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300" r:id="rId2"/>
    <p:sldId id="275" r:id="rId3"/>
    <p:sldId id="332" r:id="rId4"/>
    <p:sldId id="344" r:id="rId5"/>
    <p:sldId id="349" r:id="rId6"/>
    <p:sldId id="329" r:id="rId7"/>
    <p:sldId id="347" r:id="rId8"/>
    <p:sldId id="330" r:id="rId9"/>
    <p:sldId id="348" r:id="rId10"/>
    <p:sldId id="342" r:id="rId11"/>
    <p:sldId id="350" r:id="rId12"/>
    <p:sldId id="351" r:id="rId13"/>
    <p:sldId id="355" r:id="rId14"/>
    <p:sldId id="352" r:id="rId15"/>
    <p:sldId id="345" r:id="rId16"/>
    <p:sldId id="346" r:id="rId17"/>
    <p:sldId id="343" r:id="rId18"/>
    <p:sldId id="353" r:id="rId19"/>
    <p:sldId id="354" r:id="rId20"/>
    <p:sldId id="310" r:id="rId21"/>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412" autoAdjust="0"/>
    <p:restoredTop sz="83910" autoAdjust="0"/>
  </p:normalViewPr>
  <p:slideViewPr>
    <p:cSldViewPr>
      <p:cViewPr varScale="1">
        <p:scale>
          <a:sx n="70" d="100"/>
          <a:sy n="70" d="100"/>
        </p:scale>
        <p:origin x="-143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D:\&#23450;&#21046;&#39033;&#30446;\&#22016;&#22016;&#25171;&#36710;\iResearch-&#22016;&#22016;&#25171;&#36710;&#12298;2013&#24180;&#20013;&#22269;&#25171;&#36710;&#31227;&#21160;&#24212;&#29992;&#34892;&#19994;&#30740;&#31350;&#25253;&#21578;&#12299;&#21608;&#26399;&amp;&#29992;&#25143;&#35843;&#30740;&#22823;&#32434;-20130903.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23450;&#21046;&#39033;&#30446;\&#22016;&#22016;&#25171;&#36710;\iResearch-&#22016;&#22016;&#25171;&#36710;&#12298;2013&#24180;&#20013;&#22269;&#25171;&#36710;&#31227;&#21160;&#24212;&#29992;&#34892;&#19994;&#30740;&#31350;&#25253;&#21578;&#12299;-2013090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zh-CN"/>
  <c:chart>
    <c:title>
      <c:tx>
        <c:rich>
          <a:bodyPr/>
          <a:lstStyle/>
          <a:p>
            <a:pPr>
              <a:defRPr sz="1100" b="0" i="0" u="none" strike="noStrike" baseline="0">
                <a:solidFill>
                  <a:schemeClr val="tx1">
                    <a:lumMod val="75000"/>
                    <a:lumOff val="25000"/>
                  </a:schemeClr>
                </a:solidFill>
                <a:latin typeface="华文细黑"/>
                <a:ea typeface="华文细黑"/>
                <a:cs typeface="华文细黑"/>
              </a:defRPr>
            </a:pPr>
            <a:r>
              <a:rPr lang="zh-CN" altLang="en-US" sz="1100" b="1" i="0" u="none" strike="noStrike" baseline="0" dirty="0">
                <a:solidFill>
                  <a:schemeClr val="tx1">
                    <a:lumMod val="75000"/>
                    <a:lumOff val="25000"/>
                  </a:schemeClr>
                </a:solidFill>
                <a:latin typeface="微软雅黑" pitchFamily="34" charset="-122"/>
                <a:ea typeface="微软雅黑" pitchFamily="34" charset="-122"/>
              </a:rPr>
              <a:t>20</a:t>
            </a:r>
            <a:r>
              <a:rPr lang="en-US" altLang="zh-CN" sz="1100" b="1" i="0" u="none" strike="noStrike" baseline="0" dirty="0">
                <a:solidFill>
                  <a:schemeClr val="tx1">
                    <a:lumMod val="75000"/>
                    <a:lumOff val="25000"/>
                  </a:schemeClr>
                </a:solidFill>
                <a:latin typeface="微软雅黑" pitchFamily="34" charset="-122"/>
                <a:ea typeface="微软雅黑" pitchFamily="34" charset="-122"/>
              </a:rPr>
              <a:t>12</a:t>
            </a:r>
            <a:r>
              <a:rPr lang="zh-CN" altLang="en-US" sz="1100" b="1" i="0" u="none" strike="noStrike" baseline="0" dirty="0">
                <a:solidFill>
                  <a:schemeClr val="tx1">
                    <a:lumMod val="75000"/>
                    <a:lumOff val="25000"/>
                  </a:schemeClr>
                </a:solidFill>
                <a:latin typeface="微软雅黑" pitchFamily="34" charset="-122"/>
                <a:ea typeface="微软雅黑" pitchFamily="34" charset="-122"/>
              </a:rPr>
              <a:t>-201</a:t>
            </a:r>
            <a:r>
              <a:rPr lang="en-US" altLang="zh-CN" sz="1100" b="1" i="0" u="none" strike="noStrike" baseline="0" dirty="0">
                <a:solidFill>
                  <a:schemeClr val="tx1">
                    <a:lumMod val="75000"/>
                    <a:lumOff val="25000"/>
                  </a:schemeClr>
                </a:solidFill>
                <a:latin typeface="微软雅黑" pitchFamily="34" charset="-122"/>
                <a:ea typeface="微软雅黑" pitchFamily="34" charset="-122"/>
              </a:rPr>
              <a:t>5</a:t>
            </a:r>
            <a:r>
              <a:rPr lang="zh-CN" altLang="en-US" sz="1100" b="1" i="0" u="none" strike="noStrike" baseline="0" dirty="0">
                <a:solidFill>
                  <a:schemeClr val="tx1">
                    <a:lumMod val="75000"/>
                    <a:lumOff val="25000"/>
                  </a:schemeClr>
                </a:solidFill>
                <a:latin typeface="微软雅黑" pitchFamily="34" charset="-122"/>
                <a:ea typeface="微软雅黑" pitchFamily="34" charset="-122"/>
              </a:rPr>
              <a:t>年中国</a:t>
            </a:r>
            <a:r>
              <a:rPr lang="zh-CN" altLang="en-US" sz="1100" b="1" i="0" u="none" strike="noStrike" kern="1200" baseline="0" dirty="0">
                <a:solidFill>
                  <a:schemeClr val="tx1">
                    <a:lumMod val="75000"/>
                    <a:lumOff val="25000"/>
                  </a:schemeClr>
                </a:solidFill>
                <a:latin typeface="微软雅黑" pitchFamily="34" charset="-122"/>
                <a:ea typeface="微软雅黑" pitchFamily="34" charset="-122"/>
                <a:cs typeface="华文细黑"/>
              </a:rPr>
              <a:t>手机打车应用累计注册用户数</a:t>
            </a:r>
          </a:p>
        </c:rich>
      </c:tx>
      <c:layout>
        <c:manualLayout>
          <c:xMode val="edge"/>
          <c:yMode val="edge"/>
          <c:x val="0.24150446402947273"/>
          <c:y val="5.0596294510805516E-2"/>
        </c:manualLayout>
      </c:layout>
      <c:spPr>
        <a:noFill/>
        <a:ln w="25400">
          <a:noFill/>
        </a:ln>
      </c:spPr>
    </c:title>
    <c:plotArea>
      <c:layout>
        <c:manualLayout>
          <c:layoutTarget val="inner"/>
          <c:xMode val="edge"/>
          <c:yMode val="edge"/>
          <c:x val="0.21147654753891301"/>
          <c:y val="0.11692728885079798"/>
          <c:w val="0.69905438758524996"/>
          <c:h val="0.61795442236388887"/>
        </c:manualLayout>
      </c:layout>
      <c:barChart>
        <c:barDir val="col"/>
        <c:grouping val="stacked"/>
        <c:ser>
          <c:idx val="1"/>
          <c:order val="0"/>
          <c:tx>
            <c:strRef>
              <c:f>'4大指标作图'!$K$115</c:f>
              <c:strCache>
                <c:ptCount val="1"/>
                <c:pt idx="0">
                  <c:v>累计注册用户数（万）</c:v>
                </c:pt>
              </c:strCache>
            </c:strRef>
          </c:tx>
          <c:spPr>
            <a:solidFill>
              <a:srgbClr val="FF871B"/>
            </a:solidFill>
            <a:ln w="12700">
              <a:noFill/>
              <a:prstDash val="solid"/>
            </a:ln>
          </c:spPr>
          <c:dLbls>
            <c:dLbl>
              <c:idx val="0"/>
              <c:layout>
                <c:manualLayout>
                  <c:x val="-8.4761770583850315E-4"/>
                  <c:y val="-3.8037864314580005E-2"/>
                </c:manualLayout>
              </c:layout>
              <c:dLblPos val="ctr"/>
              <c:showVal val="1"/>
            </c:dLbl>
            <c:dLbl>
              <c:idx val="1"/>
              <c:layout>
                <c:manualLayout>
                  <c:x val="3.7087709960708496E-3"/>
                  <c:y val="-8.4962236863249233E-2"/>
                </c:manualLayout>
              </c:layout>
              <c:dLblPos val="ctr"/>
              <c:showVal val="1"/>
            </c:dLbl>
            <c:dLbl>
              <c:idx val="2"/>
              <c:layout>
                <c:manualLayout>
                  <c:x val="3.0550554938087717E-3"/>
                  <c:y val="-0.13049773540212603"/>
                </c:manualLayout>
              </c:layout>
              <c:dLblPos val="ctr"/>
              <c:showVal val="1"/>
            </c:dLbl>
            <c:dLbl>
              <c:idx val="3"/>
              <c:layout>
                <c:manualLayout>
                  <c:x val="-9.3924641129593213E-4"/>
                  <c:y val="-0.18626124115438303"/>
                </c:manualLayout>
              </c:layout>
              <c:dLblPos val="ctr"/>
              <c:showVal val="1"/>
            </c:dLbl>
            <c:dLbl>
              <c:idx val="4"/>
              <c:layout>
                <c:manualLayout>
                  <c:x val="8.3202460793411308E-3"/>
                  <c:y val="-0.21648123954351553"/>
                </c:manualLayout>
              </c:layout>
              <c:dLblPos val="ctr"/>
              <c:showVal val="1"/>
            </c:dLbl>
            <c:dLbl>
              <c:idx val="5"/>
              <c:layout>
                <c:manualLayout>
                  <c:x val="3.7447402408034213E-3"/>
                  <c:y val="-0.24248703283376882"/>
                </c:manualLayout>
              </c:layout>
              <c:dLblPos val="ctr"/>
              <c:showVal val="1"/>
            </c:dLbl>
            <c:dLbl>
              <c:idx val="6"/>
              <c:layout>
                <c:manualLayout>
                  <c:xMode val="edge"/>
                  <c:yMode val="edge"/>
                  <c:x val="0.76666813470460904"/>
                  <c:y val="0.366516241997766"/>
                </c:manualLayout>
              </c:layout>
              <c:dLblPos val="ctr"/>
              <c:showVal val="1"/>
            </c:dLbl>
            <c:dLbl>
              <c:idx val="7"/>
              <c:layout>
                <c:manualLayout>
                  <c:xMode val="edge"/>
                  <c:yMode val="edge"/>
                  <c:x val="0.87058990232442324"/>
                  <c:y val="0.25565639102312693"/>
                </c:manualLayout>
              </c:layout>
              <c:dLblPos val="ctr"/>
              <c:showVal val="1"/>
            </c:dLbl>
            <c:numFmt formatCode="0_ " sourceLinked="0"/>
            <c:spPr>
              <a:noFill/>
              <a:ln w="25400">
                <a:noFill/>
              </a:ln>
            </c:spPr>
            <c:txPr>
              <a:bodyPr/>
              <a:lstStyle/>
              <a:p>
                <a:pPr>
                  <a:defRPr sz="1000" b="0" i="0" u="none" strike="noStrike" baseline="0">
                    <a:solidFill>
                      <a:schemeClr val="tx1">
                        <a:lumMod val="75000"/>
                        <a:lumOff val="25000"/>
                      </a:schemeClr>
                    </a:solidFill>
                    <a:latin typeface="华文细黑"/>
                    <a:ea typeface="华文细黑"/>
                    <a:cs typeface="华文细黑"/>
                  </a:defRPr>
                </a:pPr>
                <a:endParaRPr lang="zh-CN"/>
              </a:p>
            </c:txPr>
            <c:dLblPos val="inEnd"/>
            <c:showVal val="1"/>
          </c:dLbls>
          <c:cat>
            <c:strRef>
              <c:f>'4大指标作图'!$L$114:$O$114</c:f>
              <c:strCache>
                <c:ptCount val="4"/>
                <c:pt idx="0">
                  <c:v>2012</c:v>
                </c:pt>
                <c:pt idx="1">
                  <c:v>2013e</c:v>
                </c:pt>
                <c:pt idx="2">
                  <c:v>2014e</c:v>
                </c:pt>
                <c:pt idx="3">
                  <c:v>2015e</c:v>
                </c:pt>
              </c:strCache>
            </c:strRef>
          </c:cat>
          <c:val>
            <c:numRef>
              <c:f>'4大指标作图'!$L$115:$O$115</c:f>
              <c:numCache>
                <c:formatCode>0_ </c:formatCode>
                <c:ptCount val="4"/>
                <c:pt idx="0" formatCode="General">
                  <c:v>400</c:v>
                </c:pt>
                <c:pt idx="1">
                  <c:v>1800</c:v>
                </c:pt>
                <c:pt idx="2">
                  <c:v>3000</c:v>
                </c:pt>
                <c:pt idx="3">
                  <c:v>4500</c:v>
                </c:pt>
              </c:numCache>
            </c:numRef>
          </c:val>
        </c:ser>
        <c:dLbls>
          <c:showVal val="1"/>
        </c:dLbls>
        <c:gapWidth val="60"/>
        <c:overlap val="100"/>
        <c:axId val="75725440"/>
        <c:axId val="75739520"/>
      </c:barChart>
      <c:lineChart>
        <c:grouping val="standard"/>
        <c:ser>
          <c:idx val="0"/>
          <c:order val="1"/>
          <c:tx>
            <c:strRef>
              <c:f>'4大指标作图'!$K$116</c:f>
              <c:strCache>
                <c:ptCount val="1"/>
                <c:pt idx="0">
                  <c:v>增长率（%）</c:v>
                </c:pt>
              </c:strCache>
            </c:strRef>
          </c:tx>
          <c:spPr>
            <a:ln w="25400">
              <a:solidFill>
                <a:schemeClr val="accent6"/>
              </a:solidFill>
              <a:prstDash val="solid"/>
            </a:ln>
          </c:spPr>
          <c:marker>
            <c:symbol val="square"/>
            <c:size val="5"/>
            <c:spPr>
              <a:solidFill>
                <a:srgbClr val="FF871B"/>
              </a:solidFill>
              <a:ln>
                <a:solidFill>
                  <a:srgbClr val="0000FF"/>
                </a:solidFill>
                <a:prstDash val="solid"/>
              </a:ln>
            </c:spPr>
          </c:marker>
          <c:dLbls>
            <c:dLbl>
              <c:idx val="0"/>
              <c:layout>
                <c:manualLayout>
                  <c:x val="-6.6666785523234726E-2"/>
                  <c:y val="2.2254264963017811E-2"/>
                </c:manualLayout>
              </c:layout>
              <c:dLblPos val="r"/>
              <c:showVal val="1"/>
            </c:dLbl>
            <c:dLbl>
              <c:idx val="1"/>
              <c:layout>
                <c:manualLayout>
                  <c:x val="-6.8809400812970101E-2"/>
                  <c:y val="-4.1438153564137686E-2"/>
                </c:manualLayout>
              </c:layout>
              <c:dLblPos val="r"/>
              <c:showVal val="1"/>
            </c:dLbl>
            <c:dLbl>
              <c:idx val="2"/>
              <c:layout>
                <c:manualLayout>
                  <c:x val="-3.071889535025531E-2"/>
                  <c:y val="-2.9098129263433106E-2"/>
                </c:manualLayout>
              </c:layout>
              <c:dLblPos val="r"/>
              <c:showVal val="1"/>
            </c:dLbl>
            <c:dLbl>
              <c:idx val="3"/>
              <c:layout>
                <c:manualLayout>
                  <c:x val="-3.5294218905816424E-2"/>
                  <c:y val="-2.6476285175772222E-2"/>
                </c:manualLayout>
              </c:layout>
              <c:dLblPos val="r"/>
              <c:showVal val="1"/>
            </c:dLbl>
            <c:numFmt formatCode="0.0%" sourceLinked="0"/>
            <c:spPr>
              <a:noFill/>
              <a:ln w="25400">
                <a:noFill/>
              </a:ln>
            </c:spPr>
            <c:txPr>
              <a:bodyPr/>
              <a:lstStyle/>
              <a:p>
                <a:pPr>
                  <a:defRPr sz="1000" b="0" i="0" u="none" strike="noStrike" baseline="0">
                    <a:solidFill>
                      <a:schemeClr val="tx1">
                        <a:lumMod val="75000"/>
                        <a:lumOff val="25000"/>
                      </a:schemeClr>
                    </a:solidFill>
                    <a:latin typeface="微软雅黑" pitchFamily="34" charset="-122"/>
                    <a:ea typeface="微软雅黑" pitchFamily="34" charset="-122"/>
                    <a:cs typeface="华文细黑"/>
                  </a:defRPr>
                </a:pPr>
                <a:endParaRPr lang="zh-CN"/>
              </a:p>
            </c:txPr>
            <c:dLblPos val="t"/>
            <c:showVal val="1"/>
          </c:dLbls>
          <c:cat>
            <c:strRef>
              <c:f>'4大指标作图'!$L$114:$O$114</c:f>
              <c:strCache>
                <c:ptCount val="4"/>
                <c:pt idx="0">
                  <c:v>2012</c:v>
                </c:pt>
                <c:pt idx="1">
                  <c:v>2013e</c:v>
                </c:pt>
                <c:pt idx="2">
                  <c:v>2014e</c:v>
                </c:pt>
                <c:pt idx="3">
                  <c:v>2015e</c:v>
                </c:pt>
              </c:strCache>
            </c:strRef>
          </c:cat>
          <c:val>
            <c:numRef>
              <c:f>'4大指标作图'!$L$116:$O$116</c:f>
              <c:numCache>
                <c:formatCode>0.0%</c:formatCode>
                <c:ptCount val="4"/>
                <c:pt idx="1">
                  <c:v>3.5</c:v>
                </c:pt>
                <c:pt idx="2">
                  <c:v>0.66666666666666763</c:v>
                </c:pt>
                <c:pt idx="3">
                  <c:v>0.5</c:v>
                </c:pt>
              </c:numCache>
            </c:numRef>
          </c:val>
        </c:ser>
        <c:dLbls>
          <c:showVal val="1"/>
        </c:dLbls>
        <c:marker val="1"/>
        <c:axId val="75741056"/>
        <c:axId val="75742592"/>
      </c:lineChart>
      <c:catAx>
        <c:axId val="75725440"/>
        <c:scaling>
          <c:orientation val="minMax"/>
        </c:scaling>
        <c:axPos val="b"/>
        <c:numFmt formatCode="General" sourceLinked="1"/>
        <c:majorTickMark val="none"/>
        <c:tickLblPos val="low"/>
        <c:spPr>
          <a:ln w="3175">
            <a:solidFill>
              <a:schemeClr val="tx1">
                <a:lumMod val="50000"/>
                <a:lumOff val="50000"/>
              </a:schemeClr>
            </a:solidFill>
            <a:prstDash val="solid"/>
          </a:ln>
        </c:spPr>
        <c:txPr>
          <a:bodyPr rot="0" vert="horz"/>
          <a:lstStyle/>
          <a:p>
            <a:pPr>
              <a:defRPr sz="1000" b="0" i="0" u="none" strike="noStrike" baseline="0">
                <a:solidFill>
                  <a:schemeClr val="tx1">
                    <a:lumMod val="75000"/>
                    <a:lumOff val="25000"/>
                  </a:schemeClr>
                </a:solidFill>
                <a:latin typeface="华文细黑"/>
                <a:ea typeface="华文细黑"/>
                <a:cs typeface="华文细黑"/>
              </a:defRPr>
            </a:pPr>
            <a:endParaRPr lang="zh-CN"/>
          </a:p>
        </c:txPr>
        <c:crossAx val="75739520"/>
        <c:crosses val="autoZero"/>
        <c:lblAlgn val="ctr"/>
        <c:lblOffset val="100"/>
        <c:tickLblSkip val="1"/>
        <c:tickMarkSkip val="1"/>
      </c:catAx>
      <c:valAx>
        <c:axId val="75739520"/>
        <c:scaling>
          <c:orientation val="minMax"/>
          <c:max val="8000"/>
          <c:min val="0"/>
        </c:scaling>
        <c:axPos val="l"/>
        <c:majorGridlines>
          <c:spPr>
            <a:ln w="12700">
              <a:noFill/>
              <a:prstDash val="solid"/>
            </a:ln>
          </c:spPr>
        </c:majorGridlines>
        <c:numFmt formatCode="0_ " sourceLinked="0"/>
        <c:majorTickMark val="none"/>
        <c:tickLblPos val="nextTo"/>
        <c:spPr>
          <a:ln w="3175">
            <a:solidFill>
              <a:schemeClr val="tx1">
                <a:lumMod val="50000"/>
                <a:lumOff val="50000"/>
              </a:schemeClr>
            </a:solidFill>
            <a:prstDash val="solid"/>
          </a:ln>
        </c:spPr>
        <c:txPr>
          <a:bodyPr rot="0" vert="horz"/>
          <a:lstStyle/>
          <a:p>
            <a:pPr>
              <a:defRPr sz="1000" b="0" i="0" u="none" strike="noStrike" baseline="0">
                <a:solidFill>
                  <a:schemeClr val="tx1">
                    <a:lumMod val="75000"/>
                    <a:lumOff val="25000"/>
                  </a:schemeClr>
                </a:solidFill>
                <a:latin typeface="微软雅黑" pitchFamily="34" charset="-122"/>
                <a:ea typeface="微软雅黑" pitchFamily="34" charset="-122"/>
                <a:cs typeface="华文细黑"/>
              </a:defRPr>
            </a:pPr>
            <a:endParaRPr lang="zh-CN"/>
          </a:p>
        </c:txPr>
        <c:crossAx val="75725440"/>
        <c:crosses val="autoZero"/>
        <c:crossBetween val="between"/>
        <c:majorUnit val="2000"/>
        <c:minorUnit val="100"/>
      </c:valAx>
      <c:catAx>
        <c:axId val="75741056"/>
        <c:scaling>
          <c:orientation val="minMax"/>
        </c:scaling>
        <c:delete val="1"/>
        <c:axPos val="b"/>
        <c:tickLblPos val="none"/>
        <c:crossAx val="75742592"/>
        <c:crosses val="autoZero"/>
        <c:lblAlgn val="ctr"/>
        <c:lblOffset val="100"/>
      </c:catAx>
      <c:valAx>
        <c:axId val="75742592"/>
        <c:scaling>
          <c:orientation val="minMax"/>
          <c:max val="5"/>
          <c:min val="-8"/>
        </c:scaling>
        <c:axPos val="r"/>
        <c:numFmt formatCode="General" sourceLinked="1"/>
        <c:majorTickMark val="none"/>
        <c:tickLblPos val="none"/>
        <c:spPr>
          <a:ln w="3175">
            <a:noFill/>
            <a:prstDash val="solid"/>
          </a:ln>
        </c:spPr>
        <c:crossAx val="75741056"/>
        <c:crosses val="max"/>
        <c:crossBetween val="between"/>
        <c:majorUnit val="0.29000000000000031"/>
        <c:minorUnit val="0.29000000000000031"/>
      </c:valAx>
      <c:spPr>
        <a:noFill/>
        <a:ln w="12700">
          <a:noFill/>
          <a:prstDash val="solid"/>
        </a:ln>
      </c:spPr>
    </c:plotArea>
    <c:legend>
      <c:legendPos val="r"/>
      <c:layout>
        <c:manualLayout>
          <c:xMode val="edge"/>
          <c:yMode val="edge"/>
          <c:x val="0.14670194058745012"/>
          <c:y val="0.81477148689747858"/>
          <c:w val="0.82157033341129404"/>
          <c:h val="4.7511250636154106E-2"/>
        </c:manualLayout>
      </c:layout>
      <c:spPr>
        <a:solidFill>
          <a:srgbClr val="FFFFFF"/>
        </a:solidFill>
        <a:ln w="25400">
          <a:noFill/>
        </a:ln>
      </c:spPr>
      <c:txPr>
        <a:bodyPr/>
        <a:lstStyle/>
        <a:p>
          <a:pPr>
            <a:defRPr sz="1000" b="0" i="0" u="none" strike="noStrike" baseline="0">
              <a:solidFill>
                <a:schemeClr val="tx1">
                  <a:lumMod val="75000"/>
                  <a:lumOff val="25000"/>
                </a:schemeClr>
              </a:solidFill>
              <a:latin typeface="微软雅黑" pitchFamily="34" charset="-122"/>
              <a:ea typeface="微软雅黑" pitchFamily="34" charset="-122"/>
              <a:cs typeface="华文细黑"/>
            </a:defRPr>
          </a:pPr>
          <a:endParaRPr lang="zh-CN"/>
        </a:p>
      </c:txPr>
    </c:legend>
    <c:plotVisOnly val="1"/>
    <c:dispBlanksAs val="gap"/>
  </c:chart>
  <c:spPr>
    <a:noFill/>
    <a:ln w="3175">
      <a:noFill/>
      <a:prstDash val="solid"/>
    </a:ln>
  </c:spPr>
  <c:txPr>
    <a:bodyPr/>
    <a:lstStyle/>
    <a:p>
      <a:pPr>
        <a:defRPr sz="800" b="0" i="0" u="none" strike="noStrike" baseline="0">
          <a:solidFill>
            <a:srgbClr val="000000"/>
          </a:solidFill>
          <a:latin typeface="华文细黑"/>
          <a:ea typeface="华文细黑"/>
          <a:cs typeface="华文细黑"/>
        </a:defRPr>
      </a:pPr>
      <a:endParaRPr lang="zh-CN"/>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zh-CN"/>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100" b="1" i="0" u="none" strike="noStrike" kern="1200" baseline="0">
                <a:solidFill>
                  <a:srgbClr val="000000"/>
                </a:solidFill>
                <a:latin typeface="华文细黑"/>
                <a:ea typeface="华文细黑"/>
                <a:cs typeface="华文细黑"/>
              </a:defRPr>
            </a:pPr>
            <a:r>
              <a:rPr lang="en-US" altLang="zh-CN" sz="1100" dirty="0">
                <a:solidFill>
                  <a:schemeClr val="tx1">
                    <a:lumMod val="75000"/>
                    <a:lumOff val="25000"/>
                  </a:schemeClr>
                </a:solidFill>
                <a:latin typeface="微软雅黑" pitchFamily="34" charset="-122"/>
                <a:ea typeface="微软雅黑" pitchFamily="34" charset="-122"/>
              </a:rPr>
              <a:t>2013</a:t>
            </a:r>
            <a:r>
              <a:rPr lang="zh-CN" altLang="en-US" sz="1100" dirty="0">
                <a:solidFill>
                  <a:schemeClr val="tx1">
                    <a:lumMod val="75000"/>
                    <a:lumOff val="25000"/>
                  </a:schemeClr>
                </a:solidFill>
                <a:latin typeface="微软雅黑" pitchFamily="34" charset="-122"/>
                <a:ea typeface="微软雅黑" pitchFamily="34" charset="-122"/>
              </a:rPr>
              <a:t>年</a:t>
            </a:r>
            <a:r>
              <a:rPr lang="zh-CN" altLang="en-US" sz="1100" b="1" i="0" u="none" strike="noStrike" kern="1200" baseline="0" dirty="0">
                <a:solidFill>
                  <a:schemeClr val="tx1">
                    <a:lumMod val="75000"/>
                    <a:lumOff val="25000"/>
                  </a:schemeClr>
                </a:solidFill>
                <a:latin typeface="微软雅黑" pitchFamily="34" charset="-122"/>
                <a:ea typeface="微软雅黑" pitchFamily="34" charset="-122"/>
              </a:rPr>
              <a:t>中国手机打车应</a:t>
            </a:r>
            <a:r>
              <a:rPr lang="zh-CN" altLang="en-US" sz="1100" b="1" i="0" u="none" strike="noStrike" kern="1200" baseline="0" dirty="0" smtClean="0">
                <a:solidFill>
                  <a:schemeClr val="tx1">
                    <a:lumMod val="75000"/>
                    <a:lumOff val="25000"/>
                  </a:schemeClr>
                </a:solidFill>
                <a:latin typeface="微软雅黑" pitchFamily="34" charset="-122"/>
                <a:ea typeface="微软雅黑" pitchFamily="34" charset="-122"/>
              </a:rPr>
              <a:t>用注册用户数分布</a:t>
            </a:r>
            <a:endParaRPr lang="zh-CN" altLang="en-US" sz="1100" b="1" i="0" u="none" strike="noStrike" kern="1200" baseline="0" dirty="0">
              <a:solidFill>
                <a:schemeClr val="tx1">
                  <a:lumMod val="75000"/>
                  <a:lumOff val="25000"/>
                </a:schemeClr>
              </a:solidFill>
              <a:latin typeface="微软雅黑" pitchFamily="34" charset="-122"/>
              <a:ea typeface="微软雅黑" pitchFamily="34" charset="-122"/>
              <a:cs typeface="华文细黑"/>
            </a:endParaRPr>
          </a:p>
        </c:rich>
      </c:tx>
      <c:layout>
        <c:manualLayout>
          <c:xMode val="edge"/>
          <c:yMode val="edge"/>
          <c:x val="0.185806794393616"/>
          <c:y val="2.0149021656653112E-3"/>
        </c:manualLayout>
      </c:layout>
      <c:spPr>
        <a:noFill/>
        <a:ln w="25400">
          <a:noFill/>
        </a:ln>
      </c:spPr>
    </c:title>
    <c:plotArea>
      <c:layout>
        <c:manualLayout>
          <c:layoutTarget val="inner"/>
          <c:xMode val="edge"/>
          <c:yMode val="edge"/>
          <c:x val="0.27974702963322379"/>
          <c:y val="0.25629335901357064"/>
          <c:w val="0.44409365164015779"/>
          <c:h val="0.55733753280839904"/>
        </c:manualLayout>
      </c:layout>
      <c:pieChart>
        <c:varyColors val="1"/>
        <c:ser>
          <c:idx val="0"/>
          <c:order val="0"/>
          <c:tx>
            <c:strRef>
              <c:f>'4大指标-数据图'!$L$63</c:f>
              <c:strCache>
                <c:ptCount val="1"/>
                <c:pt idx="0">
                  <c:v>比例</c:v>
                </c:pt>
              </c:strCache>
            </c:strRef>
          </c:tx>
          <c:spPr>
            <a:solidFill>
              <a:srgbClr val="9999FF"/>
            </a:solidFill>
            <a:ln w="12700">
              <a:noFill/>
              <a:prstDash val="solid"/>
            </a:ln>
          </c:spPr>
          <c:dPt>
            <c:idx val="0"/>
            <c:spPr>
              <a:solidFill>
                <a:srgbClr val="FF871B"/>
              </a:solidFill>
              <a:ln w="12700">
                <a:noFill/>
                <a:prstDash val="solid"/>
              </a:ln>
            </c:spPr>
          </c:dPt>
          <c:dPt>
            <c:idx val="1"/>
            <c:spPr>
              <a:solidFill>
                <a:srgbClr val="FFFF00"/>
              </a:solidFill>
              <a:ln w="12700">
                <a:noFill/>
                <a:prstDash val="solid"/>
              </a:ln>
            </c:spPr>
          </c:dPt>
          <c:dPt>
            <c:idx val="2"/>
            <c:spPr>
              <a:solidFill>
                <a:srgbClr val="0000FF"/>
              </a:solidFill>
              <a:ln w="12700">
                <a:noFill/>
                <a:prstDash val="solid"/>
              </a:ln>
            </c:spPr>
          </c:dPt>
          <c:dPt>
            <c:idx val="3"/>
            <c:spPr>
              <a:solidFill>
                <a:srgbClr val="FF0000"/>
              </a:solidFill>
              <a:ln w="12700">
                <a:noFill/>
                <a:prstDash val="solid"/>
              </a:ln>
            </c:spPr>
          </c:dPt>
          <c:dPt>
            <c:idx val="4"/>
            <c:spPr>
              <a:solidFill>
                <a:srgbClr val="A6A6A6"/>
              </a:solidFill>
              <a:ln w="12700">
                <a:noFill/>
                <a:prstDash val="solid"/>
              </a:ln>
            </c:spPr>
          </c:dPt>
          <c:dLbls>
            <c:dLbl>
              <c:idx val="0"/>
              <c:layout>
                <c:manualLayout>
                  <c:x val="2.6990553306342768E-2"/>
                  <c:y val="-1.3932176388399201E-2"/>
                </c:manualLayout>
              </c:layout>
              <c:tx>
                <c:rich>
                  <a:bodyPr/>
                  <a:lstStyle/>
                  <a:p>
                    <a:r>
                      <a:rPr lang="zh-CN" altLang="en-US">
                        <a:latin typeface="微软雅黑" pitchFamily="34" charset="-122"/>
                        <a:ea typeface="微软雅黑" pitchFamily="34" charset="-122"/>
                      </a:rPr>
                      <a:t>嘀嘀打</a:t>
                    </a:r>
                    <a:r>
                      <a:rPr lang="zh-CN" altLang="en-US" smtClean="0">
                        <a:latin typeface="微软雅黑" pitchFamily="34" charset="-122"/>
                        <a:ea typeface="微软雅黑" pitchFamily="34" charset="-122"/>
                      </a:rPr>
                      <a:t>车</a:t>
                    </a:r>
                    <a:endParaRPr lang="en-US" altLang="zh-CN" smtClean="0">
                      <a:latin typeface="微软雅黑" pitchFamily="34" charset="-122"/>
                      <a:ea typeface="微软雅黑" pitchFamily="34" charset="-122"/>
                    </a:endParaRPr>
                  </a:p>
                  <a:p>
                    <a:r>
                      <a:rPr lang="en-US" altLang="zh-CN" smtClean="0">
                        <a:latin typeface="微软雅黑" pitchFamily="34" charset="-122"/>
                        <a:ea typeface="微软雅黑" pitchFamily="34" charset="-122"/>
                      </a:rPr>
                      <a:t>54.7</a:t>
                    </a:r>
                    <a:r>
                      <a:rPr lang="en-US" altLang="zh-CN">
                        <a:latin typeface="微软雅黑" pitchFamily="34" charset="-122"/>
                        <a:ea typeface="微软雅黑" pitchFamily="34" charset="-122"/>
                      </a:rPr>
                      <a:t>%</a:t>
                    </a:r>
                  </a:p>
                </c:rich>
              </c:tx>
              <c:dLblPos val="outEnd"/>
              <c:showVal val="1"/>
              <c:showCatName val="1"/>
            </c:dLbl>
            <c:dLbl>
              <c:idx val="1"/>
              <c:layout>
                <c:manualLayout>
                  <c:x val="-1.0796221322537125E-2"/>
                  <c:y val="6.9659576135072719E-3"/>
                </c:manualLayout>
              </c:layout>
              <c:tx>
                <c:rich>
                  <a:bodyPr/>
                  <a:lstStyle/>
                  <a:p>
                    <a:r>
                      <a:rPr lang="zh-CN" altLang="en-US">
                        <a:latin typeface="微软雅黑" pitchFamily="34" charset="-122"/>
                        <a:ea typeface="微软雅黑" pitchFamily="34" charset="-122"/>
                      </a:rPr>
                      <a:t>快的打</a:t>
                    </a:r>
                    <a:r>
                      <a:rPr lang="zh-CN" altLang="en-US" smtClean="0">
                        <a:latin typeface="微软雅黑" pitchFamily="34" charset="-122"/>
                        <a:ea typeface="微软雅黑" pitchFamily="34" charset="-122"/>
                      </a:rPr>
                      <a:t>车</a:t>
                    </a:r>
                    <a:r>
                      <a:rPr lang="en-US" altLang="zh-CN" smtClean="0">
                        <a:latin typeface="微软雅黑" pitchFamily="34" charset="-122"/>
                        <a:ea typeface="微软雅黑" pitchFamily="34" charset="-122"/>
                      </a:rPr>
                      <a:t>26.7</a:t>
                    </a:r>
                    <a:r>
                      <a:rPr lang="en-US" altLang="zh-CN">
                        <a:latin typeface="微软雅黑" pitchFamily="34" charset="-122"/>
                        <a:ea typeface="微软雅黑" pitchFamily="34" charset="-122"/>
                      </a:rPr>
                      <a:t>%</a:t>
                    </a:r>
                    <a:endParaRPr lang="zh-CN" altLang="en-US">
                      <a:latin typeface="微软雅黑" pitchFamily="34" charset="-122"/>
                      <a:ea typeface="微软雅黑" pitchFamily="34" charset="-122"/>
                    </a:endParaRPr>
                  </a:p>
                </c:rich>
              </c:tx>
              <c:dLblPos val="outEnd"/>
              <c:showVal val="1"/>
              <c:showCatName val="1"/>
            </c:dLbl>
            <c:dLbl>
              <c:idx val="2"/>
              <c:layout>
                <c:manualLayout>
                  <c:x val="-6.4777327935223145E-2"/>
                  <c:y val="3.8912316055280005E-2"/>
                </c:manualLayout>
              </c:layout>
              <c:tx>
                <c:rich>
                  <a:bodyPr/>
                  <a:lstStyle/>
                  <a:p>
                    <a:r>
                      <a:rPr lang="zh-CN" altLang="en-US">
                        <a:latin typeface="微软雅黑" pitchFamily="34" charset="-122"/>
                        <a:ea typeface="微软雅黑" pitchFamily="34" charset="-122"/>
                      </a:rPr>
                      <a:t>摇摇招</a:t>
                    </a:r>
                    <a:r>
                      <a:rPr lang="zh-CN" altLang="en-US" smtClean="0">
                        <a:latin typeface="微软雅黑" pitchFamily="34" charset="-122"/>
                        <a:ea typeface="微软雅黑" pitchFamily="34" charset="-122"/>
                      </a:rPr>
                      <a:t>车</a:t>
                    </a:r>
                    <a:endParaRPr lang="en-US" altLang="zh-CN" smtClean="0">
                      <a:latin typeface="微软雅黑" pitchFamily="34" charset="-122"/>
                      <a:ea typeface="微软雅黑" pitchFamily="34" charset="-122"/>
                    </a:endParaRPr>
                  </a:p>
                  <a:p>
                    <a:r>
                      <a:rPr lang="en-US" altLang="zh-CN" smtClean="0">
                        <a:latin typeface="微软雅黑" pitchFamily="34" charset="-122"/>
                        <a:ea typeface="微软雅黑" pitchFamily="34" charset="-122"/>
                      </a:rPr>
                      <a:t>6.7</a:t>
                    </a:r>
                    <a:r>
                      <a:rPr lang="en-US" altLang="zh-CN">
                        <a:latin typeface="微软雅黑" pitchFamily="34" charset="-122"/>
                        <a:ea typeface="微软雅黑" pitchFamily="34" charset="-122"/>
                      </a:rPr>
                      <a:t>%</a:t>
                    </a:r>
                  </a:p>
                </c:rich>
              </c:tx>
              <c:dLblPos val="outEnd"/>
              <c:showVal val="1"/>
              <c:showCatName val="1"/>
            </c:dLbl>
            <c:dLbl>
              <c:idx val="3"/>
              <c:layout>
                <c:manualLayout>
                  <c:x val="-1.0796221322537125E-2"/>
                  <c:y val="-2.3217247097844288E-2"/>
                </c:manualLayout>
              </c:layout>
              <c:tx>
                <c:rich>
                  <a:bodyPr/>
                  <a:lstStyle/>
                  <a:p>
                    <a:r>
                      <a:rPr lang="zh-CN" altLang="en-US">
                        <a:latin typeface="微软雅黑" pitchFamily="34" charset="-122"/>
                        <a:ea typeface="微软雅黑" pitchFamily="34" charset="-122"/>
                      </a:rPr>
                      <a:t>打车小</a:t>
                    </a:r>
                    <a:r>
                      <a:rPr lang="zh-CN" altLang="en-US" smtClean="0">
                        <a:latin typeface="微软雅黑" pitchFamily="34" charset="-122"/>
                        <a:ea typeface="微软雅黑" pitchFamily="34" charset="-122"/>
                      </a:rPr>
                      <a:t>秘</a:t>
                    </a:r>
                    <a:endParaRPr lang="en-US" altLang="zh-CN" smtClean="0">
                      <a:latin typeface="微软雅黑" pitchFamily="34" charset="-122"/>
                      <a:ea typeface="微软雅黑" pitchFamily="34" charset="-122"/>
                    </a:endParaRPr>
                  </a:p>
                  <a:p>
                    <a:r>
                      <a:rPr lang="en-US" altLang="zh-CN" smtClean="0">
                        <a:latin typeface="微软雅黑" pitchFamily="34" charset="-122"/>
                        <a:ea typeface="微软雅黑" pitchFamily="34" charset="-122"/>
                      </a:rPr>
                      <a:t>2.0</a:t>
                    </a:r>
                    <a:r>
                      <a:rPr lang="en-US" altLang="zh-CN">
                        <a:latin typeface="微软雅黑" pitchFamily="34" charset="-122"/>
                        <a:ea typeface="微软雅黑" pitchFamily="34" charset="-122"/>
                      </a:rPr>
                      <a:t>%</a:t>
                    </a:r>
                  </a:p>
                </c:rich>
              </c:tx>
              <c:dLblPos val="outEnd"/>
              <c:showVal val="1"/>
              <c:showCatName val="1"/>
            </c:dLbl>
            <c:dLbl>
              <c:idx val="4"/>
              <c:layout>
                <c:manualLayout>
                  <c:x val="3.7786774628880006E-2"/>
                  <c:y val="-2.1111567215235511E-2"/>
                </c:manualLayout>
              </c:layout>
              <c:tx>
                <c:rich>
                  <a:bodyPr/>
                  <a:lstStyle/>
                  <a:p>
                    <a:r>
                      <a:rPr lang="zh-CN" altLang="en-US">
                        <a:latin typeface="微软雅黑" pitchFamily="34" charset="-122"/>
                        <a:ea typeface="微软雅黑" pitchFamily="34" charset="-122"/>
                      </a:rPr>
                      <a:t>其他</a:t>
                    </a:r>
                    <a:r>
                      <a:rPr lang="en-US" altLang="zh-CN">
                        <a:latin typeface="微软雅黑" pitchFamily="34" charset="-122"/>
                        <a:ea typeface="微软雅黑" pitchFamily="34" charset="-122"/>
                      </a:rPr>
                      <a:t>, </a:t>
                    </a:r>
                    <a:endParaRPr lang="en-US" altLang="zh-CN" smtClean="0">
                      <a:latin typeface="微软雅黑" pitchFamily="34" charset="-122"/>
                      <a:ea typeface="微软雅黑" pitchFamily="34" charset="-122"/>
                    </a:endParaRPr>
                  </a:p>
                  <a:p>
                    <a:r>
                      <a:rPr lang="en-US" altLang="zh-CN" smtClean="0">
                        <a:latin typeface="微软雅黑" pitchFamily="34" charset="-122"/>
                        <a:ea typeface="微软雅黑" pitchFamily="34" charset="-122"/>
                      </a:rPr>
                      <a:t>10.0</a:t>
                    </a:r>
                    <a:r>
                      <a:rPr lang="en-US" altLang="zh-CN">
                        <a:latin typeface="微软雅黑" pitchFamily="34" charset="-122"/>
                        <a:ea typeface="微软雅黑" pitchFamily="34" charset="-122"/>
                      </a:rPr>
                      <a:t>%</a:t>
                    </a:r>
                  </a:p>
                </c:rich>
              </c:tx>
              <c:dLblPos val="outEnd"/>
              <c:showVal val="1"/>
              <c:showCatName val="1"/>
            </c:dLbl>
            <c:dLbl>
              <c:idx val="5"/>
              <c:layout>
                <c:manualLayout>
                  <c:x val="-2.4291497975708506E-2"/>
                  <c:y val="-3.4275921165381341E-2"/>
                </c:manualLayout>
              </c:layout>
              <c:dLblPos val="outEnd"/>
              <c:showVal val="1"/>
              <c:showCatName val="1"/>
            </c:dLbl>
            <c:txPr>
              <a:bodyPr/>
              <a:lstStyle/>
              <a:p>
                <a:pPr>
                  <a:defRPr sz="1000">
                    <a:solidFill>
                      <a:schemeClr val="tx1">
                        <a:lumMod val="75000"/>
                        <a:lumOff val="25000"/>
                      </a:schemeClr>
                    </a:solidFill>
                    <a:latin typeface="微软雅黑" pitchFamily="34" charset="-122"/>
                    <a:ea typeface="微软雅黑" pitchFamily="34" charset="-122"/>
                  </a:defRPr>
                </a:pPr>
                <a:endParaRPr lang="zh-CN"/>
              </a:p>
            </c:txPr>
            <c:dLblPos val="outEnd"/>
            <c:showVal val="1"/>
            <c:showCatName val="1"/>
            <c:showLeaderLines val="1"/>
          </c:dLbls>
          <c:cat>
            <c:strRef>
              <c:f>'4大指标-数据图'!$K$64:$K$68</c:f>
              <c:strCache>
                <c:ptCount val="5"/>
                <c:pt idx="0">
                  <c:v>嘀嘀打车</c:v>
                </c:pt>
                <c:pt idx="1">
                  <c:v>快的打车</c:v>
                </c:pt>
                <c:pt idx="2">
                  <c:v>摇摇招车</c:v>
                </c:pt>
                <c:pt idx="3">
                  <c:v>打车小秘</c:v>
                </c:pt>
                <c:pt idx="4">
                  <c:v>其他</c:v>
                </c:pt>
              </c:strCache>
            </c:strRef>
          </c:cat>
          <c:val>
            <c:numRef>
              <c:f>'4大指标-数据图'!$L$64:$L$68</c:f>
              <c:numCache>
                <c:formatCode>0.0%</c:formatCode>
                <c:ptCount val="5"/>
                <c:pt idx="0">
                  <c:v>0.54666666666666697</c:v>
                </c:pt>
                <c:pt idx="1">
                  <c:v>0.26666666666666738</c:v>
                </c:pt>
                <c:pt idx="2">
                  <c:v>6.6666666666666707E-2</c:v>
                </c:pt>
                <c:pt idx="3">
                  <c:v>2.0000000000000011E-2</c:v>
                </c:pt>
                <c:pt idx="4">
                  <c:v>0.1</c:v>
                </c:pt>
              </c:numCache>
            </c:numRef>
          </c:val>
        </c:ser>
        <c:dLbls>
          <c:showVal val="1"/>
          <c:showCatName val="1"/>
          <c:separator>
</c:separator>
        </c:dLbls>
        <c:firstSliceAng val="0"/>
      </c:pieChart>
      <c:spPr>
        <a:noFill/>
        <a:ln w="25400">
          <a:noFill/>
        </a:ln>
      </c:spPr>
    </c:plotArea>
    <c:plotVisOnly val="1"/>
    <c:dispBlanksAs val="zero"/>
  </c:chart>
  <c:spPr>
    <a:noFill/>
    <a:ln w="3175">
      <a:noFill/>
      <a:prstDash val="solid"/>
    </a:ln>
  </c:spPr>
  <c:txPr>
    <a:bodyPr/>
    <a:lstStyle/>
    <a:p>
      <a:pPr>
        <a:defRPr sz="800" b="0" i="0" u="none" strike="noStrike" baseline="0">
          <a:solidFill>
            <a:srgbClr val="000000"/>
          </a:solidFill>
          <a:latin typeface="华文细黑"/>
          <a:ea typeface="华文细黑"/>
          <a:cs typeface="华文细黑"/>
        </a:defRPr>
      </a:pPr>
      <a:endParaRPr lang="zh-CN"/>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024B05-2729-4046-ACEA-659893F95D40}" type="datetimeFigureOut">
              <a:rPr lang="zh-CN" altLang="en-US" smtClean="0"/>
              <a:pPr/>
              <a:t>2013/10/24</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4426BA-1495-42E4-A9FB-03A3A4CB825A}"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E4426BA-1495-42E4-A9FB-03A3A4CB825A}" type="slidenum">
              <a:rPr lang="zh-CN" altLang="en-US" smtClean="0"/>
              <a:pPr/>
              <a:t>12</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E4426BA-1495-42E4-A9FB-03A3A4CB825A}" type="slidenum">
              <a:rPr lang="zh-CN" altLang="en-US" smtClean="0"/>
              <a:pPr/>
              <a:t>13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E4426BA-1495-42E4-A9FB-03A3A4CB825A}" type="slidenum">
              <a:rPr lang="zh-CN" altLang="en-US" smtClean="0"/>
              <a:pPr/>
              <a:t>15</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E4426BA-1495-42E4-A9FB-03A3A4CB825A}" type="slidenum">
              <a:rPr lang="zh-CN" altLang="en-US" smtClean="0"/>
              <a:pPr/>
              <a:t>16</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1F784-8E96-4328-A47B-F65684199454}" type="datetimeFigureOut">
              <a:rPr lang="zh-CN" altLang="en-US" smtClean="0"/>
              <a:pPr/>
              <a:t>2013/10/24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39FBE44-2856-4430-A18B-2F4DC9038AAA}"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1F784-8E96-4328-A47B-F65684199454}" type="datetimeFigureOut">
              <a:rPr lang="zh-CN" altLang="en-US" smtClean="0"/>
              <a:pPr/>
              <a:t>2013/10/24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39FBE44-2856-4430-A18B-2F4DC9038AAA}"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1F784-8E96-4328-A47B-F65684199454}" type="datetimeFigureOut">
              <a:rPr lang="zh-CN" altLang="en-US" smtClean="0"/>
              <a:pPr/>
              <a:t>2013/10/24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39FBE44-2856-4430-A18B-2F4DC9038AAA}"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1F784-8E96-4328-A47B-F65684199454}" type="datetimeFigureOut">
              <a:rPr lang="zh-CN" altLang="en-US" smtClean="0"/>
              <a:pPr/>
              <a:t>2013/10/24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39FBE44-2856-4430-A18B-2F4DC9038AAA}"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4191F784-8E96-4328-A47B-F65684199454}" type="datetimeFigureOut">
              <a:rPr lang="zh-CN" altLang="en-US" smtClean="0"/>
              <a:pPr/>
              <a:t>2013/10/24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39FBE44-2856-4430-A18B-2F4DC9038AAA}"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1F784-8E96-4328-A47B-F65684199454}" type="datetimeFigureOut">
              <a:rPr lang="zh-CN" altLang="en-US" smtClean="0"/>
              <a:pPr/>
              <a:t>2013/10/24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39FBE44-2856-4430-A18B-2F4DC9038AAA}"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1F784-8E96-4328-A47B-F65684199454}" type="datetimeFigureOut">
              <a:rPr lang="zh-CN" altLang="en-US" smtClean="0"/>
              <a:pPr/>
              <a:t>2013/10/24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39FBE44-2856-4430-A18B-2F4DC9038AAA}"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1F784-8E96-4328-A47B-F65684199454}" type="datetimeFigureOut">
              <a:rPr lang="zh-CN" altLang="en-US" smtClean="0"/>
              <a:pPr/>
              <a:t>2013/10/24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39FBE44-2856-4430-A18B-2F4DC9038AAA}"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1F784-8E96-4328-A47B-F65684199454}" type="datetimeFigureOut">
              <a:rPr lang="zh-CN" altLang="en-US" smtClean="0"/>
              <a:pPr/>
              <a:t>2013/10/24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39FBE44-2856-4430-A18B-2F4DC9038AAA}"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1F784-8E96-4328-A47B-F65684199454}" type="datetimeFigureOut">
              <a:rPr lang="zh-CN" altLang="en-US" smtClean="0"/>
              <a:pPr/>
              <a:t>2013/10/24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39FBE44-2856-4430-A18B-2F4DC9038AAA}"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1F784-8E96-4328-A47B-F65684199454}" type="datetimeFigureOut">
              <a:rPr lang="zh-CN" altLang="en-US" smtClean="0"/>
              <a:pPr/>
              <a:t>2013/10/24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39FBE44-2856-4430-A18B-2F4DC9038AAA}"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1F784-8E96-4328-A47B-F65684199454}" type="datetimeFigureOut">
              <a:rPr lang="zh-CN" altLang="en-US" smtClean="0"/>
              <a:pPr/>
              <a:t>2013/10/24</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9FBE44-2856-4430-A18B-2F4DC9038AAA}"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7.jpeg"/><Relationship Id="rId11" Type="http://schemas.openxmlformats.org/officeDocument/2006/relationships/image" Target="../media/image22.jpeg"/><Relationship Id="rId5" Type="http://schemas.openxmlformats.org/officeDocument/2006/relationships/image" Target="../media/image16.pn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jpeg"/></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0" y="1"/>
            <a:ext cx="7452320" cy="620688"/>
          </a:xfrm>
          <a:solidFill>
            <a:srgbClr val="FF8000"/>
          </a:solidFill>
        </p:spPr>
        <p:txBody>
          <a:bodyPr>
            <a:normAutofit/>
          </a:bodyPr>
          <a:lstStyle/>
          <a:p>
            <a:pPr algn="l"/>
            <a:r>
              <a:rPr kumimoji="1" lang="zh-CN" altLang="en-US" sz="3200" b="1" dirty="0" smtClean="0">
                <a:solidFill>
                  <a:schemeClr val="bg1"/>
                </a:solidFill>
                <a:latin typeface="微软雅黑" pitchFamily="34" charset="-122"/>
                <a:ea typeface="微软雅黑" pitchFamily="34" charset="-122"/>
              </a:rPr>
              <a:t>移动互联网让出行更美好</a:t>
            </a:r>
            <a:endParaRPr kumimoji="1" lang="zh-CN" altLang="en-US" sz="3200" b="1" dirty="0">
              <a:solidFill>
                <a:schemeClr val="bg1"/>
              </a:solidFill>
              <a:latin typeface="微软雅黑" pitchFamily="34" charset="-122"/>
              <a:ea typeface="微软雅黑" pitchFamily="34" charset="-122"/>
            </a:endParaRPr>
          </a:p>
        </p:txBody>
      </p:sp>
      <p:sp>
        <p:nvSpPr>
          <p:cNvPr id="10" name="灯片编号占位符 9"/>
          <p:cNvSpPr>
            <a:spLocks noGrp="1"/>
          </p:cNvSpPr>
          <p:nvPr>
            <p:ph type="sldNum" sz="quarter" idx="12"/>
          </p:nvPr>
        </p:nvSpPr>
        <p:spPr/>
        <p:txBody>
          <a:bodyPr/>
          <a:lstStyle/>
          <a:p>
            <a:fld id="{5A604C71-2824-3A43-A759-2F02711C581D}" type="slidenum">
              <a:rPr kumimoji="1" lang="zh-CN" altLang="en-US" smtClean="0"/>
              <a:pPr/>
              <a:t>1</a:t>
            </a:fld>
            <a:endParaRPr kumimoji="1" lang="zh-CN" altLang="en-US"/>
          </a:p>
        </p:txBody>
      </p:sp>
      <p:pic>
        <p:nvPicPr>
          <p:cNvPr id="3074" name="Picture 2"/>
          <p:cNvPicPr>
            <a:picLocks noChangeAspect="1" noChangeArrowheads="1"/>
          </p:cNvPicPr>
          <p:nvPr/>
        </p:nvPicPr>
        <p:blipFill>
          <a:blip r:embed="rId2" cstate="print"/>
          <a:srcRect/>
          <a:stretch>
            <a:fillRect/>
          </a:stretch>
        </p:blipFill>
        <p:spPr bwMode="auto">
          <a:xfrm>
            <a:off x="7956376" y="1"/>
            <a:ext cx="704925" cy="620688"/>
          </a:xfrm>
          <a:prstGeom prst="rect">
            <a:avLst/>
          </a:prstGeom>
          <a:noFill/>
          <a:ln w="9525">
            <a:noFill/>
            <a:miter lim="800000"/>
            <a:headEnd/>
            <a:tailEnd/>
          </a:ln>
        </p:spPr>
      </p:pic>
      <p:sp>
        <p:nvSpPr>
          <p:cNvPr id="9" name="副标题 2"/>
          <p:cNvSpPr>
            <a:spLocks noGrp="1"/>
          </p:cNvSpPr>
          <p:nvPr>
            <p:ph type="subTitle" idx="1"/>
          </p:nvPr>
        </p:nvSpPr>
        <p:spPr>
          <a:xfrm>
            <a:off x="633046" y="3836276"/>
            <a:ext cx="7857811" cy="386225"/>
          </a:xfrm>
          <a:ln>
            <a:solidFill>
              <a:schemeClr val="bg1"/>
            </a:solidFill>
          </a:ln>
        </p:spPr>
        <p:txBody>
          <a:bodyPr anchor="ctr">
            <a:noAutofit/>
          </a:bodyPr>
          <a:lstStyle/>
          <a:p>
            <a:pPr algn="l"/>
            <a:r>
              <a:rPr kumimoji="1" lang="zh-CN" altLang="en-US" sz="2400" b="1" dirty="0" smtClean="0">
                <a:solidFill>
                  <a:srgbClr val="FF860D"/>
                </a:solidFill>
                <a:latin typeface="微软雅黑" pitchFamily="34" charset="-122"/>
                <a:ea typeface="微软雅黑" pitchFamily="34" charset="-122"/>
                <a:cs typeface="微软雅黑"/>
              </a:rPr>
              <a:t>北京小桔科技有限公司</a:t>
            </a:r>
            <a:endParaRPr kumimoji="1" lang="zh-CN" altLang="en-US" sz="2400" b="1" dirty="0">
              <a:solidFill>
                <a:srgbClr val="FF860D"/>
              </a:solidFill>
              <a:latin typeface="微软雅黑" pitchFamily="34" charset="-122"/>
              <a:ea typeface="微软雅黑" pitchFamily="34" charset="-122"/>
              <a:cs typeface="微软雅黑"/>
            </a:endParaRPr>
          </a:p>
        </p:txBody>
      </p:sp>
      <p:sp>
        <p:nvSpPr>
          <p:cNvPr id="11" name="矩形 10"/>
          <p:cNvSpPr/>
          <p:nvPr/>
        </p:nvSpPr>
        <p:spPr>
          <a:xfrm>
            <a:off x="2045819" y="3566288"/>
            <a:ext cx="1670389" cy="55223"/>
          </a:xfrm>
          <a:prstGeom prst="rect">
            <a:avLst/>
          </a:prstGeom>
          <a:solidFill>
            <a:srgbClr val="FF6600"/>
          </a:solidFill>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微软雅黑" pitchFamily="34" charset="-122"/>
              <a:ea typeface="微软雅黑" pitchFamily="34" charset="-122"/>
            </a:endParaRPr>
          </a:p>
        </p:txBody>
      </p:sp>
      <p:sp>
        <p:nvSpPr>
          <p:cNvPr id="12" name="矩形 11"/>
          <p:cNvSpPr/>
          <p:nvPr/>
        </p:nvSpPr>
        <p:spPr>
          <a:xfrm>
            <a:off x="375430" y="3561979"/>
            <a:ext cx="1670389" cy="5522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微软雅黑" pitchFamily="34" charset="-122"/>
              <a:ea typeface="微软雅黑" pitchFamily="34" charset="-122"/>
            </a:endParaRPr>
          </a:p>
        </p:txBody>
      </p:sp>
      <p:sp>
        <p:nvSpPr>
          <p:cNvPr id="13" name="矩形 12"/>
          <p:cNvSpPr/>
          <p:nvPr/>
        </p:nvSpPr>
        <p:spPr>
          <a:xfrm>
            <a:off x="3716208" y="3566288"/>
            <a:ext cx="1670389" cy="55223"/>
          </a:xfrm>
          <a:prstGeom prst="rect">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微软雅黑" pitchFamily="34" charset="-122"/>
              <a:ea typeface="微软雅黑" pitchFamily="34" charset="-122"/>
            </a:endParaRPr>
          </a:p>
        </p:txBody>
      </p:sp>
      <p:sp>
        <p:nvSpPr>
          <p:cNvPr id="14" name="矩形 13"/>
          <p:cNvSpPr/>
          <p:nvPr/>
        </p:nvSpPr>
        <p:spPr>
          <a:xfrm>
            <a:off x="5386597" y="3566288"/>
            <a:ext cx="1670389" cy="55223"/>
          </a:xfrm>
          <a:prstGeom prst="rect">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微软雅黑" pitchFamily="34" charset="-122"/>
              <a:ea typeface="微软雅黑" pitchFamily="34" charset="-122"/>
            </a:endParaRPr>
          </a:p>
        </p:txBody>
      </p:sp>
      <p:sp>
        <p:nvSpPr>
          <p:cNvPr id="15" name="矩形 14"/>
          <p:cNvSpPr/>
          <p:nvPr/>
        </p:nvSpPr>
        <p:spPr>
          <a:xfrm>
            <a:off x="7053640" y="3566288"/>
            <a:ext cx="1670389" cy="55223"/>
          </a:xfrm>
          <a:prstGeom prst="rect">
            <a:avLst/>
          </a:prstGeom>
          <a:solidFill>
            <a:schemeClr val="accent5">
              <a:lumMod val="75000"/>
            </a:schemeClr>
          </a:solidFill>
          <a:ln>
            <a:solidFill>
              <a:schemeClr val="accent5">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latin typeface="微软雅黑" pitchFamily="34" charset="-122"/>
              <a:ea typeface="微软雅黑" pitchFamily="34" charset="-122"/>
            </a:endParaRPr>
          </a:p>
        </p:txBody>
      </p:sp>
      <p:sp>
        <p:nvSpPr>
          <p:cNvPr id="16" name="TextBox 15"/>
          <p:cNvSpPr txBox="1"/>
          <p:nvPr/>
        </p:nvSpPr>
        <p:spPr>
          <a:xfrm>
            <a:off x="633046" y="4222501"/>
            <a:ext cx="2612571" cy="338554"/>
          </a:xfrm>
          <a:prstGeom prst="rect">
            <a:avLst/>
          </a:prstGeom>
          <a:noFill/>
        </p:spPr>
        <p:txBody>
          <a:bodyPr wrap="square" rtlCol="0">
            <a:spAutoFit/>
          </a:bodyPr>
          <a:lstStyle/>
          <a:p>
            <a:r>
              <a:rPr lang="en-US" altLang="zh-CN" sz="1600" dirty="0" smtClean="0">
                <a:latin typeface="微软雅黑" pitchFamily="34" charset="-122"/>
                <a:ea typeface="微软雅黑" pitchFamily="34" charset="-122"/>
              </a:rPr>
              <a:t>2013-10</a:t>
            </a:r>
            <a:endParaRPr lang="zh-CN" altLang="en-US" sz="1600" dirty="0">
              <a:latin typeface="微软雅黑" pitchFamily="34" charset="-122"/>
              <a:ea typeface="微软雅黑" pitchFamily="34" charset="-122"/>
            </a:endParaRPr>
          </a:p>
        </p:txBody>
      </p:sp>
      <p:pic>
        <p:nvPicPr>
          <p:cNvPr id="17" name="Picture 2"/>
          <p:cNvPicPr>
            <a:picLocks noChangeAspect="1" noChangeArrowheads="1"/>
          </p:cNvPicPr>
          <p:nvPr/>
        </p:nvPicPr>
        <p:blipFill>
          <a:blip r:embed="rId3" cstate="print"/>
          <a:srcRect/>
          <a:stretch>
            <a:fillRect/>
          </a:stretch>
        </p:blipFill>
        <p:spPr bwMode="auto">
          <a:xfrm>
            <a:off x="467544" y="1988840"/>
            <a:ext cx="1127515" cy="1103778"/>
          </a:xfrm>
          <a:prstGeom prst="rect">
            <a:avLst/>
          </a:prstGeom>
          <a:noFill/>
          <a:ln w="9525">
            <a:noFill/>
            <a:miter lim="800000"/>
            <a:headEnd/>
            <a:tailEnd/>
          </a:ln>
        </p:spPr>
      </p:pic>
      <p:sp>
        <p:nvSpPr>
          <p:cNvPr id="18" name="副标题 2"/>
          <p:cNvSpPr txBox="1">
            <a:spLocks/>
          </p:cNvSpPr>
          <p:nvPr/>
        </p:nvSpPr>
        <p:spPr>
          <a:xfrm>
            <a:off x="1785918" y="2571744"/>
            <a:ext cx="7643834" cy="243349"/>
          </a:xfrm>
          <a:prstGeom prst="rect">
            <a:avLst/>
          </a:prstGeom>
          <a:ln>
            <a:solidFill>
              <a:schemeClr val="bg1"/>
            </a:solidFill>
          </a:ln>
        </p:spPr>
        <p:txBody>
          <a:bodyPr vert="horz" lIns="91440" tIns="45720" rIns="91440" bIns="45720" rtlCol="0" anchor="ctr">
            <a:noAutofit/>
          </a:bodyPr>
          <a:lstStyle/>
          <a:p>
            <a:pPr marL="0" marR="0" lvl="0" indent="0" defTabSz="457200" rtl="0" eaLnBrk="1" fontAlgn="auto" latinLnBrk="0" hangingPunct="1">
              <a:lnSpc>
                <a:spcPct val="100000"/>
              </a:lnSpc>
              <a:spcBef>
                <a:spcPct val="20000"/>
              </a:spcBef>
              <a:spcAft>
                <a:spcPts val="0"/>
              </a:spcAft>
              <a:buClrTx/>
              <a:buSzTx/>
              <a:buFont typeface="Arial"/>
              <a:buNone/>
              <a:tabLst/>
              <a:defRPr/>
            </a:pPr>
            <a:endParaRPr kumimoji="1" lang="en-US" altLang="zh-CN" sz="3600" b="1" dirty="0" smtClean="0">
              <a:latin typeface="微软雅黑" pitchFamily="34" charset="-122"/>
              <a:ea typeface="微软雅黑" pitchFamily="34" charset="-122"/>
              <a:cs typeface="微软雅黑"/>
            </a:endParaRPr>
          </a:p>
          <a:p>
            <a:pPr marL="0" marR="0" lvl="0" indent="0" defTabSz="457200" rtl="0" eaLnBrk="1" fontAlgn="auto" latinLnBrk="0" hangingPunct="1">
              <a:lnSpc>
                <a:spcPct val="100000"/>
              </a:lnSpc>
              <a:spcBef>
                <a:spcPct val="20000"/>
              </a:spcBef>
              <a:spcAft>
                <a:spcPts val="0"/>
              </a:spcAft>
              <a:buClrTx/>
              <a:buSzTx/>
              <a:buFont typeface="Arial"/>
              <a:buNone/>
              <a:tabLst/>
              <a:defRPr/>
            </a:pPr>
            <a:r>
              <a:rPr kumimoji="1" lang="zh-CN" altLang="en-US" sz="2400" b="1" dirty="0" smtClean="0">
                <a:latin typeface="微软雅黑" pitchFamily="34" charset="-122"/>
                <a:ea typeface="微软雅黑" pitchFamily="34" charset="-122"/>
                <a:cs typeface="微软雅黑"/>
              </a:rPr>
              <a:t>嘀嘀打车渠道招商</a:t>
            </a:r>
            <a:endParaRPr kumimoji="1" lang="en-US" altLang="zh-CN" sz="2400" b="1" dirty="0" smtClean="0">
              <a:latin typeface="微软雅黑" pitchFamily="34" charset="-122"/>
              <a:ea typeface="微软雅黑" pitchFamily="34" charset="-122"/>
              <a:cs typeface="微软雅黑"/>
            </a:endParaRPr>
          </a:p>
          <a:p>
            <a:pPr marL="0" marR="0" lvl="0" indent="0" defTabSz="457200" rtl="0" eaLnBrk="1" fontAlgn="auto" latinLnBrk="0" hangingPunct="1">
              <a:lnSpc>
                <a:spcPct val="100000"/>
              </a:lnSpc>
              <a:spcBef>
                <a:spcPct val="20000"/>
              </a:spcBef>
              <a:spcAft>
                <a:spcPts val="0"/>
              </a:spcAft>
              <a:buClrTx/>
              <a:buSzTx/>
              <a:buFont typeface="Arial"/>
              <a:buNone/>
              <a:tabLst/>
              <a:defRPr/>
            </a:pPr>
            <a:r>
              <a:rPr kumimoji="1" lang="en-US" altLang="zh-CN" sz="3600" b="1" i="0" u="none" strike="noStrike" kern="1200" cap="none" spc="0" normalizeH="0" baseline="0" noProof="0" dirty="0" smtClean="0">
                <a:ln>
                  <a:noFill/>
                </a:ln>
                <a:solidFill>
                  <a:schemeClr val="accent6">
                    <a:lumMod val="50000"/>
                  </a:schemeClr>
                </a:solidFill>
                <a:effectLst/>
                <a:uLnTx/>
                <a:uFillTx/>
                <a:latin typeface="微软雅黑" pitchFamily="34" charset="-122"/>
                <a:ea typeface="微软雅黑" pitchFamily="34" charset="-122"/>
                <a:cs typeface="微软雅黑"/>
              </a:rPr>
              <a:t>              </a:t>
            </a:r>
            <a:r>
              <a:rPr kumimoji="1" lang="en-US" altLang="zh-CN" sz="3200" b="1" i="0" u="none" strike="noStrike" kern="1200" cap="none" spc="0" normalizeH="0" baseline="0" noProof="0" dirty="0" smtClean="0">
                <a:ln>
                  <a:noFill/>
                </a:ln>
                <a:solidFill>
                  <a:schemeClr val="accent6">
                    <a:lumMod val="50000"/>
                  </a:schemeClr>
                </a:solidFill>
                <a:effectLst/>
                <a:uLnTx/>
                <a:uFillTx/>
                <a:latin typeface="微软雅黑" pitchFamily="34" charset="-122"/>
                <a:ea typeface="微软雅黑" pitchFamily="34" charset="-122"/>
                <a:cs typeface="微软雅黑"/>
              </a:rPr>
              <a:t> </a:t>
            </a:r>
            <a:endParaRPr kumimoji="1" lang="zh-CN" altLang="en-US" sz="2800" b="1" i="0" u="none" strike="noStrike" kern="1200" cap="none" spc="0" normalizeH="0" baseline="0" noProof="0" dirty="0">
              <a:ln>
                <a:noFill/>
              </a:ln>
              <a:solidFill>
                <a:schemeClr val="accent6">
                  <a:lumMod val="50000"/>
                </a:schemeClr>
              </a:solidFill>
              <a:effectLst/>
              <a:uLnTx/>
              <a:uFillTx/>
              <a:latin typeface="微软雅黑" pitchFamily="34" charset="-122"/>
              <a:ea typeface="微软雅黑" pitchFamily="34" charset="-122"/>
              <a:cs typeface="微软雅黑"/>
            </a:endParaRPr>
          </a:p>
        </p:txBody>
      </p:sp>
    </p:spTree>
    <p:extLst>
      <p:ext uri="{BB962C8B-B14F-4D97-AF65-F5344CB8AC3E}">
        <p14:creationId xmlns:p14="http://schemas.microsoft.com/office/powerpoint/2010/main" xmlns="" val="12881567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灯片编号占位符 9"/>
          <p:cNvSpPr>
            <a:spLocks noGrp="1"/>
          </p:cNvSpPr>
          <p:nvPr>
            <p:ph type="sldNum" sz="quarter" idx="12"/>
          </p:nvPr>
        </p:nvSpPr>
        <p:spPr/>
        <p:txBody>
          <a:bodyPr/>
          <a:lstStyle/>
          <a:p>
            <a:fld id="{5A604C71-2824-3A43-A759-2F02711C581D}" type="slidenum">
              <a:rPr kumimoji="1" lang="zh-CN" altLang="en-US" smtClean="0"/>
              <a:pPr/>
              <a:t>10</a:t>
            </a:fld>
            <a:endParaRPr kumimoji="1" lang="zh-CN" altLang="en-US"/>
          </a:p>
        </p:txBody>
      </p:sp>
      <p:pic>
        <p:nvPicPr>
          <p:cNvPr id="3074" name="Picture 2"/>
          <p:cNvPicPr>
            <a:picLocks noChangeAspect="1" noChangeArrowheads="1"/>
          </p:cNvPicPr>
          <p:nvPr/>
        </p:nvPicPr>
        <p:blipFill>
          <a:blip r:embed="rId2" cstate="print"/>
          <a:srcRect/>
          <a:stretch>
            <a:fillRect/>
          </a:stretch>
        </p:blipFill>
        <p:spPr bwMode="auto">
          <a:xfrm>
            <a:off x="7956376" y="1"/>
            <a:ext cx="704925" cy="620688"/>
          </a:xfrm>
          <a:prstGeom prst="rect">
            <a:avLst/>
          </a:prstGeom>
          <a:noFill/>
          <a:ln w="9525">
            <a:noFill/>
            <a:miter lim="800000"/>
            <a:headEnd/>
            <a:tailEnd/>
          </a:ln>
        </p:spPr>
      </p:pic>
      <p:sp>
        <p:nvSpPr>
          <p:cNvPr id="8" name="标题 1"/>
          <p:cNvSpPr txBox="1">
            <a:spLocks/>
          </p:cNvSpPr>
          <p:nvPr/>
        </p:nvSpPr>
        <p:spPr>
          <a:xfrm flipV="1">
            <a:off x="0" y="-1"/>
            <a:ext cx="7643834" cy="622997"/>
          </a:xfrm>
          <a:prstGeom prst="snip1Rect">
            <a:avLst>
              <a:gd name="adj" fmla="val 50000"/>
            </a:avLst>
          </a:prstGeom>
          <a:solidFill>
            <a:srgbClr val="F6862A"/>
          </a:solidFill>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en-US" altLang="zh-CN" sz="2000" b="0" i="0" u="none" strike="noStrike" kern="1200" cap="none" spc="0" normalizeH="0" baseline="0" noProof="0" smtClean="0">
                <a:ln>
                  <a:noFill/>
                </a:ln>
                <a:solidFill>
                  <a:schemeClr val="tx1"/>
                </a:solidFill>
                <a:effectLst/>
                <a:uLnTx/>
                <a:uFillTx/>
                <a:latin typeface="微软雅黑" pitchFamily="34" charset="-122"/>
                <a:ea typeface="微软雅黑" pitchFamily="34" charset="-122"/>
                <a:cs typeface="+mj-cs"/>
              </a:rPr>
              <a:t>  </a:t>
            </a:r>
            <a:endParaRPr kumimoji="1" lang="zh-CN" altLang="en-US" sz="2000" b="0"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j-cs"/>
            </a:endParaRPr>
          </a:p>
        </p:txBody>
      </p:sp>
      <p:sp>
        <p:nvSpPr>
          <p:cNvPr id="9" name="矩形 8"/>
          <p:cNvSpPr/>
          <p:nvPr/>
        </p:nvSpPr>
        <p:spPr>
          <a:xfrm>
            <a:off x="214282" y="0"/>
            <a:ext cx="3877985" cy="584775"/>
          </a:xfrm>
          <a:prstGeom prst="rect">
            <a:avLst/>
          </a:prstGeom>
        </p:spPr>
        <p:txBody>
          <a:bodyPr wrap="none">
            <a:spAutoFit/>
          </a:bodyPr>
          <a:lstStyle/>
          <a:p>
            <a:r>
              <a:rPr lang="zh-CN" altLang="en-US" sz="3200" dirty="0" smtClean="0">
                <a:ln w="18415" cmpd="sng">
                  <a:solidFill>
                    <a:srgbClr val="FFFFFF"/>
                  </a:solidFill>
                  <a:prstDash val="solid"/>
                </a:ln>
                <a:solidFill>
                  <a:srgbClr val="FFFFFF"/>
                </a:solidFill>
                <a:latin typeface="华文细黑" pitchFamily="2" charset="-122"/>
                <a:ea typeface="华文细黑" pitchFamily="2" charset="-122"/>
              </a:rPr>
              <a:t>嘀嘀案例</a:t>
            </a:r>
            <a:r>
              <a:rPr lang="en-US" altLang="zh-CN" sz="3200" dirty="0" smtClean="0">
                <a:ln w="18415" cmpd="sng">
                  <a:solidFill>
                    <a:srgbClr val="FFFFFF"/>
                  </a:solidFill>
                  <a:prstDash val="solid"/>
                </a:ln>
                <a:solidFill>
                  <a:srgbClr val="FFFFFF"/>
                </a:solidFill>
                <a:latin typeface="华文细黑" pitchFamily="2" charset="-122"/>
                <a:ea typeface="华文细黑" pitchFamily="2" charset="-122"/>
              </a:rPr>
              <a:t>—</a:t>
            </a:r>
            <a:r>
              <a:rPr lang="zh-CN" altLang="en-US" sz="3200" dirty="0" smtClean="0">
                <a:ln w="18415" cmpd="sng">
                  <a:solidFill>
                    <a:srgbClr val="FFFFFF"/>
                  </a:solidFill>
                  <a:prstDash val="solid"/>
                </a:ln>
                <a:solidFill>
                  <a:srgbClr val="FFFFFF"/>
                </a:solidFill>
                <a:latin typeface="华文细黑" pitchFamily="2" charset="-122"/>
                <a:ea typeface="华文细黑" pitchFamily="2" charset="-122"/>
              </a:rPr>
              <a:t>南京市场</a:t>
            </a:r>
            <a:endParaRPr lang="zh-CN" altLang="en-US" sz="3200" dirty="0">
              <a:ln w="18415" cmpd="sng">
                <a:solidFill>
                  <a:srgbClr val="FFFFFF"/>
                </a:solidFill>
                <a:prstDash val="solid"/>
              </a:ln>
              <a:solidFill>
                <a:srgbClr val="FFFFFF"/>
              </a:solidFill>
              <a:latin typeface="华文细黑" pitchFamily="2" charset="-122"/>
              <a:ea typeface="华文细黑" pitchFamily="2" charset="-122"/>
            </a:endParaRPr>
          </a:p>
        </p:txBody>
      </p:sp>
      <p:graphicFrame>
        <p:nvGraphicFramePr>
          <p:cNvPr id="12" name="表格 11"/>
          <p:cNvGraphicFramePr>
            <a:graphicFrameLocks noGrp="1"/>
          </p:cNvGraphicFramePr>
          <p:nvPr>
            <p:extLst>
              <p:ext uri="{D42A27DB-BD31-4B8C-83A1-F6EECF244321}">
                <p14:modId xmlns="" xmlns:p14="http://schemas.microsoft.com/office/powerpoint/2010/main" val="4251727047"/>
              </p:ext>
            </p:extLst>
          </p:nvPr>
        </p:nvGraphicFramePr>
        <p:xfrm>
          <a:off x="899592" y="1362473"/>
          <a:ext cx="6840759" cy="2435735"/>
        </p:xfrm>
        <a:graphic>
          <a:graphicData uri="http://schemas.openxmlformats.org/drawingml/2006/table">
            <a:tbl>
              <a:tblPr firstRow="1" bandRow="1">
                <a:tableStyleId>{9D7B26C5-4107-4FEC-AEDC-1716B250A1EF}</a:tableStyleId>
              </a:tblPr>
              <a:tblGrid>
                <a:gridCol w="1944216"/>
                <a:gridCol w="2304256"/>
                <a:gridCol w="2592287"/>
              </a:tblGrid>
              <a:tr h="698375">
                <a:tc>
                  <a:txBody>
                    <a:bodyPr/>
                    <a:lstStyle/>
                    <a:p>
                      <a:endParaRPr lang="en-US" altLang="zh-CN" dirty="0" smtClean="0">
                        <a:effectLst>
                          <a:outerShdw blurRad="38100" dist="38100" dir="2700000" algn="tl">
                            <a:srgbClr val="000000">
                              <a:alpha val="43137"/>
                            </a:srgbClr>
                          </a:outerShdw>
                        </a:effectLst>
                      </a:endParaRPr>
                    </a:p>
                    <a:p>
                      <a:r>
                        <a:rPr lang="zh-CN" altLang="en-US" sz="1800" b="1" dirty="0" smtClean="0">
                          <a:effectLst>
                            <a:outerShdw blurRad="38100" dist="38100" dir="2700000" algn="tl">
                              <a:srgbClr val="000000">
                                <a:alpha val="43137"/>
                              </a:srgbClr>
                            </a:outerShdw>
                          </a:effectLst>
                          <a:latin typeface="微软雅黑" pitchFamily="34" charset="-122"/>
                          <a:ea typeface="微软雅黑" pitchFamily="34" charset="-122"/>
                        </a:rPr>
                        <a:t>     </a:t>
                      </a:r>
                      <a:r>
                        <a:rPr lang="zh-CN" altLang="en-US" sz="1800" b="0" dirty="0" smtClean="0">
                          <a:effectLst>
                            <a:outerShdw blurRad="38100" dist="38100" dir="2700000" algn="tl">
                              <a:srgbClr val="000000">
                                <a:alpha val="43137"/>
                              </a:srgbClr>
                            </a:outerShdw>
                          </a:effectLst>
                          <a:latin typeface="微软雅黑" pitchFamily="34" charset="-122"/>
                          <a:ea typeface="微软雅黑" pitchFamily="34" charset="-122"/>
                        </a:rPr>
                        <a:t>南京市场</a:t>
                      </a:r>
                      <a:endParaRPr lang="zh-CN" altLang="en-US" b="0" dirty="0">
                        <a:effectLst>
                          <a:outerShdw blurRad="38100" dist="38100" dir="2700000" algn="tl">
                            <a:srgbClr val="000000">
                              <a:alpha val="43137"/>
                            </a:srgbClr>
                          </a:outerShdw>
                        </a:effectLst>
                      </a:endParaRPr>
                    </a:p>
                  </a:txBody>
                  <a:tcPr/>
                </a:tc>
                <a:tc>
                  <a:txBody>
                    <a:bodyPr/>
                    <a:lstStyle/>
                    <a:p>
                      <a:pPr algn="ctr"/>
                      <a:r>
                        <a:rPr lang="zh-CN" altLang="en-US" b="0" dirty="0" smtClean="0">
                          <a:effectLst>
                            <a:outerShdw blurRad="38100" dist="38100" dir="2700000" algn="tl">
                              <a:srgbClr val="000000">
                                <a:alpha val="43137"/>
                              </a:srgbClr>
                            </a:outerShdw>
                          </a:effectLst>
                          <a:latin typeface="微软雅黑" pitchFamily="34" charset="-122"/>
                          <a:ea typeface="微软雅黑" pitchFamily="34" charset="-122"/>
                        </a:rPr>
                        <a:t>   </a:t>
                      </a:r>
                      <a:endParaRPr lang="en-US" altLang="zh-CN" b="0" dirty="0" smtClean="0">
                        <a:effectLst>
                          <a:outerShdw blurRad="38100" dist="38100" dir="2700000" algn="tl">
                            <a:srgbClr val="000000">
                              <a:alpha val="43137"/>
                            </a:srgbClr>
                          </a:outerShdw>
                        </a:effectLst>
                        <a:latin typeface="微软雅黑" pitchFamily="34" charset="-122"/>
                        <a:ea typeface="微软雅黑" pitchFamily="34" charset="-122"/>
                      </a:endParaRPr>
                    </a:p>
                    <a:p>
                      <a:pPr algn="ctr"/>
                      <a:r>
                        <a:rPr lang="zh-CN" altLang="en-US" b="0" dirty="0" smtClean="0">
                          <a:effectLst>
                            <a:outerShdw blurRad="38100" dist="38100" dir="2700000" algn="tl">
                              <a:srgbClr val="000000">
                                <a:alpha val="43137"/>
                              </a:srgbClr>
                            </a:outerShdw>
                          </a:effectLst>
                          <a:latin typeface="微软雅黑" pitchFamily="34" charset="-122"/>
                          <a:ea typeface="微软雅黑" pitchFamily="34" charset="-122"/>
                        </a:rPr>
                        <a:t>   总量</a:t>
                      </a:r>
                      <a:endParaRPr lang="zh-CN" altLang="en-US" b="0" dirty="0">
                        <a:effectLst>
                          <a:outerShdw blurRad="38100" dist="38100" dir="2700000" algn="tl">
                            <a:srgbClr val="000000">
                              <a:alpha val="43137"/>
                            </a:srgbClr>
                          </a:outerShdw>
                        </a:effectLst>
                        <a:latin typeface="微软雅黑" pitchFamily="34" charset="-122"/>
                        <a:ea typeface="微软雅黑" pitchFamily="34" charset="-122"/>
                      </a:endParaRPr>
                    </a:p>
                  </a:txBody>
                  <a:tcPr/>
                </a:tc>
                <a:tc>
                  <a:txBody>
                    <a:bodyPr/>
                    <a:lstStyle/>
                    <a:p>
                      <a:pPr algn="ctr"/>
                      <a:endParaRPr lang="en-US" altLang="zh-CN" b="0" dirty="0" smtClean="0">
                        <a:effectLst>
                          <a:outerShdw blurRad="38100" dist="38100" dir="2700000" algn="tl">
                            <a:srgbClr val="000000">
                              <a:alpha val="43137"/>
                            </a:srgbClr>
                          </a:outerShdw>
                        </a:effectLst>
                        <a:latin typeface="微软雅黑" pitchFamily="34" charset="-122"/>
                        <a:ea typeface="微软雅黑" pitchFamily="34" charset="-122"/>
                      </a:endParaRPr>
                    </a:p>
                    <a:p>
                      <a:pPr algn="ctr"/>
                      <a:r>
                        <a:rPr lang="zh-CN" altLang="en-US" b="0" dirty="0" smtClean="0">
                          <a:effectLst>
                            <a:outerShdw blurRad="38100" dist="38100" dir="2700000" algn="tl">
                              <a:srgbClr val="000000">
                                <a:alpha val="43137"/>
                              </a:srgbClr>
                            </a:outerShdw>
                          </a:effectLst>
                          <a:latin typeface="微软雅黑" pitchFamily="34" charset="-122"/>
                          <a:ea typeface="微软雅黑" pitchFamily="34" charset="-122"/>
                        </a:rPr>
                        <a:t>嘀嘀打车 用户</a:t>
                      </a:r>
                      <a:endParaRPr lang="zh-CN" altLang="en-US" b="0" dirty="0">
                        <a:effectLst>
                          <a:outerShdw blurRad="38100" dist="38100" dir="2700000" algn="tl">
                            <a:srgbClr val="000000">
                              <a:alpha val="43137"/>
                            </a:srgbClr>
                          </a:outerShdw>
                        </a:effectLst>
                        <a:latin typeface="微软雅黑" pitchFamily="34" charset="-122"/>
                        <a:ea typeface="微软雅黑" pitchFamily="34" charset="-122"/>
                      </a:endParaRPr>
                    </a:p>
                  </a:txBody>
                  <a:tcPr/>
                </a:tc>
              </a:tr>
              <a:tr h="770383">
                <a:tc>
                  <a:txBody>
                    <a:bodyPr/>
                    <a:lstStyle/>
                    <a:p>
                      <a:pPr algn="ctr"/>
                      <a:endParaRPr lang="en-US" altLang="zh-CN" sz="1800" dirty="0" smtClean="0">
                        <a:latin typeface="华文细黑" pitchFamily="2" charset="-122"/>
                        <a:ea typeface="华文细黑" pitchFamily="2" charset="-122"/>
                      </a:endParaRPr>
                    </a:p>
                    <a:p>
                      <a:pPr algn="ctr"/>
                      <a:r>
                        <a:rPr lang="zh-CN" altLang="en-US" sz="2000" dirty="0" smtClean="0">
                          <a:latin typeface="华文细黑" pitchFamily="2" charset="-122"/>
                          <a:ea typeface="华文细黑" pitchFamily="2" charset="-122"/>
                        </a:rPr>
                        <a:t>司机</a:t>
                      </a:r>
                      <a:endParaRPr lang="zh-CN" altLang="en-US" sz="2000" dirty="0">
                        <a:latin typeface="华文细黑" pitchFamily="2" charset="-122"/>
                        <a:ea typeface="华文细黑" pitchFamily="2" charset="-122"/>
                      </a:endParaRPr>
                    </a:p>
                  </a:txBody>
                  <a:tcPr>
                    <a:solidFill>
                      <a:schemeClr val="bg1">
                        <a:lumMod val="85000"/>
                      </a:schemeClr>
                    </a:solidFill>
                  </a:tcPr>
                </a:tc>
                <a:tc>
                  <a:txBody>
                    <a:bodyPr/>
                    <a:lstStyle/>
                    <a:p>
                      <a:pPr algn="ctr"/>
                      <a:endParaRPr lang="en-US" altLang="zh-CN" sz="2400" dirty="0" smtClean="0">
                        <a:latin typeface="华文细黑" pitchFamily="2" charset="-122"/>
                        <a:ea typeface="华文细黑" pitchFamily="2" charset="-122"/>
                      </a:endParaRPr>
                    </a:p>
                    <a:p>
                      <a:pPr algn="ctr"/>
                      <a:r>
                        <a:rPr lang="en-US" altLang="zh-CN" sz="2400" dirty="0" smtClean="0">
                          <a:latin typeface="华文细黑" pitchFamily="2" charset="-122"/>
                          <a:ea typeface="华文细黑" pitchFamily="2" charset="-122"/>
                        </a:rPr>
                        <a:t>9800</a:t>
                      </a:r>
                      <a:endParaRPr lang="zh-CN" altLang="en-US" sz="2400" dirty="0">
                        <a:latin typeface="华文细黑" pitchFamily="2" charset="-122"/>
                        <a:ea typeface="华文细黑" pitchFamily="2" charset="-122"/>
                      </a:endParaRPr>
                    </a:p>
                  </a:txBody>
                  <a:tcPr>
                    <a:solidFill>
                      <a:schemeClr val="bg1">
                        <a:lumMod val="85000"/>
                      </a:schemeClr>
                    </a:solidFill>
                  </a:tcPr>
                </a:tc>
                <a:tc>
                  <a:txBody>
                    <a:bodyPr/>
                    <a:lstStyle/>
                    <a:p>
                      <a:pPr algn="ctr"/>
                      <a:endParaRPr lang="en-US" altLang="zh-CN" sz="2400" dirty="0" smtClean="0">
                        <a:solidFill>
                          <a:schemeClr val="tx1"/>
                        </a:solidFill>
                        <a:latin typeface="华文细黑" pitchFamily="2" charset="-122"/>
                        <a:ea typeface="华文细黑" pitchFamily="2" charset="-122"/>
                      </a:endParaRPr>
                    </a:p>
                    <a:p>
                      <a:pPr algn="ctr"/>
                      <a:r>
                        <a:rPr lang="en-US" altLang="zh-CN" sz="2400" dirty="0" smtClean="0">
                          <a:solidFill>
                            <a:schemeClr val="tx1"/>
                          </a:solidFill>
                          <a:latin typeface="华文细黑" pitchFamily="2" charset="-122"/>
                          <a:ea typeface="华文细黑" pitchFamily="2" charset="-122"/>
                        </a:rPr>
                        <a:t>8600</a:t>
                      </a:r>
                    </a:p>
                  </a:txBody>
                  <a:tcPr>
                    <a:solidFill>
                      <a:schemeClr val="bg1">
                        <a:lumMod val="85000"/>
                      </a:schemeClr>
                    </a:solidFill>
                  </a:tcPr>
                </a:tc>
              </a:tr>
              <a:tr h="720080">
                <a:tc>
                  <a:txBody>
                    <a:bodyPr/>
                    <a:lstStyle/>
                    <a:p>
                      <a:pPr algn="ctr"/>
                      <a:endParaRPr lang="en-US" altLang="zh-CN" dirty="0" smtClean="0">
                        <a:latin typeface="微软雅黑" pitchFamily="34" charset="-122"/>
                        <a:ea typeface="微软雅黑" pitchFamily="34" charset="-122"/>
                      </a:endParaRPr>
                    </a:p>
                    <a:p>
                      <a:pPr algn="ctr"/>
                      <a:r>
                        <a:rPr lang="zh-CN" altLang="en-US" dirty="0" smtClean="0">
                          <a:latin typeface="微软雅黑" pitchFamily="34" charset="-122"/>
                          <a:ea typeface="微软雅黑" pitchFamily="34" charset="-122"/>
                        </a:rPr>
                        <a:t>乘客</a:t>
                      </a:r>
                      <a:endParaRPr lang="en-US" altLang="zh-CN" dirty="0" smtClean="0">
                        <a:latin typeface="微软雅黑" pitchFamily="34" charset="-122"/>
                        <a:ea typeface="微软雅黑" pitchFamily="34" charset="-122"/>
                      </a:endParaRPr>
                    </a:p>
                    <a:p>
                      <a:pPr algn="ctr"/>
                      <a:endParaRPr lang="zh-CN" altLang="en-US" dirty="0">
                        <a:latin typeface="微软雅黑" pitchFamily="34" charset="-122"/>
                        <a:ea typeface="微软雅黑" pitchFamily="34" charset="-122"/>
                      </a:endParaRPr>
                    </a:p>
                  </a:txBody>
                  <a:tcPr>
                    <a:solidFill>
                      <a:schemeClr val="bg1">
                        <a:lumMod val="85000"/>
                      </a:schemeClr>
                    </a:solidFill>
                  </a:tcPr>
                </a:tc>
                <a:tc>
                  <a:txBody>
                    <a:bodyPr/>
                    <a:lstStyle/>
                    <a:p>
                      <a:pPr algn="ctr"/>
                      <a:endParaRPr lang="en-US" altLang="zh-CN" sz="2400" dirty="0" smtClean="0">
                        <a:latin typeface="华文细黑" pitchFamily="2" charset="-122"/>
                        <a:ea typeface="华文细黑" pitchFamily="2" charset="-122"/>
                      </a:endParaRPr>
                    </a:p>
                    <a:p>
                      <a:pPr algn="ctr"/>
                      <a:endParaRPr lang="en-US" altLang="zh-CN" sz="2400" dirty="0" smtClean="0">
                        <a:latin typeface="华文细黑" pitchFamily="2" charset="-122"/>
                        <a:ea typeface="华文细黑" pitchFamily="2" charset="-122"/>
                      </a:endParaRPr>
                    </a:p>
                  </a:txBody>
                  <a:tcPr>
                    <a:solidFill>
                      <a:schemeClr val="bg1">
                        <a:lumMod val="85000"/>
                      </a:schemeClr>
                    </a:solidFill>
                  </a:tcPr>
                </a:tc>
                <a:tc>
                  <a:txBody>
                    <a:bodyPr/>
                    <a:lstStyle/>
                    <a:p>
                      <a:pPr algn="ctr"/>
                      <a:endParaRPr lang="en-US" altLang="zh-CN" sz="2400" dirty="0" smtClean="0">
                        <a:latin typeface="华文细黑" pitchFamily="2" charset="-122"/>
                        <a:ea typeface="华文细黑" pitchFamily="2" charset="-122"/>
                      </a:endParaRPr>
                    </a:p>
                    <a:p>
                      <a:pPr algn="ctr"/>
                      <a:r>
                        <a:rPr lang="en-US" altLang="zh-CN" sz="2400" dirty="0" smtClean="0">
                          <a:latin typeface="华文细黑" pitchFamily="2" charset="-122"/>
                          <a:ea typeface="华文细黑" pitchFamily="2" charset="-122"/>
                        </a:rPr>
                        <a:t>500000</a:t>
                      </a:r>
                      <a:endParaRPr lang="zh-CN" altLang="en-US" sz="2400" dirty="0">
                        <a:latin typeface="华文细黑" pitchFamily="2" charset="-122"/>
                        <a:ea typeface="华文细黑" pitchFamily="2" charset="-122"/>
                      </a:endParaRPr>
                    </a:p>
                  </a:txBody>
                  <a:tcPr>
                    <a:solidFill>
                      <a:schemeClr val="bg1">
                        <a:lumMod val="85000"/>
                      </a:schemeClr>
                    </a:solidFill>
                  </a:tcPr>
                </a:tc>
              </a:tr>
            </a:tbl>
          </a:graphicData>
        </a:graphic>
      </p:graphicFrame>
    </p:spTree>
    <p:extLst>
      <p:ext uri="{BB962C8B-B14F-4D97-AF65-F5344CB8AC3E}">
        <p14:creationId xmlns:p14="http://schemas.microsoft.com/office/powerpoint/2010/main" xmlns="" val="1288156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0" fill="hold"/>
                                        <p:tgtEl>
                                          <p:spTgt spid="12"/>
                                        </p:tgtEl>
                                        <p:attrNameLst>
                                          <p:attrName>ppt_x</p:attrName>
                                        </p:attrNameLst>
                                      </p:cBhvr>
                                      <p:tavLst>
                                        <p:tav tm="0">
                                          <p:val>
                                            <p:strVal val="#ppt_x-.2"/>
                                          </p:val>
                                        </p:tav>
                                        <p:tav tm="100000">
                                          <p:val>
                                            <p:strVal val="#ppt_x"/>
                                          </p:val>
                                        </p:tav>
                                      </p:tavLst>
                                    </p:anim>
                                    <p:anim calcmode="lin" valueType="num">
                                      <p:cBhvr>
                                        <p:cTn id="8" dur="2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灯片编号占位符 9"/>
          <p:cNvSpPr>
            <a:spLocks noGrp="1"/>
          </p:cNvSpPr>
          <p:nvPr>
            <p:ph type="sldNum" sz="quarter" idx="12"/>
          </p:nvPr>
        </p:nvSpPr>
        <p:spPr/>
        <p:txBody>
          <a:bodyPr/>
          <a:lstStyle/>
          <a:p>
            <a:fld id="{5A604C71-2824-3A43-A759-2F02711C581D}" type="slidenum">
              <a:rPr kumimoji="1" lang="zh-CN" altLang="en-US" smtClean="0"/>
              <a:pPr/>
              <a:t>11</a:t>
            </a:fld>
            <a:endParaRPr kumimoji="1" lang="zh-CN" altLang="en-US"/>
          </a:p>
        </p:txBody>
      </p:sp>
      <p:pic>
        <p:nvPicPr>
          <p:cNvPr id="3074" name="Picture 2"/>
          <p:cNvPicPr>
            <a:picLocks noChangeAspect="1" noChangeArrowheads="1"/>
          </p:cNvPicPr>
          <p:nvPr/>
        </p:nvPicPr>
        <p:blipFill>
          <a:blip r:embed="rId2" cstate="print"/>
          <a:srcRect/>
          <a:stretch>
            <a:fillRect/>
          </a:stretch>
        </p:blipFill>
        <p:spPr bwMode="auto">
          <a:xfrm>
            <a:off x="7956376" y="1"/>
            <a:ext cx="704925" cy="620688"/>
          </a:xfrm>
          <a:prstGeom prst="rect">
            <a:avLst/>
          </a:prstGeom>
          <a:noFill/>
          <a:ln w="9525">
            <a:noFill/>
            <a:miter lim="800000"/>
            <a:headEnd/>
            <a:tailEnd/>
          </a:ln>
        </p:spPr>
      </p:pic>
      <p:sp>
        <p:nvSpPr>
          <p:cNvPr id="8" name="标题 1"/>
          <p:cNvSpPr txBox="1">
            <a:spLocks/>
          </p:cNvSpPr>
          <p:nvPr/>
        </p:nvSpPr>
        <p:spPr>
          <a:xfrm flipV="1">
            <a:off x="0" y="-1"/>
            <a:ext cx="7643834" cy="622997"/>
          </a:xfrm>
          <a:prstGeom prst="snip1Rect">
            <a:avLst>
              <a:gd name="adj" fmla="val 50000"/>
            </a:avLst>
          </a:prstGeom>
          <a:solidFill>
            <a:srgbClr val="F6862A"/>
          </a:solidFill>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en-US" altLang="zh-CN" sz="2000" b="0" i="0" u="none" strike="noStrike" kern="1200" cap="none" spc="0" normalizeH="0" baseline="0" noProof="0" smtClean="0">
                <a:ln>
                  <a:noFill/>
                </a:ln>
                <a:solidFill>
                  <a:schemeClr val="tx1"/>
                </a:solidFill>
                <a:effectLst/>
                <a:uLnTx/>
                <a:uFillTx/>
                <a:latin typeface="微软雅黑" pitchFamily="34" charset="-122"/>
                <a:ea typeface="微软雅黑" pitchFamily="34" charset="-122"/>
                <a:cs typeface="+mj-cs"/>
              </a:rPr>
              <a:t>  </a:t>
            </a:r>
            <a:endParaRPr kumimoji="1" lang="zh-CN" altLang="en-US" sz="2000" b="0"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j-cs"/>
            </a:endParaRPr>
          </a:p>
        </p:txBody>
      </p:sp>
      <p:sp>
        <p:nvSpPr>
          <p:cNvPr id="9" name="矩形 8"/>
          <p:cNvSpPr/>
          <p:nvPr/>
        </p:nvSpPr>
        <p:spPr>
          <a:xfrm>
            <a:off x="214282" y="0"/>
            <a:ext cx="3877985" cy="584775"/>
          </a:xfrm>
          <a:prstGeom prst="rect">
            <a:avLst/>
          </a:prstGeom>
        </p:spPr>
        <p:txBody>
          <a:bodyPr wrap="none">
            <a:spAutoFit/>
          </a:bodyPr>
          <a:lstStyle/>
          <a:p>
            <a:r>
              <a:rPr lang="zh-CN" altLang="en-US" sz="3200" dirty="0" smtClean="0">
                <a:ln w="18415" cmpd="sng">
                  <a:solidFill>
                    <a:srgbClr val="FFFFFF"/>
                  </a:solidFill>
                  <a:prstDash val="solid"/>
                </a:ln>
                <a:solidFill>
                  <a:srgbClr val="FFFFFF"/>
                </a:solidFill>
                <a:latin typeface="华文细黑" pitchFamily="2" charset="-122"/>
                <a:ea typeface="华文细黑" pitchFamily="2" charset="-122"/>
              </a:rPr>
              <a:t>嘀嘀案例</a:t>
            </a:r>
            <a:r>
              <a:rPr lang="en-US" altLang="zh-CN" sz="3200" dirty="0" smtClean="0">
                <a:ln w="18415" cmpd="sng">
                  <a:solidFill>
                    <a:srgbClr val="FFFFFF"/>
                  </a:solidFill>
                  <a:prstDash val="solid"/>
                </a:ln>
                <a:solidFill>
                  <a:srgbClr val="FFFFFF"/>
                </a:solidFill>
                <a:latin typeface="华文细黑" pitchFamily="2" charset="-122"/>
                <a:ea typeface="华文细黑" pitchFamily="2" charset="-122"/>
              </a:rPr>
              <a:t>—</a:t>
            </a:r>
            <a:r>
              <a:rPr lang="zh-CN" altLang="en-US" sz="3200" dirty="0" smtClean="0">
                <a:ln w="18415" cmpd="sng">
                  <a:solidFill>
                    <a:srgbClr val="FFFFFF"/>
                  </a:solidFill>
                  <a:prstDash val="solid"/>
                </a:ln>
                <a:solidFill>
                  <a:srgbClr val="FFFFFF"/>
                </a:solidFill>
                <a:latin typeface="华文细黑" pitchFamily="2" charset="-122"/>
                <a:ea typeface="华文细黑" pitchFamily="2" charset="-122"/>
              </a:rPr>
              <a:t>明星的哥</a:t>
            </a:r>
            <a:endParaRPr lang="zh-CN" altLang="en-US" sz="3200" dirty="0">
              <a:ln w="18415" cmpd="sng">
                <a:solidFill>
                  <a:srgbClr val="FFFFFF"/>
                </a:solidFill>
                <a:prstDash val="solid"/>
              </a:ln>
              <a:solidFill>
                <a:srgbClr val="FFFFFF"/>
              </a:solidFill>
              <a:latin typeface="华文细黑" pitchFamily="2" charset="-122"/>
              <a:ea typeface="华文细黑" pitchFamily="2" charset="-122"/>
            </a:endParaRPr>
          </a:p>
        </p:txBody>
      </p:sp>
      <p:sp>
        <p:nvSpPr>
          <p:cNvPr id="6" name="TextBox 5"/>
          <p:cNvSpPr txBox="1"/>
          <p:nvPr/>
        </p:nvSpPr>
        <p:spPr>
          <a:xfrm>
            <a:off x="642910" y="1571612"/>
            <a:ext cx="4857784" cy="4093428"/>
          </a:xfrm>
          <a:prstGeom prst="rect">
            <a:avLst/>
          </a:prstGeom>
          <a:noFill/>
        </p:spPr>
        <p:txBody>
          <a:bodyPr wrap="square" rtlCol="0">
            <a:spAutoFit/>
          </a:bodyPr>
          <a:lstStyle/>
          <a:p>
            <a:r>
              <a:rPr lang="zh-CN" altLang="en-US" sz="1600" dirty="0" smtClean="0">
                <a:latin typeface="微软雅黑" pitchFamily="34" charset="-122"/>
                <a:ea typeface="微软雅黑" pitchFamily="34" charset="-122"/>
              </a:rPr>
              <a:t>        冷剑师傅，刚用嘀嘀打车不久，就抢了一个大单，从昆明到石林的，</a:t>
            </a:r>
            <a:r>
              <a:rPr lang="en-US" sz="1600" dirty="0" smtClean="0">
                <a:latin typeface="微软雅黑" pitchFamily="34" charset="-122"/>
                <a:ea typeface="微软雅黑" pitchFamily="34" charset="-122"/>
              </a:rPr>
              <a:t>600</a:t>
            </a:r>
            <a:r>
              <a:rPr lang="zh-CN" altLang="en-US" sz="1600" dirty="0" smtClean="0">
                <a:latin typeface="微软雅黑" pitchFamily="34" charset="-122"/>
                <a:ea typeface="微软雅黑" pitchFamily="34" charset="-122"/>
              </a:rPr>
              <a:t>块。那天上午，刚过完早高峰，开着空车在街上转悠，突然听到手机里有个乘客叫车，是去石林的。师傅当即兴奋了，立马下手，师傅用的大屏三星四核手机，抢单成功。这一单，足足</a:t>
            </a:r>
            <a:r>
              <a:rPr lang="en-US" sz="1600" dirty="0" smtClean="0">
                <a:latin typeface="微软雅黑" pitchFamily="34" charset="-122"/>
                <a:ea typeface="微软雅黑" pitchFamily="34" charset="-122"/>
              </a:rPr>
              <a:t>600</a:t>
            </a:r>
            <a:r>
              <a:rPr lang="zh-CN" altLang="en-US" sz="1600" dirty="0" smtClean="0">
                <a:latin typeface="微软雅黑" pitchFamily="34" charset="-122"/>
                <a:ea typeface="微软雅黑" pitchFamily="34" charset="-122"/>
              </a:rPr>
              <a:t>块。回来之后，直接收工。事后师傅跟我们讲，他开车三年了，第一次拉到这么大的单。师傅告诉我们，自从用了嘀嘀打车，他都不再盲目扫街了，坐等好单。每天在生意不怎么好的时候，师傅就直接把车停了，专门听嘀嘀的订单。吃完饭以后，一般都是先不急着出去拉活，而是坐在车上，抢一个嘀嘀的订单再出发。现在冷师傅非常支持我们嘀嘀，也很信赖嘀嘀，每天都会打开嘀嘀，获取最新最适合的订单信息。</a:t>
            </a:r>
            <a:endParaRPr lang="en-US" altLang="zh-CN" sz="1600" dirty="0" smtClean="0">
              <a:latin typeface="微软雅黑" pitchFamily="34" charset="-122"/>
              <a:ea typeface="微软雅黑" pitchFamily="34" charset="-122"/>
            </a:endParaRPr>
          </a:p>
          <a:p>
            <a:endParaRPr lang="zh-CN" altLang="en-US" dirty="0" smtClean="0"/>
          </a:p>
          <a:p>
            <a:endParaRPr lang="zh-CN" altLang="en-US" dirty="0"/>
          </a:p>
        </p:txBody>
      </p:sp>
      <p:pic>
        <p:nvPicPr>
          <p:cNvPr id="7" name="mail_scale_image_4294973730_1" descr="C:\Users\dell\AppData\Roaming\Foxmail7\Temp-6204\816922ED@19AC5A0(10-19-00-51-02).jpg"/>
          <p:cNvPicPr/>
          <p:nvPr/>
        </p:nvPicPr>
        <p:blipFill>
          <a:blip r:embed="rId3" cstate="print"/>
          <a:srcRect/>
          <a:stretch>
            <a:fillRect/>
          </a:stretch>
        </p:blipFill>
        <p:spPr bwMode="auto">
          <a:xfrm>
            <a:off x="5929322" y="1785926"/>
            <a:ext cx="2214578" cy="2928958"/>
          </a:xfrm>
          <a:prstGeom prst="rect">
            <a:avLst/>
          </a:prstGeom>
          <a:noFill/>
          <a:ln w="9525">
            <a:noFill/>
            <a:miter lim="800000"/>
            <a:headEnd/>
            <a:tailEnd/>
          </a:ln>
        </p:spPr>
      </p:pic>
    </p:spTree>
    <p:extLst>
      <p:ext uri="{BB962C8B-B14F-4D97-AF65-F5344CB8AC3E}">
        <p14:creationId xmlns:p14="http://schemas.microsoft.com/office/powerpoint/2010/main" xmlns="" val="12881567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p:cNvPicPr>
            <a:picLocks noChangeAspect="1" noChangeArrowheads="1"/>
          </p:cNvPicPr>
          <p:nvPr/>
        </p:nvPicPr>
        <p:blipFill>
          <a:blip r:embed="rId3"/>
          <a:srcRect/>
          <a:stretch>
            <a:fillRect/>
          </a:stretch>
        </p:blipFill>
        <p:spPr bwMode="auto">
          <a:xfrm>
            <a:off x="52122" y="762252"/>
            <a:ext cx="4805630" cy="2666748"/>
          </a:xfrm>
          <a:prstGeom prst="rect">
            <a:avLst/>
          </a:prstGeom>
          <a:noFill/>
          <a:ln w="9525">
            <a:noFill/>
            <a:miter lim="800000"/>
            <a:headEnd/>
            <a:tailEnd/>
          </a:ln>
          <a:effectLst/>
        </p:spPr>
      </p:pic>
      <p:sp>
        <p:nvSpPr>
          <p:cNvPr id="10" name="灯片编号占位符 9"/>
          <p:cNvSpPr>
            <a:spLocks noGrp="1"/>
          </p:cNvSpPr>
          <p:nvPr>
            <p:ph type="sldNum" sz="quarter" idx="12"/>
          </p:nvPr>
        </p:nvSpPr>
        <p:spPr/>
        <p:txBody>
          <a:bodyPr/>
          <a:lstStyle/>
          <a:p>
            <a:fld id="{5A604C71-2824-3A43-A759-2F02711C581D}" type="slidenum">
              <a:rPr kumimoji="1" lang="zh-CN" altLang="en-US" smtClean="0"/>
              <a:pPr/>
              <a:t>12</a:t>
            </a:fld>
            <a:endParaRPr kumimoji="1" lang="zh-CN" altLang="en-US"/>
          </a:p>
        </p:txBody>
      </p:sp>
      <p:pic>
        <p:nvPicPr>
          <p:cNvPr id="3074" name="Picture 2"/>
          <p:cNvPicPr>
            <a:picLocks noChangeAspect="1" noChangeArrowheads="1"/>
          </p:cNvPicPr>
          <p:nvPr/>
        </p:nvPicPr>
        <p:blipFill>
          <a:blip r:embed="rId4" cstate="print"/>
          <a:srcRect/>
          <a:stretch>
            <a:fillRect/>
          </a:stretch>
        </p:blipFill>
        <p:spPr bwMode="auto">
          <a:xfrm>
            <a:off x="7956376" y="1"/>
            <a:ext cx="704925" cy="620688"/>
          </a:xfrm>
          <a:prstGeom prst="rect">
            <a:avLst/>
          </a:prstGeom>
          <a:noFill/>
          <a:ln w="9525">
            <a:noFill/>
            <a:miter lim="800000"/>
            <a:headEnd/>
            <a:tailEnd/>
          </a:ln>
        </p:spPr>
      </p:pic>
      <p:sp>
        <p:nvSpPr>
          <p:cNvPr id="6" name="TextBox 5"/>
          <p:cNvSpPr txBox="1"/>
          <p:nvPr/>
        </p:nvSpPr>
        <p:spPr>
          <a:xfrm>
            <a:off x="0" y="714356"/>
            <a:ext cx="9144000" cy="2308324"/>
          </a:xfrm>
          <a:prstGeom prst="rect">
            <a:avLst/>
          </a:prstGeom>
          <a:noFill/>
        </p:spPr>
        <p:txBody>
          <a:bodyPr wrap="square" rtlCol="0">
            <a:spAutoFit/>
          </a:bodyPr>
          <a:lstStyle/>
          <a:p>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r>
              <a:rPr lang="en-US" altLang="zh-CN" dirty="0" smtClean="0">
                <a:latin typeface="微软雅黑" pitchFamily="34" charset="-122"/>
                <a:ea typeface="微软雅黑" pitchFamily="34" charset="-122"/>
              </a:rPr>
              <a:t>     </a:t>
            </a:r>
          </a:p>
          <a:p>
            <a:endParaRPr lang="en-US" altLang="zh-CN" dirty="0" smtClean="0"/>
          </a:p>
          <a:p>
            <a:endParaRPr lang="zh-CN" altLang="en-US" dirty="0"/>
          </a:p>
        </p:txBody>
      </p:sp>
      <p:sp>
        <p:nvSpPr>
          <p:cNvPr id="8" name="TextBox 7"/>
          <p:cNvSpPr txBox="1"/>
          <p:nvPr/>
        </p:nvSpPr>
        <p:spPr>
          <a:xfrm>
            <a:off x="357158" y="1714488"/>
            <a:ext cx="184731" cy="369332"/>
          </a:xfrm>
          <a:prstGeom prst="rect">
            <a:avLst/>
          </a:prstGeom>
          <a:noFill/>
        </p:spPr>
        <p:txBody>
          <a:bodyPr wrap="none" rtlCol="0">
            <a:spAutoFit/>
          </a:bodyPr>
          <a:lstStyle/>
          <a:p>
            <a:endParaRPr lang="zh-CN" altLang="en-US" dirty="0"/>
          </a:p>
        </p:txBody>
      </p:sp>
      <p:sp>
        <p:nvSpPr>
          <p:cNvPr id="11" name="标题 1"/>
          <p:cNvSpPr txBox="1">
            <a:spLocks/>
          </p:cNvSpPr>
          <p:nvPr/>
        </p:nvSpPr>
        <p:spPr>
          <a:xfrm flipV="1">
            <a:off x="0" y="-1"/>
            <a:ext cx="7643834" cy="622997"/>
          </a:xfrm>
          <a:prstGeom prst="snip1Rect">
            <a:avLst>
              <a:gd name="adj" fmla="val 50000"/>
            </a:avLst>
          </a:prstGeom>
          <a:solidFill>
            <a:srgbClr val="F6862A"/>
          </a:solidFill>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en-US" altLang="zh-CN" sz="2000" b="0" i="0" u="none" strike="noStrike" kern="1200" cap="none" spc="0" normalizeH="0" baseline="0" noProof="0" smtClean="0">
                <a:ln>
                  <a:noFill/>
                </a:ln>
                <a:solidFill>
                  <a:schemeClr val="tx1"/>
                </a:solidFill>
                <a:effectLst/>
                <a:uLnTx/>
                <a:uFillTx/>
                <a:latin typeface="微软雅黑" pitchFamily="34" charset="-122"/>
                <a:ea typeface="微软雅黑" pitchFamily="34" charset="-122"/>
                <a:cs typeface="+mj-cs"/>
              </a:rPr>
              <a:t>  </a:t>
            </a:r>
            <a:endParaRPr kumimoji="1" lang="zh-CN" altLang="en-US" sz="2000" b="0"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j-cs"/>
            </a:endParaRPr>
          </a:p>
        </p:txBody>
      </p:sp>
      <p:sp>
        <p:nvSpPr>
          <p:cNvPr id="12" name="矩形 11"/>
          <p:cNvSpPr/>
          <p:nvPr/>
        </p:nvSpPr>
        <p:spPr>
          <a:xfrm>
            <a:off x="214282" y="0"/>
            <a:ext cx="2646878" cy="584775"/>
          </a:xfrm>
          <a:prstGeom prst="rect">
            <a:avLst/>
          </a:prstGeom>
        </p:spPr>
        <p:txBody>
          <a:bodyPr wrap="none">
            <a:spAutoFit/>
          </a:bodyPr>
          <a:lstStyle/>
          <a:p>
            <a:r>
              <a:rPr lang="zh-CN" altLang="en-US" sz="3200" dirty="0" smtClean="0">
                <a:ln w="18415" cmpd="sng">
                  <a:solidFill>
                    <a:srgbClr val="FFFFFF"/>
                  </a:solidFill>
                  <a:prstDash val="solid"/>
                </a:ln>
                <a:solidFill>
                  <a:srgbClr val="FFFFFF"/>
                </a:solidFill>
                <a:latin typeface="华文细黑" pitchFamily="2" charset="-122"/>
                <a:ea typeface="华文细黑" pitchFamily="2" charset="-122"/>
              </a:rPr>
              <a:t>嘀嘀发展概况</a:t>
            </a:r>
          </a:p>
        </p:txBody>
      </p:sp>
      <p:pic>
        <p:nvPicPr>
          <p:cNvPr id="13" name="Picture 2"/>
          <p:cNvPicPr>
            <a:picLocks noChangeAspect="1" noChangeArrowheads="1"/>
          </p:cNvPicPr>
          <p:nvPr/>
        </p:nvPicPr>
        <p:blipFill>
          <a:blip r:embed="rId5"/>
          <a:srcRect/>
          <a:stretch>
            <a:fillRect/>
          </a:stretch>
        </p:blipFill>
        <p:spPr bwMode="auto">
          <a:xfrm>
            <a:off x="4643438" y="748531"/>
            <a:ext cx="4429156" cy="2680469"/>
          </a:xfrm>
          <a:prstGeom prst="rect">
            <a:avLst/>
          </a:prstGeom>
          <a:noFill/>
          <a:ln w="9525">
            <a:noFill/>
            <a:miter lim="800000"/>
            <a:headEnd/>
            <a:tailEnd/>
          </a:ln>
          <a:effectLst/>
        </p:spPr>
      </p:pic>
      <p:pic>
        <p:nvPicPr>
          <p:cNvPr id="15" name="Picture 2"/>
          <p:cNvPicPr>
            <a:picLocks noChangeAspect="1" noChangeArrowheads="1"/>
          </p:cNvPicPr>
          <p:nvPr/>
        </p:nvPicPr>
        <p:blipFill>
          <a:blip r:embed="rId6"/>
          <a:srcRect/>
          <a:stretch>
            <a:fillRect/>
          </a:stretch>
        </p:blipFill>
        <p:spPr bwMode="auto">
          <a:xfrm>
            <a:off x="2071670" y="3786190"/>
            <a:ext cx="4929222" cy="2897871"/>
          </a:xfrm>
          <a:prstGeom prst="rect">
            <a:avLst/>
          </a:prstGeom>
          <a:noFill/>
          <a:ln w="9525">
            <a:noFill/>
            <a:miter lim="800000"/>
            <a:headEnd/>
            <a:tailEnd/>
          </a:ln>
          <a:effectLst/>
        </p:spPr>
      </p:pic>
    </p:spTree>
    <p:extLst>
      <p:ext uri="{BB962C8B-B14F-4D97-AF65-F5344CB8AC3E}">
        <p14:creationId xmlns:p14="http://schemas.microsoft.com/office/powerpoint/2010/main" xmlns="" val="12881567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灯片编号占位符 9"/>
          <p:cNvSpPr>
            <a:spLocks noGrp="1"/>
          </p:cNvSpPr>
          <p:nvPr>
            <p:ph type="sldNum" sz="quarter" idx="12"/>
          </p:nvPr>
        </p:nvSpPr>
        <p:spPr/>
        <p:txBody>
          <a:bodyPr/>
          <a:lstStyle/>
          <a:p>
            <a:fld id="{5A604C71-2824-3A43-A759-2F02711C581D}" type="slidenum">
              <a:rPr kumimoji="1" lang="zh-CN" altLang="en-US" smtClean="0"/>
              <a:pPr/>
              <a:t>13</a:t>
            </a:fld>
            <a:endParaRPr kumimoji="1" lang="zh-CN" altLang="en-US"/>
          </a:p>
        </p:txBody>
      </p:sp>
      <p:pic>
        <p:nvPicPr>
          <p:cNvPr id="3074" name="Picture 2"/>
          <p:cNvPicPr>
            <a:picLocks noChangeAspect="1" noChangeArrowheads="1"/>
          </p:cNvPicPr>
          <p:nvPr/>
        </p:nvPicPr>
        <p:blipFill>
          <a:blip r:embed="rId3" cstate="print"/>
          <a:srcRect/>
          <a:stretch>
            <a:fillRect/>
          </a:stretch>
        </p:blipFill>
        <p:spPr bwMode="auto">
          <a:xfrm>
            <a:off x="7956376" y="1"/>
            <a:ext cx="704925" cy="620688"/>
          </a:xfrm>
          <a:prstGeom prst="rect">
            <a:avLst/>
          </a:prstGeom>
          <a:noFill/>
          <a:ln w="9525">
            <a:noFill/>
            <a:miter lim="800000"/>
            <a:headEnd/>
            <a:tailEnd/>
          </a:ln>
        </p:spPr>
      </p:pic>
      <p:sp>
        <p:nvSpPr>
          <p:cNvPr id="6" name="TextBox 5"/>
          <p:cNvSpPr txBox="1"/>
          <p:nvPr/>
        </p:nvSpPr>
        <p:spPr>
          <a:xfrm>
            <a:off x="0" y="714356"/>
            <a:ext cx="9144000" cy="2308324"/>
          </a:xfrm>
          <a:prstGeom prst="rect">
            <a:avLst/>
          </a:prstGeom>
          <a:noFill/>
        </p:spPr>
        <p:txBody>
          <a:bodyPr wrap="square" rtlCol="0">
            <a:spAutoFit/>
          </a:bodyPr>
          <a:lstStyle/>
          <a:p>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r>
              <a:rPr lang="en-US" altLang="zh-CN" dirty="0" smtClean="0">
                <a:latin typeface="微软雅黑" pitchFamily="34" charset="-122"/>
                <a:ea typeface="微软雅黑" pitchFamily="34" charset="-122"/>
              </a:rPr>
              <a:t>     </a:t>
            </a:r>
          </a:p>
          <a:p>
            <a:endParaRPr lang="en-US" altLang="zh-CN" dirty="0" smtClean="0"/>
          </a:p>
          <a:p>
            <a:endParaRPr lang="zh-CN" altLang="en-US" dirty="0"/>
          </a:p>
        </p:txBody>
      </p:sp>
      <p:sp>
        <p:nvSpPr>
          <p:cNvPr id="8" name="TextBox 7"/>
          <p:cNvSpPr txBox="1"/>
          <p:nvPr/>
        </p:nvSpPr>
        <p:spPr>
          <a:xfrm>
            <a:off x="357158" y="1714488"/>
            <a:ext cx="184731" cy="369332"/>
          </a:xfrm>
          <a:prstGeom prst="rect">
            <a:avLst/>
          </a:prstGeom>
          <a:noFill/>
        </p:spPr>
        <p:txBody>
          <a:bodyPr wrap="none" rtlCol="0">
            <a:spAutoFit/>
          </a:bodyPr>
          <a:lstStyle/>
          <a:p>
            <a:endParaRPr lang="zh-CN" altLang="en-US" dirty="0"/>
          </a:p>
        </p:txBody>
      </p:sp>
      <p:sp>
        <p:nvSpPr>
          <p:cNvPr id="11" name="标题 1"/>
          <p:cNvSpPr txBox="1">
            <a:spLocks/>
          </p:cNvSpPr>
          <p:nvPr/>
        </p:nvSpPr>
        <p:spPr>
          <a:xfrm flipV="1">
            <a:off x="0" y="-1"/>
            <a:ext cx="7643834" cy="622997"/>
          </a:xfrm>
          <a:prstGeom prst="snip1Rect">
            <a:avLst>
              <a:gd name="adj" fmla="val 50000"/>
            </a:avLst>
          </a:prstGeom>
          <a:solidFill>
            <a:srgbClr val="F6862A"/>
          </a:solidFill>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en-US" altLang="zh-CN" sz="2000" b="0" i="0" u="none" strike="noStrike" kern="1200" cap="none" spc="0" normalizeH="0" baseline="0" noProof="0" smtClean="0">
                <a:ln>
                  <a:noFill/>
                </a:ln>
                <a:solidFill>
                  <a:schemeClr val="tx1"/>
                </a:solidFill>
                <a:effectLst/>
                <a:uLnTx/>
                <a:uFillTx/>
                <a:latin typeface="微软雅黑" pitchFamily="34" charset="-122"/>
                <a:ea typeface="微软雅黑" pitchFamily="34" charset="-122"/>
                <a:cs typeface="+mj-cs"/>
              </a:rPr>
              <a:t>  </a:t>
            </a:r>
            <a:endParaRPr kumimoji="1" lang="zh-CN" altLang="en-US" sz="2000" b="0"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j-cs"/>
            </a:endParaRPr>
          </a:p>
        </p:txBody>
      </p:sp>
      <p:sp>
        <p:nvSpPr>
          <p:cNvPr id="12" name="矩形 11"/>
          <p:cNvSpPr/>
          <p:nvPr/>
        </p:nvSpPr>
        <p:spPr>
          <a:xfrm>
            <a:off x="214282" y="0"/>
            <a:ext cx="4698722" cy="584775"/>
          </a:xfrm>
          <a:prstGeom prst="rect">
            <a:avLst/>
          </a:prstGeom>
        </p:spPr>
        <p:txBody>
          <a:bodyPr wrap="none">
            <a:spAutoFit/>
          </a:bodyPr>
          <a:lstStyle/>
          <a:p>
            <a:r>
              <a:rPr lang="zh-CN" altLang="en-US" sz="3200" dirty="0" smtClean="0">
                <a:ln w="18415" cmpd="sng">
                  <a:solidFill>
                    <a:srgbClr val="FFFFFF"/>
                  </a:solidFill>
                  <a:prstDash val="solid"/>
                </a:ln>
                <a:solidFill>
                  <a:srgbClr val="FFFFFF"/>
                </a:solidFill>
                <a:latin typeface="华文细黑" pitchFamily="2" charset="-122"/>
                <a:ea typeface="华文细黑" pitchFamily="2" charset="-122"/>
              </a:rPr>
              <a:t>嘀嘀发展概况</a:t>
            </a:r>
            <a:r>
              <a:rPr lang="en-US" altLang="zh-CN" sz="3200" dirty="0" smtClean="0">
                <a:ln w="18415" cmpd="sng">
                  <a:solidFill>
                    <a:srgbClr val="FFFFFF"/>
                  </a:solidFill>
                  <a:prstDash val="solid"/>
                </a:ln>
                <a:solidFill>
                  <a:srgbClr val="FFFFFF"/>
                </a:solidFill>
                <a:latin typeface="华文细黑" pitchFamily="2" charset="-122"/>
                <a:ea typeface="华文细黑" pitchFamily="2" charset="-122"/>
              </a:rPr>
              <a:t>—</a:t>
            </a:r>
            <a:r>
              <a:rPr lang="zh-CN" altLang="en-US" sz="3200" dirty="0" smtClean="0">
                <a:ln w="18415" cmpd="sng">
                  <a:solidFill>
                    <a:srgbClr val="FFFFFF"/>
                  </a:solidFill>
                  <a:prstDash val="solid"/>
                </a:ln>
                <a:solidFill>
                  <a:srgbClr val="FFFFFF"/>
                </a:solidFill>
                <a:latin typeface="华文细黑" pitchFamily="2" charset="-122"/>
                <a:ea typeface="华文细黑" pitchFamily="2" charset="-122"/>
              </a:rPr>
              <a:t>合作伙伴</a:t>
            </a:r>
          </a:p>
        </p:txBody>
      </p:sp>
      <p:pic>
        <p:nvPicPr>
          <p:cNvPr id="14" name="Picture 3" descr="C:\Users\xihm1\Desktop\2251064_160408797000_2.jpg"/>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79512" y="836712"/>
            <a:ext cx="2699792" cy="2436980"/>
          </a:xfrm>
          <a:prstGeom prst="rect">
            <a:avLst/>
          </a:prstGeom>
          <a:noFill/>
          <a:extLst>
            <a:ext uri="{909E8E84-426E-40DD-AFC4-6F175D3DCCD1}">
              <a14:hiddenFill xmlns:a14="http://schemas.microsoft.com/office/drawing/2010/main" xmlns="">
                <a:solidFill>
                  <a:srgbClr val="FFFFFF"/>
                </a:solidFill>
              </a14:hiddenFill>
            </a:ext>
          </a:extLst>
        </p:spPr>
      </p:pic>
      <p:pic>
        <p:nvPicPr>
          <p:cNvPr id="16" name="Picture 3"/>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3286116" y="714356"/>
            <a:ext cx="1621546" cy="183550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7" name="Picture 1" descr="C:\Users\ye\AppData\Roaming\Tencent\Users\757103806\QQ\WinTemp\RichOle\Z}2~9_GK4HG)$48]02@VYGX.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5309587" y="785794"/>
            <a:ext cx="3834413" cy="2143140"/>
          </a:xfrm>
          <a:prstGeom prst="rect">
            <a:avLst/>
          </a:prstGeom>
          <a:noFill/>
        </p:spPr>
      </p:pic>
      <p:pic>
        <p:nvPicPr>
          <p:cNvPr id="18" name="Picture 4" descr="C:\Users\xihm1\Desktop\ioslogo.png"/>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85720" y="3214686"/>
            <a:ext cx="1905000" cy="1905000"/>
          </a:xfrm>
          <a:prstGeom prst="rect">
            <a:avLst/>
          </a:prstGeom>
          <a:noFill/>
          <a:extLst>
            <a:ext uri="{909E8E84-426E-40DD-AFC4-6F175D3DCCD1}">
              <a14:hiddenFill xmlns:a14="http://schemas.microsoft.com/office/drawing/2010/main" xmlns="">
                <a:solidFill>
                  <a:srgbClr val="FFFFFF"/>
                </a:solidFill>
              </a14:hiddenFill>
            </a:ext>
          </a:extLst>
        </p:spPr>
      </p:pic>
      <p:pic>
        <p:nvPicPr>
          <p:cNvPr id="19" name="Picture 2" descr="C:\Users\xihm1\Desktop\u=282186164,414479222&amp;fm=59.png"/>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683568" y="5517232"/>
            <a:ext cx="3011795" cy="1045271"/>
          </a:xfrm>
          <a:prstGeom prst="rect">
            <a:avLst/>
          </a:prstGeom>
          <a:noFill/>
          <a:extLst>
            <a:ext uri="{909E8E84-426E-40DD-AFC4-6F175D3DCCD1}">
              <a14:hiddenFill xmlns:a14="http://schemas.microsoft.com/office/drawing/2010/main" xmlns="">
                <a:solidFill>
                  <a:srgbClr val="FFFFFF"/>
                </a:solidFill>
              </a14:hiddenFill>
            </a:ext>
          </a:extLst>
        </p:spPr>
      </p:pic>
      <p:pic>
        <p:nvPicPr>
          <p:cNvPr id="20" name="图片 19" descr="腾讯.jpg"/>
          <p:cNvPicPr>
            <a:picLocks noChangeAspect="1"/>
          </p:cNvPicPr>
          <p:nvPr/>
        </p:nvPicPr>
        <p:blipFill>
          <a:blip r:embed="rId9" cstate="print">
            <a:clrChange>
              <a:clrFrom>
                <a:srgbClr val="FFFFFF"/>
              </a:clrFrom>
              <a:clrTo>
                <a:srgbClr val="FFFFFF">
                  <a:alpha val="0"/>
                </a:srgbClr>
              </a:clrTo>
            </a:clrChange>
          </a:blip>
          <a:stretch>
            <a:fillRect/>
          </a:stretch>
        </p:blipFill>
        <p:spPr>
          <a:xfrm>
            <a:off x="4536090" y="2571744"/>
            <a:ext cx="4536504" cy="2292996"/>
          </a:xfrm>
          <a:prstGeom prst="rect">
            <a:avLst/>
          </a:prstGeom>
        </p:spPr>
      </p:pic>
      <p:pic>
        <p:nvPicPr>
          <p:cNvPr id="21" name="Picture 1" descr="C:\Users\thinkpad\AppData\Roaming\Tencent\Users\28029543\QQ\WinTemp\RichOle\Y0K04CI3YN2Y]2V{%G40Q{Y.jpg"/>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4429124" y="4759925"/>
            <a:ext cx="2428892" cy="2098075"/>
          </a:xfrm>
          <a:prstGeom prst="rect">
            <a:avLst/>
          </a:prstGeom>
          <a:noFill/>
          <a:extLst>
            <a:ext uri="{909E8E84-426E-40DD-AFC4-6F175D3DCCD1}">
              <a14:hiddenFill xmlns:a14="http://schemas.microsoft.com/office/drawing/2010/main" xmlns="">
                <a:solidFill>
                  <a:srgbClr val="FFFFFF"/>
                </a:solidFill>
              </a14:hiddenFill>
            </a:ext>
          </a:extLst>
        </p:spPr>
      </p:pic>
      <p:pic>
        <p:nvPicPr>
          <p:cNvPr id="22" name="图片 21" descr="gaode.jpg"/>
          <p:cNvPicPr>
            <a:picLocks noChangeAspect="1"/>
          </p:cNvPicPr>
          <p:nvPr/>
        </p:nvPicPr>
        <p:blipFill>
          <a:blip r:embed="rId11" cstate="print"/>
          <a:stretch>
            <a:fillRect/>
          </a:stretch>
        </p:blipFill>
        <p:spPr>
          <a:xfrm>
            <a:off x="7358082" y="5143512"/>
            <a:ext cx="1524000" cy="1524000"/>
          </a:xfrm>
          <a:prstGeom prst="rect">
            <a:avLst/>
          </a:prstGeom>
        </p:spPr>
      </p:pic>
      <p:pic>
        <p:nvPicPr>
          <p:cNvPr id="1026" name="Picture 2"/>
          <p:cNvPicPr>
            <a:picLocks noChangeAspect="1" noChangeArrowheads="1"/>
          </p:cNvPicPr>
          <p:nvPr/>
        </p:nvPicPr>
        <p:blipFill>
          <a:blip r:embed="rId12"/>
          <a:srcRect/>
          <a:stretch>
            <a:fillRect/>
          </a:stretch>
        </p:blipFill>
        <p:spPr bwMode="auto">
          <a:xfrm>
            <a:off x="2857488" y="3214686"/>
            <a:ext cx="1571636" cy="1867473"/>
          </a:xfrm>
          <a:prstGeom prst="rect">
            <a:avLst/>
          </a:prstGeom>
          <a:noFill/>
          <a:ln w="9525">
            <a:noFill/>
            <a:miter lim="800000"/>
            <a:headEnd/>
            <a:tailEnd/>
          </a:ln>
          <a:effectLst/>
        </p:spPr>
      </p:pic>
    </p:spTree>
    <p:extLst>
      <p:ext uri="{BB962C8B-B14F-4D97-AF65-F5344CB8AC3E}">
        <p14:creationId xmlns:p14="http://schemas.microsoft.com/office/powerpoint/2010/main" xmlns="" val="1288156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145">
                                          <p:stCondLst>
                                            <p:cond delay="0"/>
                                          </p:stCondLst>
                                        </p:cTn>
                                        <p:tgtEl>
                                          <p:spTgt spid="14"/>
                                        </p:tgtEl>
                                      </p:cBhvr>
                                    </p:animEffect>
                                    <p:anim calcmode="lin" valueType="num">
                                      <p:cBhvr>
                                        <p:cTn id="8" dur="456"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14"/>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14"/>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14"/>
                                        </p:tgtEl>
                                        <p:attrNameLst>
                                          <p:attrName>ppt_y</p:attrName>
                                        </p:attrNameLst>
                                      </p:cBhvr>
                                      <p:tavLst>
                                        <p:tav tm="0" fmla="#ppt_y-sin(pi*$)/81">
                                          <p:val>
                                            <p:fltVal val="0"/>
                                          </p:val>
                                        </p:tav>
                                        <p:tav tm="100000">
                                          <p:val>
                                            <p:fltVal val="1"/>
                                          </p:val>
                                        </p:tav>
                                      </p:tavLst>
                                    </p:anim>
                                    <p:animScale>
                                      <p:cBhvr>
                                        <p:cTn id="13" dur="7">
                                          <p:stCondLst>
                                            <p:cond delay="163"/>
                                          </p:stCondLst>
                                        </p:cTn>
                                        <p:tgtEl>
                                          <p:spTgt spid="14"/>
                                        </p:tgtEl>
                                      </p:cBhvr>
                                      <p:to x="100000" y="60000"/>
                                    </p:animScale>
                                    <p:animScale>
                                      <p:cBhvr>
                                        <p:cTn id="14" dur="42" decel="50000">
                                          <p:stCondLst>
                                            <p:cond delay="169"/>
                                          </p:stCondLst>
                                        </p:cTn>
                                        <p:tgtEl>
                                          <p:spTgt spid="14"/>
                                        </p:tgtEl>
                                      </p:cBhvr>
                                      <p:to x="100000" y="100000"/>
                                    </p:animScale>
                                    <p:animScale>
                                      <p:cBhvr>
                                        <p:cTn id="15" dur="7">
                                          <p:stCondLst>
                                            <p:cond delay="328"/>
                                          </p:stCondLst>
                                        </p:cTn>
                                        <p:tgtEl>
                                          <p:spTgt spid="14"/>
                                        </p:tgtEl>
                                      </p:cBhvr>
                                      <p:to x="100000" y="80000"/>
                                    </p:animScale>
                                    <p:animScale>
                                      <p:cBhvr>
                                        <p:cTn id="16" dur="42" decel="50000">
                                          <p:stCondLst>
                                            <p:cond delay="335"/>
                                          </p:stCondLst>
                                        </p:cTn>
                                        <p:tgtEl>
                                          <p:spTgt spid="14"/>
                                        </p:tgtEl>
                                      </p:cBhvr>
                                      <p:to x="100000" y="100000"/>
                                    </p:animScale>
                                    <p:animScale>
                                      <p:cBhvr>
                                        <p:cTn id="17" dur="7">
                                          <p:stCondLst>
                                            <p:cond delay="411"/>
                                          </p:stCondLst>
                                        </p:cTn>
                                        <p:tgtEl>
                                          <p:spTgt spid="14"/>
                                        </p:tgtEl>
                                      </p:cBhvr>
                                      <p:to x="100000" y="90000"/>
                                    </p:animScale>
                                    <p:animScale>
                                      <p:cBhvr>
                                        <p:cTn id="18" dur="42" decel="50000">
                                          <p:stCondLst>
                                            <p:cond delay="417"/>
                                          </p:stCondLst>
                                        </p:cTn>
                                        <p:tgtEl>
                                          <p:spTgt spid="14"/>
                                        </p:tgtEl>
                                      </p:cBhvr>
                                      <p:to x="100000" y="100000"/>
                                    </p:animScale>
                                    <p:animScale>
                                      <p:cBhvr>
                                        <p:cTn id="19" dur="7">
                                          <p:stCondLst>
                                            <p:cond delay="452"/>
                                          </p:stCondLst>
                                        </p:cTn>
                                        <p:tgtEl>
                                          <p:spTgt spid="14"/>
                                        </p:tgtEl>
                                      </p:cBhvr>
                                      <p:to x="100000" y="95000"/>
                                    </p:animScale>
                                    <p:animScale>
                                      <p:cBhvr>
                                        <p:cTn id="20" dur="42" decel="50000">
                                          <p:stCondLst>
                                            <p:cond delay="459"/>
                                          </p:stCondLst>
                                        </p:cTn>
                                        <p:tgtEl>
                                          <p:spTgt spid="14"/>
                                        </p:tgtEl>
                                      </p:cBhvr>
                                      <p:to x="100000" y="100000"/>
                                    </p:animScale>
                                  </p:childTnLst>
                                </p:cTn>
                              </p:par>
                            </p:childTnLst>
                          </p:cTn>
                        </p:par>
                        <p:par>
                          <p:cTn id="21" fill="hold">
                            <p:stCondLst>
                              <p:cond delay="501"/>
                            </p:stCondLst>
                            <p:childTnLst>
                              <p:par>
                                <p:cTn id="22" presetID="26" presetClass="entr" presetSubtype="0" fill="hold"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down)">
                                      <p:cBhvr>
                                        <p:cTn id="24" dur="290">
                                          <p:stCondLst>
                                            <p:cond delay="0"/>
                                          </p:stCondLst>
                                        </p:cTn>
                                        <p:tgtEl>
                                          <p:spTgt spid="16"/>
                                        </p:tgtEl>
                                      </p:cBhvr>
                                    </p:animEffect>
                                    <p:anim calcmode="lin" valueType="num">
                                      <p:cBhvr>
                                        <p:cTn id="25" dur="911"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6" dur="332"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7" dur="332" tmFilter="0, 0; 0.125,0.2665; 0.25,0.4; 0.375,0.465; 0.5,0.5;  0.625,0.535; 0.75,0.6; 0.875,0.7335; 1,1">
                                          <p:stCondLst>
                                            <p:cond delay="332"/>
                                          </p:stCondLst>
                                        </p:cTn>
                                        <p:tgtEl>
                                          <p:spTgt spid="16"/>
                                        </p:tgtEl>
                                        <p:attrNameLst>
                                          <p:attrName>ppt_y</p:attrName>
                                        </p:attrNameLst>
                                      </p:cBhvr>
                                      <p:tavLst>
                                        <p:tav tm="0" fmla="#ppt_y-sin(pi*$)/9">
                                          <p:val>
                                            <p:fltVal val="0"/>
                                          </p:val>
                                        </p:tav>
                                        <p:tav tm="100000">
                                          <p:val>
                                            <p:fltVal val="1"/>
                                          </p:val>
                                        </p:tav>
                                      </p:tavLst>
                                    </p:anim>
                                    <p:anim calcmode="lin" valueType="num">
                                      <p:cBhvr>
                                        <p:cTn id="28" dur="166" tmFilter="0, 0; 0.125,0.2665; 0.25,0.4; 0.375,0.465; 0.5,0.5;  0.625,0.535; 0.75,0.6; 0.875,0.7335; 1,1">
                                          <p:stCondLst>
                                            <p:cond delay="662"/>
                                          </p:stCondLst>
                                        </p:cTn>
                                        <p:tgtEl>
                                          <p:spTgt spid="16"/>
                                        </p:tgtEl>
                                        <p:attrNameLst>
                                          <p:attrName>ppt_y</p:attrName>
                                        </p:attrNameLst>
                                      </p:cBhvr>
                                      <p:tavLst>
                                        <p:tav tm="0" fmla="#ppt_y-sin(pi*$)/27">
                                          <p:val>
                                            <p:fltVal val="0"/>
                                          </p:val>
                                        </p:tav>
                                        <p:tav tm="100000">
                                          <p:val>
                                            <p:fltVal val="1"/>
                                          </p:val>
                                        </p:tav>
                                      </p:tavLst>
                                    </p:anim>
                                    <p:anim calcmode="lin" valueType="num">
                                      <p:cBhvr>
                                        <p:cTn id="29" dur="82" tmFilter="0, 0; 0.125,0.2665; 0.25,0.4; 0.375,0.465; 0.5,0.5;  0.625,0.535; 0.75,0.6; 0.875,0.7335; 1,1">
                                          <p:stCondLst>
                                            <p:cond delay="828"/>
                                          </p:stCondLst>
                                        </p:cTn>
                                        <p:tgtEl>
                                          <p:spTgt spid="16"/>
                                        </p:tgtEl>
                                        <p:attrNameLst>
                                          <p:attrName>ppt_y</p:attrName>
                                        </p:attrNameLst>
                                      </p:cBhvr>
                                      <p:tavLst>
                                        <p:tav tm="0" fmla="#ppt_y-sin(pi*$)/81">
                                          <p:val>
                                            <p:fltVal val="0"/>
                                          </p:val>
                                        </p:tav>
                                        <p:tav tm="100000">
                                          <p:val>
                                            <p:fltVal val="1"/>
                                          </p:val>
                                        </p:tav>
                                      </p:tavLst>
                                    </p:anim>
                                    <p:animScale>
                                      <p:cBhvr>
                                        <p:cTn id="30" dur="13">
                                          <p:stCondLst>
                                            <p:cond delay="325"/>
                                          </p:stCondLst>
                                        </p:cTn>
                                        <p:tgtEl>
                                          <p:spTgt spid="16"/>
                                        </p:tgtEl>
                                      </p:cBhvr>
                                      <p:to x="100000" y="60000"/>
                                    </p:animScale>
                                    <p:animScale>
                                      <p:cBhvr>
                                        <p:cTn id="31" dur="83" decel="50000">
                                          <p:stCondLst>
                                            <p:cond delay="338"/>
                                          </p:stCondLst>
                                        </p:cTn>
                                        <p:tgtEl>
                                          <p:spTgt spid="16"/>
                                        </p:tgtEl>
                                      </p:cBhvr>
                                      <p:to x="100000" y="100000"/>
                                    </p:animScale>
                                    <p:animScale>
                                      <p:cBhvr>
                                        <p:cTn id="32" dur="13">
                                          <p:stCondLst>
                                            <p:cond delay="656"/>
                                          </p:stCondLst>
                                        </p:cTn>
                                        <p:tgtEl>
                                          <p:spTgt spid="16"/>
                                        </p:tgtEl>
                                      </p:cBhvr>
                                      <p:to x="100000" y="80000"/>
                                    </p:animScale>
                                    <p:animScale>
                                      <p:cBhvr>
                                        <p:cTn id="33" dur="83" decel="50000">
                                          <p:stCondLst>
                                            <p:cond delay="669"/>
                                          </p:stCondLst>
                                        </p:cTn>
                                        <p:tgtEl>
                                          <p:spTgt spid="16"/>
                                        </p:tgtEl>
                                      </p:cBhvr>
                                      <p:to x="100000" y="100000"/>
                                    </p:animScale>
                                    <p:animScale>
                                      <p:cBhvr>
                                        <p:cTn id="34" dur="13">
                                          <p:stCondLst>
                                            <p:cond delay="821"/>
                                          </p:stCondLst>
                                        </p:cTn>
                                        <p:tgtEl>
                                          <p:spTgt spid="16"/>
                                        </p:tgtEl>
                                      </p:cBhvr>
                                      <p:to x="100000" y="90000"/>
                                    </p:animScale>
                                    <p:animScale>
                                      <p:cBhvr>
                                        <p:cTn id="35" dur="83" decel="50000">
                                          <p:stCondLst>
                                            <p:cond delay="834"/>
                                          </p:stCondLst>
                                        </p:cTn>
                                        <p:tgtEl>
                                          <p:spTgt spid="16"/>
                                        </p:tgtEl>
                                      </p:cBhvr>
                                      <p:to x="100000" y="100000"/>
                                    </p:animScale>
                                    <p:animScale>
                                      <p:cBhvr>
                                        <p:cTn id="36" dur="13">
                                          <p:stCondLst>
                                            <p:cond delay="904"/>
                                          </p:stCondLst>
                                        </p:cTn>
                                        <p:tgtEl>
                                          <p:spTgt spid="16"/>
                                        </p:tgtEl>
                                      </p:cBhvr>
                                      <p:to x="100000" y="95000"/>
                                    </p:animScale>
                                    <p:animScale>
                                      <p:cBhvr>
                                        <p:cTn id="37" dur="83" decel="50000">
                                          <p:stCondLst>
                                            <p:cond delay="917"/>
                                          </p:stCondLst>
                                        </p:cTn>
                                        <p:tgtEl>
                                          <p:spTgt spid="16"/>
                                        </p:tgtEl>
                                      </p:cBhvr>
                                      <p:to x="100000" y="100000"/>
                                    </p:animScale>
                                  </p:childTnLst>
                                </p:cTn>
                              </p:par>
                            </p:childTnLst>
                          </p:cTn>
                        </p:par>
                        <p:par>
                          <p:cTn id="38" fill="hold">
                            <p:stCondLst>
                              <p:cond delay="1501"/>
                            </p:stCondLst>
                            <p:childTnLst>
                              <p:par>
                                <p:cTn id="39" presetID="26" presetClass="entr" presetSubtype="0"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down)">
                                      <p:cBhvr>
                                        <p:cTn id="41" dur="290">
                                          <p:stCondLst>
                                            <p:cond delay="0"/>
                                          </p:stCondLst>
                                        </p:cTn>
                                        <p:tgtEl>
                                          <p:spTgt spid="17"/>
                                        </p:tgtEl>
                                      </p:cBhvr>
                                    </p:animEffect>
                                    <p:anim calcmode="lin" valueType="num">
                                      <p:cBhvr>
                                        <p:cTn id="42" dur="911"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43" dur="332"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44" dur="332" tmFilter="0, 0; 0.125,0.2665; 0.25,0.4; 0.375,0.465; 0.5,0.5;  0.625,0.535; 0.75,0.6; 0.875,0.7335; 1,1">
                                          <p:stCondLst>
                                            <p:cond delay="332"/>
                                          </p:stCondLst>
                                        </p:cTn>
                                        <p:tgtEl>
                                          <p:spTgt spid="17"/>
                                        </p:tgtEl>
                                        <p:attrNameLst>
                                          <p:attrName>ppt_y</p:attrName>
                                        </p:attrNameLst>
                                      </p:cBhvr>
                                      <p:tavLst>
                                        <p:tav tm="0" fmla="#ppt_y-sin(pi*$)/9">
                                          <p:val>
                                            <p:fltVal val="0"/>
                                          </p:val>
                                        </p:tav>
                                        <p:tav tm="100000">
                                          <p:val>
                                            <p:fltVal val="1"/>
                                          </p:val>
                                        </p:tav>
                                      </p:tavLst>
                                    </p:anim>
                                    <p:anim calcmode="lin" valueType="num">
                                      <p:cBhvr>
                                        <p:cTn id="45" dur="166" tmFilter="0, 0; 0.125,0.2665; 0.25,0.4; 0.375,0.465; 0.5,0.5;  0.625,0.535; 0.75,0.6; 0.875,0.7335; 1,1">
                                          <p:stCondLst>
                                            <p:cond delay="662"/>
                                          </p:stCondLst>
                                        </p:cTn>
                                        <p:tgtEl>
                                          <p:spTgt spid="17"/>
                                        </p:tgtEl>
                                        <p:attrNameLst>
                                          <p:attrName>ppt_y</p:attrName>
                                        </p:attrNameLst>
                                      </p:cBhvr>
                                      <p:tavLst>
                                        <p:tav tm="0" fmla="#ppt_y-sin(pi*$)/27">
                                          <p:val>
                                            <p:fltVal val="0"/>
                                          </p:val>
                                        </p:tav>
                                        <p:tav tm="100000">
                                          <p:val>
                                            <p:fltVal val="1"/>
                                          </p:val>
                                        </p:tav>
                                      </p:tavLst>
                                    </p:anim>
                                    <p:anim calcmode="lin" valueType="num">
                                      <p:cBhvr>
                                        <p:cTn id="46" dur="82" tmFilter="0, 0; 0.125,0.2665; 0.25,0.4; 0.375,0.465; 0.5,0.5;  0.625,0.535; 0.75,0.6; 0.875,0.7335; 1,1">
                                          <p:stCondLst>
                                            <p:cond delay="828"/>
                                          </p:stCondLst>
                                        </p:cTn>
                                        <p:tgtEl>
                                          <p:spTgt spid="17"/>
                                        </p:tgtEl>
                                        <p:attrNameLst>
                                          <p:attrName>ppt_y</p:attrName>
                                        </p:attrNameLst>
                                      </p:cBhvr>
                                      <p:tavLst>
                                        <p:tav tm="0" fmla="#ppt_y-sin(pi*$)/81">
                                          <p:val>
                                            <p:fltVal val="0"/>
                                          </p:val>
                                        </p:tav>
                                        <p:tav tm="100000">
                                          <p:val>
                                            <p:fltVal val="1"/>
                                          </p:val>
                                        </p:tav>
                                      </p:tavLst>
                                    </p:anim>
                                    <p:animScale>
                                      <p:cBhvr>
                                        <p:cTn id="47" dur="13">
                                          <p:stCondLst>
                                            <p:cond delay="325"/>
                                          </p:stCondLst>
                                        </p:cTn>
                                        <p:tgtEl>
                                          <p:spTgt spid="17"/>
                                        </p:tgtEl>
                                      </p:cBhvr>
                                      <p:to x="100000" y="60000"/>
                                    </p:animScale>
                                    <p:animScale>
                                      <p:cBhvr>
                                        <p:cTn id="48" dur="83" decel="50000">
                                          <p:stCondLst>
                                            <p:cond delay="338"/>
                                          </p:stCondLst>
                                        </p:cTn>
                                        <p:tgtEl>
                                          <p:spTgt spid="17"/>
                                        </p:tgtEl>
                                      </p:cBhvr>
                                      <p:to x="100000" y="100000"/>
                                    </p:animScale>
                                    <p:animScale>
                                      <p:cBhvr>
                                        <p:cTn id="49" dur="13">
                                          <p:stCondLst>
                                            <p:cond delay="656"/>
                                          </p:stCondLst>
                                        </p:cTn>
                                        <p:tgtEl>
                                          <p:spTgt spid="17"/>
                                        </p:tgtEl>
                                      </p:cBhvr>
                                      <p:to x="100000" y="80000"/>
                                    </p:animScale>
                                    <p:animScale>
                                      <p:cBhvr>
                                        <p:cTn id="50" dur="83" decel="50000">
                                          <p:stCondLst>
                                            <p:cond delay="669"/>
                                          </p:stCondLst>
                                        </p:cTn>
                                        <p:tgtEl>
                                          <p:spTgt spid="17"/>
                                        </p:tgtEl>
                                      </p:cBhvr>
                                      <p:to x="100000" y="100000"/>
                                    </p:animScale>
                                    <p:animScale>
                                      <p:cBhvr>
                                        <p:cTn id="51" dur="13">
                                          <p:stCondLst>
                                            <p:cond delay="821"/>
                                          </p:stCondLst>
                                        </p:cTn>
                                        <p:tgtEl>
                                          <p:spTgt spid="17"/>
                                        </p:tgtEl>
                                      </p:cBhvr>
                                      <p:to x="100000" y="90000"/>
                                    </p:animScale>
                                    <p:animScale>
                                      <p:cBhvr>
                                        <p:cTn id="52" dur="83" decel="50000">
                                          <p:stCondLst>
                                            <p:cond delay="834"/>
                                          </p:stCondLst>
                                        </p:cTn>
                                        <p:tgtEl>
                                          <p:spTgt spid="17"/>
                                        </p:tgtEl>
                                      </p:cBhvr>
                                      <p:to x="100000" y="100000"/>
                                    </p:animScale>
                                    <p:animScale>
                                      <p:cBhvr>
                                        <p:cTn id="53" dur="13">
                                          <p:stCondLst>
                                            <p:cond delay="904"/>
                                          </p:stCondLst>
                                        </p:cTn>
                                        <p:tgtEl>
                                          <p:spTgt spid="17"/>
                                        </p:tgtEl>
                                      </p:cBhvr>
                                      <p:to x="100000" y="95000"/>
                                    </p:animScale>
                                    <p:animScale>
                                      <p:cBhvr>
                                        <p:cTn id="54" dur="83" decel="50000">
                                          <p:stCondLst>
                                            <p:cond delay="917"/>
                                          </p:stCondLst>
                                        </p:cTn>
                                        <p:tgtEl>
                                          <p:spTgt spid="17"/>
                                        </p:tgtEl>
                                      </p:cBhvr>
                                      <p:to x="100000" y="100000"/>
                                    </p:animScale>
                                  </p:childTnLst>
                                </p:cTn>
                              </p:par>
                            </p:childTnLst>
                          </p:cTn>
                        </p:par>
                        <p:par>
                          <p:cTn id="55" fill="hold">
                            <p:stCondLst>
                              <p:cond delay="2501"/>
                            </p:stCondLst>
                            <p:childTnLst>
                              <p:par>
                                <p:cTn id="56" presetID="26" presetClass="entr" presetSubtype="0" fill="hold"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wipe(down)">
                                      <p:cBhvr>
                                        <p:cTn id="58" dur="290">
                                          <p:stCondLst>
                                            <p:cond delay="0"/>
                                          </p:stCondLst>
                                        </p:cTn>
                                        <p:tgtEl>
                                          <p:spTgt spid="18"/>
                                        </p:tgtEl>
                                      </p:cBhvr>
                                    </p:animEffect>
                                    <p:anim calcmode="lin" valueType="num">
                                      <p:cBhvr>
                                        <p:cTn id="59" dur="911"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60" dur="332"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61" dur="332" tmFilter="0, 0; 0.125,0.2665; 0.25,0.4; 0.375,0.465; 0.5,0.5;  0.625,0.535; 0.75,0.6; 0.875,0.7335; 1,1">
                                          <p:stCondLst>
                                            <p:cond delay="332"/>
                                          </p:stCondLst>
                                        </p:cTn>
                                        <p:tgtEl>
                                          <p:spTgt spid="18"/>
                                        </p:tgtEl>
                                        <p:attrNameLst>
                                          <p:attrName>ppt_y</p:attrName>
                                        </p:attrNameLst>
                                      </p:cBhvr>
                                      <p:tavLst>
                                        <p:tav tm="0" fmla="#ppt_y-sin(pi*$)/9">
                                          <p:val>
                                            <p:fltVal val="0"/>
                                          </p:val>
                                        </p:tav>
                                        <p:tav tm="100000">
                                          <p:val>
                                            <p:fltVal val="1"/>
                                          </p:val>
                                        </p:tav>
                                      </p:tavLst>
                                    </p:anim>
                                    <p:anim calcmode="lin" valueType="num">
                                      <p:cBhvr>
                                        <p:cTn id="62" dur="166" tmFilter="0, 0; 0.125,0.2665; 0.25,0.4; 0.375,0.465; 0.5,0.5;  0.625,0.535; 0.75,0.6; 0.875,0.7335; 1,1">
                                          <p:stCondLst>
                                            <p:cond delay="662"/>
                                          </p:stCondLst>
                                        </p:cTn>
                                        <p:tgtEl>
                                          <p:spTgt spid="18"/>
                                        </p:tgtEl>
                                        <p:attrNameLst>
                                          <p:attrName>ppt_y</p:attrName>
                                        </p:attrNameLst>
                                      </p:cBhvr>
                                      <p:tavLst>
                                        <p:tav tm="0" fmla="#ppt_y-sin(pi*$)/27">
                                          <p:val>
                                            <p:fltVal val="0"/>
                                          </p:val>
                                        </p:tav>
                                        <p:tav tm="100000">
                                          <p:val>
                                            <p:fltVal val="1"/>
                                          </p:val>
                                        </p:tav>
                                      </p:tavLst>
                                    </p:anim>
                                    <p:anim calcmode="lin" valueType="num">
                                      <p:cBhvr>
                                        <p:cTn id="63" dur="82" tmFilter="0, 0; 0.125,0.2665; 0.25,0.4; 0.375,0.465; 0.5,0.5;  0.625,0.535; 0.75,0.6; 0.875,0.7335; 1,1">
                                          <p:stCondLst>
                                            <p:cond delay="828"/>
                                          </p:stCondLst>
                                        </p:cTn>
                                        <p:tgtEl>
                                          <p:spTgt spid="18"/>
                                        </p:tgtEl>
                                        <p:attrNameLst>
                                          <p:attrName>ppt_y</p:attrName>
                                        </p:attrNameLst>
                                      </p:cBhvr>
                                      <p:tavLst>
                                        <p:tav tm="0" fmla="#ppt_y-sin(pi*$)/81">
                                          <p:val>
                                            <p:fltVal val="0"/>
                                          </p:val>
                                        </p:tav>
                                        <p:tav tm="100000">
                                          <p:val>
                                            <p:fltVal val="1"/>
                                          </p:val>
                                        </p:tav>
                                      </p:tavLst>
                                    </p:anim>
                                    <p:animScale>
                                      <p:cBhvr>
                                        <p:cTn id="64" dur="13">
                                          <p:stCondLst>
                                            <p:cond delay="325"/>
                                          </p:stCondLst>
                                        </p:cTn>
                                        <p:tgtEl>
                                          <p:spTgt spid="18"/>
                                        </p:tgtEl>
                                      </p:cBhvr>
                                      <p:to x="100000" y="60000"/>
                                    </p:animScale>
                                    <p:animScale>
                                      <p:cBhvr>
                                        <p:cTn id="65" dur="83" decel="50000">
                                          <p:stCondLst>
                                            <p:cond delay="338"/>
                                          </p:stCondLst>
                                        </p:cTn>
                                        <p:tgtEl>
                                          <p:spTgt spid="18"/>
                                        </p:tgtEl>
                                      </p:cBhvr>
                                      <p:to x="100000" y="100000"/>
                                    </p:animScale>
                                    <p:animScale>
                                      <p:cBhvr>
                                        <p:cTn id="66" dur="13">
                                          <p:stCondLst>
                                            <p:cond delay="656"/>
                                          </p:stCondLst>
                                        </p:cTn>
                                        <p:tgtEl>
                                          <p:spTgt spid="18"/>
                                        </p:tgtEl>
                                      </p:cBhvr>
                                      <p:to x="100000" y="80000"/>
                                    </p:animScale>
                                    <p:animScale>
                                      <p:cBhvr>
                                        <p:cTn id="67" dur="83" decel="50000">
                                          <p:stCondLst>
                                            <p:cond delay="669"/>
                                          </p:stCondLst>
                                        </p:cTn>
                                        <p:tgtEl>
                                          <p:spTgt spid="18"/>
                                        </p:tgtEl>
                                      </p:cBhvr>
                                      <p:to x="100000" y="100000"/>
                                    </p:animScale>
                                    <p:animScale>
                                      <p:cBhvr>
                                        <p:cTn id="68" dur="13">
                                          <p:stCondLst>
                                            <p:cond delay="821"/>
                                          </p:stCondLst>
                                        </p:cTn>
                                        <p:tgtEl>
                                          <p:spTgt spid="18"/>
                                        </p:tgtEl>
                                      </p:cBhvr>
                                      <p:to x="100000" y="90000"/>
                                    </p:animScale>
                                    <p:animScale>
                                      <p:cBhvr>
                                        <p:cTn id="69" dur="83" decel="50000">
                                          <p:stCondLst>
                                            <p:cond delay="834"/>
                                          </p:stCondLst>
                                        </p:cTn>
                                        <p:tgtEl>
                                          <p:spTgt spid="18"/>
                                        </p:tgtEl>
                                      </p:cBhvr>
                                      <p:to x="100000" y="100000"/>
                                    </p:animScale>
                                    <p:animScale>
                                      <p:cBhvr>
                                        <p:cTn id="70" dur="13">
                                          <p:stCondLst>
                                            <p:cond delay="904"/>
                                          </p:stCondLst>
                                        </p:cTn>
                                        <p:tgtEl>
                                          <p:spTgt spid="18"/>
                                        </p:tgtEl>
                                      </p:cBhvr>
                                      <p:to x="100000" y="95000"/>
                                    </p:animScale>
                                    <p:animScale>
                                      <p:cBhvr>
                                        <p:cTn id="71" dur="83" decel="50000">
                                          <p:stCondLst>
                                            <p:cond delay="917"/>
                                          </p:stCondLst>
                                        </p:cTn>
                                        <p:tgtEl>
                                          <p:spTgt spid="18"/>
                                        </p:tgtEl>
                                      </p:cBhvr>
                                      <p:to x="100000" y="100000"/>
                                    </p:animScale>
                                  </p:childTnLst>
                                </p:cTn>
                              </p:par>
                            </p:childTnLst>
                          </p:cTn>
                        </p:par>
                        <p:par>
                          <p:cTn id="72" fill="hold">
                            <p:stCondLst>
                              <p:cond delay="3501"/>
                            </p:stCondLst>
                            <p:childTnLst>
                              <p:par>
                                <p:cTn id="73" presetID="26" presetClass="entr" presetSubtype="0" fill="hold" nodeType="afterEffect">
                                  <p:stCondLst>
                                    <p:cond delay="0"/>
                                  </p:stCondLst>
                                  <p:childTnLst>
                                    <p:set>
                                      <p:cBhvr>
                                        <p:cTn id="74" dur="1" fill="hold">
                                          <p:stCondLst>
                                            <p:cond delay="0"/>
                                          </p:stCondLst>
                                        </p:cTn>
                                        <p:tgtEl>
                                          <p:spTgt spid="19"/>
                                        </p:tgtEl>
                                        <p:attrNameLst>
                                          <p:attrName>style.visibility</p:attrName>
                                        </p:attrNameLst>
                                      </p:cBhvr>
                                      <p:to>
                                        <p:strVal val="visible"/>
                                      </p:to>
                                    </p:set>
                                    <p:animEffect transition="in" filter="wipe(down)">
                                      <p:cBhvr>
                                        <p:cTn id="75" dur="290">
                                          <p:stCondLst>
                                            <p:cond delay="0"/>
                                          </p:stCondLst>
                                        </p:cTn>
                                        <p:tgtEl>
                                          <p:spTgt spid="19"/>
                                        </p:tgtEl>
                                      </p:cBhvr>
                                    </p:animEffect>
                                    <p:anim calcmode="lin" valueType="num">
                                      <p:cBhvr>
                                        <p:cTn id="76" dur="911"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77" dur="332"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78" dur="332" tmFilter="0, 0; 0.125,0.2665; 0.25,0.4; 0.375,0.465; 0.5,0.5;  0.625,0.535; 0.75,0.6; 0.875,0.7335; 1,1">
                                          <p:stCondLst>
                                            <p:cond delay="332"/>
                                          </p:stCondLst>
                                        </p:cTn>
                                        <p:tgtEl>
                                          <p:spTgt spid="19"/>
                                        </p:tgtEl>
                                        <p:attrNameLst>
                                          <p:attrName>ppt_y</p:attrName>
                                        </p:attrNameLst>
                                      </p:cBhvr>
                                      <p:tavLst>
                                        <p:tav tm="0" fmla="#ppt_y-sin(pi*$)/9">
                                          <p:val>
                                            <p:fltVal val="0"/>
                                          </p:val>
                                        </p:tav>
                                        <p:tav tm="100000">
                                          <p:val>
                                            <p:fltVal val="1"/>
                                          </p:val>
                                        </p:tav>
                                      </p:tavLst>
                                    </p:anim>
                                    <p:anim calcmode="lin" valueType="num">
                                      <p:cBhvr>
                                        <p:cTn id="79" dur="166" tmFilter="0, 0; 0.125,0.2665; 0.25,0.4; 0.375,0.465; 0.5,0.5;  0.625,0.535; 0.75,0.6; 0.875,0.7335; 1,1">
                                          <p:stCondLst>
                                            <p:cond delay="662"/>
                                          </p:stCondLst>
                                        </p:cTn>
                                        <p:tgtEl>
                                          <p:spTgt spid="19"/>
                                        </p:tgtEl>
                                        <p:attrNameLst>
                                          <p:attrName>ppt_y</p:attrName>
                                        </p:attrNameLst>
                                      </p:cBhvr>
                                      <p:tavLst>
                                        <p:tav tm="0" fmla="#ppt_y-sin(pi*$)/27">
                                          <p:val>
                                            <p:fltVal val="0"/>
                                          </p:val>
                                        </p:tav>
                                        <p:tav tm="100000">
                                          <p:val>
                                            <p:fltVal val="1"/>
                                          </p:val>
                                        </p:tav>
                                      </p:tavLst>
                                    </p:anim>
                                    <p:anim calcmode="lin" valueType="num">
                                      <p:cBhvr>
                                        <p:cTn id="80" dur="82" tmFilter="0, 0; 0.125,0.2665; 0.25,0.4; 0.375,0.465; 0.5,0.5;  0.625,0.535; 0.75,0.6; 0.875,0.7335; 1,1">
                                          <p:stCondLst>
                                            <p:cond delay="828"/>
                                          </p:stCondLst>
                                        </p:cTn>
                                        <p:tgtEl>
                                          <p:spTgt spid="19"/>
                                        </p:tgtEl>
                                        <p:attrNameLst>
                                          <p:attrName>ppt_y</p:attrName>
                                        </p:attrNameLst>
                                      </p:cBhvr>
                                      <p:tavLst>
                                        <p:tav tm="0" fmla="#ppt_y-sin(pi*$)/81">
                                          <p:val>
                                            <p:fltVal val="0"/>
                                          </p:val>
                                        </p:tav>
                                        <p:tav tm="100000">
                                          <p:val>
                                            <p:fltVal val="1"/>
                                          </p:val>
                                        </p:tav>
                                      </p:tavLst>
                                    </p:anim>
                                    <p:animScale>
                                      <p:cBhvr>
                                        <p:cTn id="81" dur="13">
                                          <p:stCondLst>
                                            <p:cond delay="325"/>
                                          </p:stCondLst>
                                        </p:cTn>
                                        <p:tgtEl>
                                          <p:spTgt spid="19"/>
                                        </p:tgtEl>
                                      </p:cBhvr>
                                      <p:to x="100000" y="60000"/>
                                    </p:animScale>
                                    <p:animScale>
                                      <p:cBhvr>
                                        <p:cTn id="82" dur="83" decel="50000">
                                          <p:stCondLst>
                                            <p:cond delay="338"/>
                                          </p:stCondLst>
                                        </p:cTn>
                                        <p:tgtEl>
                                          <p:spTgt spid="19"/>
                                        </p:tgtEl>
                                      </p:cBhvr>
                                      <p:to x="100000" y="100000"/>
                                    </p:animScale>
                                    <p:animScale>
                                      <p:cBhvr>
                                        <p:cTn id="83" dur="13">
                                          <p:stCondLst>
                                            <p:cond delay="656"/>
                                          </p:stCondLst>
                                        </p:cTn>
                                        <p:tgtEl>
                                          <p:spTgt spid="19"/>
                                        </p:tgtEl>
                                      </p:cBhvr>
                                      <p:to x="100000" y="80000"/>
                                    </p:animScale>
                                    <p:animScale>
                                      <p:cBhvr>
                                        <p:cTn id="84" dur="83" decel="50000">
                                          <p:stCondLst>
                                            <p:cond delay="669"/>
                                          </p:stCondLst>
                                        </p:cTn>
                                        <p:tgtEl>
                                          <p:spTgt spid="19"/>
                                        </p:tgtEl>
                                      </p:cBhvr>
                                      <p:to x="100000" y="100000"/>
                                    </p:animScale>
                                    <p:animScale>
                                      <p:cBhvr>
                                        <p:cTn id="85" dur="13">
                                          <p:stCondLst>
                                            <p:cond delay="821"/>
                                          </p:stCondLst>
                                        </p:cTn>
                                        <p:tgtEl>
                                          <p:spTgt spid="19"/>
                                        </p:tgtEl>
                                      </p:cBhvr>
                                      <p:to x="100000" y="90000"/>
                                    </p:animScale>
                                    <p:animScale>
                                      <p:cBhvr>
                                        <p:cTn id="86" dur="83" decel="50000">
                                          <p:stCondLst>
                                            <p:cond delay="834"/>
                                          </p:stCondLst>
                                        </p:cTn>
                                        <p:tgtEl>
                                          <p:spTgt spid="19"/>
                                        </p:tgtEl>
                                      </p:cBhvr>
                                      <p:to x="100000" y="100000"/>
                                    </p:animScale>
                                    <p:animScale>
                                      <p:cBhvr>
                                        <p:cTn id="87" dur="13">
                                          <p:stCondLst>
                                            <p:cond delay="904"/>
                                          </p:stCondLst>
                                        </p:cTn>
                                        <p:tgtEl>
                                          <p:spTgt spid="19"/>
                                        </p:tgtEl>
                                      </p:cBhvr>
                                      <p:to x="100000" y="95000"/>
                                    </p:animScale>
                                    <p:animScale>
                                      <p:cBhvr>
                                        <p:cTn id="88" dur="83" decel="50000">
                                          <p:stCondLst>
                                            <p:cond delay="917"/>
                                          </p:stCondLst>
                                        </p:cTn>
                                        <p:tgtEl>
                                          <p:spTgt spid="19"/>
                                        </p:tgtEl>
                                      </p:cBhvr>
                                      <p:to x="100000" y="100000"/>
                                    </p:animScale>
                                  </p:childTnLst>
                                </p:cTn>
                              </p:par>
                            </p:childTnLst>
                          </p:cTn>
                        </p:par>
                        <p:par>
                          <p:cTn id="89" fill="hold">
                            <p:stCondLst>
                              <p:cond delay="4501"/>
                            </p:stCondLst>
                            <p:childTnLst>
                              <p:par>
                                <p:cTn id="90" presetID="26" presetClass="entr" presetSubtype="0" fill="hold" nodeType="afterEffect">
                                  <p:stCondLst>
                                    <p:cond delay="0"/>
                                  </p:stCondLst>
                                  <p:childTnLst>
                                    <p:set>
                                      <p:cBhvr>
                                        <p:cTn id="91" dur="1" fill="hold">
                                          <p:stCondLst>
                                            <p:cond delay="0"/>
                                          </p:stCondLst>
                                        </p:cTn>
                                        <p:tgtEl>
                                          <p:spTgt spid="20"/>
                                        </p:tgtEl>
                                        <p:attrNameLst>
                                          <p:attrName>style.visibility</p:attrName>
                                        </p:attrNameLst>
                                      </p:cBhvr>
                                      <p:to>
                                        <p:strVal val="visible"/>
                                      </p:to>
                                    </p:set>
                                    <p:animEffect transition="in" filter="wipe(down)">
                                      <p:cBhvr>
                                        <p:cTn id="92" dur="290">
                                          <p:stCondLst>
                                            <p:cond delay="0"/>
                                          </p:stCondLst>
                                        </p:cTn>
                                        <p:tgtEl>
                                          <p:spTgt spid="20"/>
                                        </p:tgtEl>
                                      </p:cBhvr>
                                    </p:animEffect>
                                    <p:anim calcmode="lin" valueType="num">
                                      <p:cBhvr>
                                        <p:cTn id="93" dur="911"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94" dur="332"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95" dur="332" tmFilter="0, 0; 0.125,0.2665; 0.25,0.4; 0.375,0.465; 0.5,0.5;  0.625,0.535; 0.75,0.6; 0.875,0.7335; 1,1">
                                          <p:stCondLst>
                                            <p:cond delay="332"/>
                                          </p:stCondLst>
                                        </p:cTn>
                                        <p:tgtEl>
                                          <p:spTgt spid="20"/>
                                        </p:tgtEl>
                                        <p:attrNameLst>
                                          <p:attrName>ppt_y</p:attrName>
                                        </p:attrNameLst>
                                      </p:cBhvr>
                                      <p:tavLst>
                                        <p:tav tm="0" fmla="#ppt_y-sin(pi*$)/9">
                                          <p:val>
                                            <p:fltVal val="0"/>
                                          </p:val>
                                        </p:tav>
                                        <p:tav tm="100000">
                                          <p:val>
                                            <p:fltVal val="1"/>
                                          </p:val>
                                        </p:tav>
                                      </p:tavLst>
                                    </p:anim>
                                    <p:anim calcmode="lin" valueType="num">
                                      <p:cBhvr>
                                        <p:cTn id="96" dur="166" tmFilter="0, 0; 0.125,0.2665; 0.25,0.4; 0.375,0.465; 0.5,0.5;  0.625,0.535; 0.75,0.6; 0.875,0.7335; 1,1">
                                          <p:stCondLst>
                                            <p:cond delay="662"/>
                                          </p:stCondLst>
                                        </p:cTn>
                                        <p:tgtEl>
                                          <p:spTgt spid="20"/>
                                        </p:tgtEl>
                                        <p:attrNameLst>
                                          <p:attrName>ppt_y</p:attrName>
                                        </p:attrNameLst>
                                      </p:cBhvr>
                                      <p:tavLst>
                                        <p:tav tm="0" fmla="#ppt_y-sin(pi*$)/27">
                                          <p:val>
                                            <p:fltVal val="0"/>
                                          </p:val>
                                        </p:tav>
                                        <p:tav tm="100000">
                                          <p:val>
                                            <p:fltVal val="1"/>
                                          </p:val>
                                        </p:tav>
                                      </p:tavLst>
                                    </p:anim>
                                    <p:anim calcmode="lin" valueType="num">
                                      <p:cBhvr>
                                        <p:cTn id="97" dur="82" tmFilter="0, 0; 0.125,0.2665; 0.25,0.4; 0.375,0.465; 0.5,0.5;  0.625,0.535; 0.75,0.6; 0.875,0.7335; 1,1">
                                          <p:stCondLst>
                                            <p:cond delay="828"/>
                                          </p:stCondLst>
                                        </p:cTn>
                                        <p:tgtEl>
                                          <p:spTgt spid="20"/>
                                        </p:tgtEl>
                                        <p:attrNameLst>
                                          <p:attrName>ppt_y</p:attrName>
                                        </p:attrNameLst>
                                      </p:cBhvr>
                                      <p:tavLst>
                                        <p:tav tm="0" fmla="#ppt_y-sin(pi*$)/81">
                                          <p:val>
                                            <p:fltVal val="0"/>
                                          </p:val>
                                        </p:tav>
                                        <p:tav tm="100000">
                                          <p:val>
                                            <p:fltVal val="1"/>
                                          </p:val>
                                        </p:tav>
                                      </p:tavLst>
                                    </p:anim>
                                    <p:animScale>
                                      <p:cBhvr>
                                        <p:cTn id="98" dur="13">
                                          <p:stCondLst>
                                            <p:cond delay="325"/>
                                          </p:stCondLst>
                                        </p:cTn>
                                        <p:tgtEl>
                                          <p:spTgt spid="20"/>
                                        </p:tgtEl>
                                      </p:cBhvr>
                                      <p:to x="100000" y="60000"/>
                                    </p:animScale>
                                    <p:animScale>
                                      <p:cBhvr>
                                        <p:cTn id="99" dur="83" decel="50000">
                                          <p:stCondLst>
                                            <p:cond delay="338"/>
                                          </p:stCondLst>
                                        </p:cTn>
                                        <p:tgtEl>
                                          <p:spTgt spid="20"/>
                                        </p:tgtEl>
                                      </p:cBhvr>
                                      <p:to x="100000" y="100000"/>
                                    </p:animScale>
                                    <p:animScale>
                                      <p:cBhvr>
                                        <p:cTn id="100" dur="13">
                                          <p:stCondLst>
                                            <p:cond delay="656"/>
                                          </p:stCondLst>
                                        </p:cTn>
                                        <p:tgtEl>
                                          <p:spTgt spid="20"/>
                                        </p:tgtEl>
                                      </p:cBhvr>
                                      <p:to x="100000" y="80000"/>
                                    </p:animScale>
                                    <p:animScale>
                                      <p:cBhvr>
                                        <p:cTn id="101" dur="83" decel="50000">
                                          <p:stCondLst>
                                            <p:cond delay="669"/>
                                          </p:stCondLst>
                                        </p:cTn>
                                        <p:tgtEl>
                                          <p:spTgt spid="20"/>
                                        </p:tgtEl>
                                      </p:cBhvr>
                                      <p:to x="100000" y="100000"/>
                                    </p:animScale>
                                    <p:animScale>
                                      <p:cBhvr>
                                        <p:cTn id="102" dur="13">
                                          <p:stCondLst>
                                            <p:cond delay="821"/>
                                          </p:stCondLst>
                                        </p:cTn>
                                        <p:tgtEl>
                                          <p:spTgt spid="20"/>
                                        </p:tgtEl>
                                      </p:cBhvr>
                                      <p:to x="100000" y="90000"/>
                                    </p:animScale>
                                    <p:animScale>
                                      <p:cBhvr>
                                        <p:cTn id="103" dur="83" decel="50000">
                                          <p:stCondLst>
                                            <p:cond delay="834"/>
                                          </p:stCondLst>
                                        </p:cTn>
                                        <p:tgtEl>
                                          <p:spTgt spid="20"/>
                                        </p:tgtEl>
                                      </p:cBhvr>
                                      <p:to x="100000" y="100000"/>
                                    </p:animScale>
                                    <p:animScale>
                                      <p:cBhvr>
                                        <p:cTn id="104" dur="13">
                                          <p:stCondLst>
                                            <p:cond delay="904"/>
                                          </p:stCondLst>
                                        </p:cTn>
                                        <p:tgtEl>
                                          <p:spTgt spid="20"/>
                                        </p:tgtEl>
                                      </p:cBhvr>
                                      <p:to x="100000" y="95000"/>
                                    </p:animScale>
                                    <p:animScale>
                                      <p:cBhvr>
                                        <p:cTn id="105" dur="83" decel="50000">
                                          <p:stCondLst>
                                            <p:cond delay="917"/>
                                          </p:stCondLst>
                                        </p:cTn>
                                        <p:tgtEl>
                                          <p:spTgt spid="20"/>
                                        </p:tgtEl>
                                      </p:cBhvr>
                                      <p:to x="100000" y="100000"/>
                                    </p:animScale>
                                  </p:childTnLst>
                                </p:cTn>
                              </p:par>
                            </p:childTnLst>
                          </p:cTn>
                        </p:par>
                        <p:par>
                          <p:cTn id="106" fill="hold">
                            <p:stCondLst>
                              <p:cond delay="5501"/>
                            </p:stCondLst>
                            <p:childTnLst>
                              <p:par>
                                <p:cTn id="107" presetID="26" presetClass="entr" presetSubtype="0" fill="hold" nodeType="afterEffect">
                                  <p:stCondLst>
                                    <p:cond delay="0"/>
                                  </p:stCondLst>
                                  <p:childTnLst>
                                    <p:set>
                                      <p:cBhvr>
                                        <p:cTn id="108" dur="1" fill="hold">
                                          <p:stCondLst>
                                            <p:cond delay="0"/>
                                          </p:stCondLst>
                                        </p:cTn>
                                        <p:tgtEl>
                                          <p:spTgt spid="21"/>
                                        </p:tgtEl>
                                        <p:attrNameLst>
                                          <p:attrName>style.visibility</p:attrName>
                                        </p:attrNameLst>
                                      </p:cBhvr>
                                      <p:to>
                                        <p:strVal val="visible"/>
                                      </p:to>
                                    </p:set>
                                    <p:animEffect transition="in" filter="wipe(down)">
                                      <p:cBhvr>
                                        <p:cTn id="109" dur="290">
                                          <p:stCondLst>
                                            <p:cond delay="0"/>
                                          </p:stCondLst>
                                        </p:cTn>
                                        <p:tgtEl>
                                          <p:spTgt spid="21"/>
                                        </p:tgtEl>
                                      </p:cBhvr>
                                    </p:animEffect>
                                    <p:anim calcmode="lin" valueType="num">
                                      <p:cBhvr>
                                        <p:cTn id="110" dur="911"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11" dur="332"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12" dur="332" tmFilter="0, 0; 0.125,0.2665; 0.25,0.4; 0.375,0.465; 0.5,0.5;  0.625,0.535; 0.75,0.6; 0.875,0.7335; 1,1">
                                          <p:stCondLst>
                                            <p:cond delay="332"/>
                                          </p:stCondLst>
                                        </p:cTn>
                                        <p:tgtEl>
                                          <p:spTgt spid="21"/>
                                        </p:tgtEl>
                                        <p:attrNameLst>
                                          <p:attrName>ppt_y</p:attrName>
                                        </p:attrNameLst>
                                      </p:cBhvr>
                                      <p:tavLst>
                                        <p:tav tm="0" fmla="#ppt_y-sin(pi*$)/9">
                                          <p:val>
                                            <p:fltVal val="0"/>
                                          </p:val>
                                        </p:tav>
                                        <p:tav tm="100000">
                                          <p:val>
                                            <p:fltVal val="1"/>
                                          </p:val>
                                        </p:tav>
                                      </p:tavLst>
                                    </p:anim>
                                    <p:anim calcmode="lin" valueType="num">
                                      <p:cBhvr>
                                        <p:cTn id="113" dur="166" tmFilter="0, 0; 0.125,0.2665; 0.25,0.4; 0.375,0.465; 0.5,0.5;  0.625,0.535; 0.75,0.6; 0.875,0.7335; 1,1">
                                          <p:stCondLst>
                                            <p:cond delay="662"/>
                                          </p:stCondLst>
                                        </p:cTn>
                                        <p:tgtEl>
                                          <p:spTgt spid="21"/>
                                        </p:tgtEl>
                                        <p:attrNameLst>
                                          <p:attrName>ppt_y</p:attrName>
                                        </p:attrNameLst>
                                      </p:cBhvr>
                                      <p:tavLst>
                                        <p:tav tm="0" fmla="#ppt_y-sin(pi*$)/27">
                                          <p:val>
                                            <p:fltVal val="0"/>
                                          </p:val>
                                        </p:tav>
                                        <p:tav tm="100000">
                                          <p:val>
                                            <p:fltVal val="1"/>
                                          </p:val>
                                        </p:tav>
                                      </p:tavLst>
                                    </p:anim>
                                    <p:anim calcmode="lin" valueType="num">
                                      <p:cBhvr>
                                        <p:cTn id="114" dur="82" tmFilter="0, 0; 0.125,0.2665; 0.25,0.4; 0.375,0.465; 0.5,0.5;  0.625,0.535; 0.75,0.6; 0.875,0.7335; 1,1">
                                          <p:stCondLst>
                                            <p:cond delay="828"/>
                                          </p:stCondLst>
                                        </p:cTn>
                                        <p:tgtEl>
                                          <p:spTgt spid="21"/>
                                        </p:tgtEl>
                                        <p:attrNameLst>
                                          <p:attrName>ppt_y</p:attrName>
                                        </p:attrNameLst>
                                      </p:cBhvr>
                                      <p:tavLst>
                                        <p:tav tm="0" fmla="#ppt_y-sin(pi*$)/81">
                                          <p:val>
                                            <p:fltVal val="0"/>
                                          </p:val>
                                        </p:tav>
                                        <p:tav tm="100000">
                                          <p:val>
                                            <p:fltVal val="1"/>
                                          </p:val>
                                        </p:tav>
                                      </p:tavLst>
                                    </p:anim>
                                    <p:animScale>
                                      <p:cBhvr>
                                        <p:cTn id="115" dur="13">
                                          <p:stCondLst>
                                            <p:cond delay="325"/>
                                          </p:stCondLst>
                                        </p:cTn>
                                        <p:tgtEl>
                                          <p:spTgt spid="21"/>
                                        </p:tgtEl>
                                      </p:cBhvr>
                                      <p:to x="100000" y="60000"/>
                                    </p:animScale>
                                    <p:animScale>
                                      <p:cBhvr>
                                        <p:cTn id="116" dur="83" decel="50000">
                                          <p:stCondLst>
                                            <p:cond delay="338"/>
                                          </p:stCondLst>
                                        </p:cTn>
                                        <p:tgtEl>
                                          <p:spTgt spid="21"/>
                                        </p:tgtEl>
                                      </p:cBhvr>
                                      <p:to x="100000" y="100000"/>
                                    </p:animScale>
                                    <p:animScale>
                                      <p:cBhvr>
                                        <p:cTn id="117" dur="13">
                                          <p:stCondLst>
                                            <p:cond delay="656"/>
                                          </p:stCondLst>
                                        </p:cTn>
                                        <p:tgtEl>
                                          <p:spTgt spid="21"/>
                                        </p:tgtEl>
                                      </p:cBhvr>
                                      <p:to x="100000" y="80000"/>
                                    </p:animScale>
                                    <p:animScale>
                                      <p:cBhvr>
                                        <p:cTn id="118" dur="83" decel="50000">
                                          <p:stCondLst>
                                            <p:cond delay="669"/>
                                          </p:stCondLst>
                                        </p:cTn>
                                        <p:tgtEl>
                                          <p:spTgt spid="21"/>
                                        </p:tgtEl>
                                      </p:cBhvr>
                                      <p:to x="100000" y="100000"/>
                                    </p:animScale>
                                    <p:animScale>
                                      <p:cBhvr>
                                        <p:cTn id="119" dur="13">
                                          <p:stCondLst>
                                            <p:cond delay="821"/>
                                          </p:stCondLst>
                                        </p:cTn>
                                        <p:tgtEl>
                                          <p:spTgt spid="21"/>
                                        </p:tgtEl>
                                      </p:cBhvr>
                                      <p:to x="100000" y="90000"/>
                                    </p:animScale>
                                    <p:animScale>
                                      <p:cBhvr>
                                        <p:cTn id="120" dur="83" decel="50000">
                                          <p:stCondLst>
                                            <p:cond delay="834"/>
                                          </p:stCondLst>
                                        </p:cTn>
                                        <p:tgtEl>
                                          <p:spTgt spid="21"/>
                                        </p:tgtEl>
                                      </p:cBhvr>
                                      <p:to x="100000" y="100000"/>
                                    </p:animScale>
                                    <p:animScale>
                                      <p:cBhvr>
                                        <p:cTn id="121" dur="13">
                                          <p:stCondLst>
                                            <p:cond delay="904"/>
                                          </p:stCondLst>
                                        </p:cTn>
                                        <p:tgtEl>
                                          <p:spTgt spid="21"/>
                                        </p:tgtEl>
                                      </p:cBhvr>
                                      <p:to x="100000" y="95000"/>
                                    </p:animScale>
                                    <p:animScale>
                                      <p:cBhvr>
                                        <p:cTn id="122" dur="83" decel="50000">
                                          <p:stCondLst>
                                            <p:cond delay="917"/>
                                          </p:stCondLst>
                                        </p:cTn>
                                        <p:tgtEl>
                                          <p:spTgt spid="21"/>
                                        </p:tgtEl>
                                      </p:cBhvr>
                                      <p:to x="100000" y="100000"/>
                                    </p:animScale>
                                  </p:childTnLst>
                                </p:cTn>
                              </p:par>
                            </p:childTnLst>
                          </p:cTn>
                        </p:par>
                        <p:par>
                          <p:cTn id="123" fill="hold">
                            <p:stCondLst>
                              <p:cond delay="6501"/>
                            </p:stCondLst>
                            <p:childTnLst>
                              <p:par>
                                <p:cTn id="124" presetID="26" presetClass="entr" presetSubtype="0" fill="hold" nodeType="afterEffect">
                                  <p:stCondLst>
                                    <p:cond delay="0"/>
                                  </p:stCondLst>
                                  <p:childTnLst>
                                    <p:set>
                                      <p:cBhvr>
                                        <p:cTn id="125" dur="1" fill="hold">
                                          <p:stCondLst>
                                            <p:cond delay="0"/>
                                          </p:stCondLst>
                                        </p:cTn>
                                        <p:tgtEl>
                                          <p:spTgt spid="22"/>
                                        </p:tgtEl>
                                        <p:attrNameLst>
                                          <p:attrName>style.visibility</p:attrName>
                                        </p:attrNameLst>
                                      </p:cBhvr>
                                      <p:to>
                                        <p:strVal val="visible"/>
                                      </p:to>
                                    </p:set>
                                    <p:animEffect transition="in" filter="wipe(down)">
                                      <p:cBhvr>
                                        <p:cTn id="126" dur="290">
                                          <p:stCondLst>
                                            <p:cond delay="0"/>
                                          </p:stCondLst>
                                        </p:cTn>
                                        <p:tgtEl>
                                          <p:spTgt spid="22"/>
                                        </p:tgtEl>
                                      </p:cBhvr>
                                    </p:animEffect>
                                    <p:anim calcmode="lin" valueType="num">
                                      <p:cBhvr>
                                        <p:cTn id="127" dur="911"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28" dur="332"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29" dur="332" tmFilter="0, 0; 0.125,0.2665; 0.25,0.4; 0.375,0.465; 0.5,0.5;  0.625,0.535; 0.75,0.6; 0.875,0.7335; 1,1">
                                          <p:stCondLst>
                                            <p:cond delay="332"/>
                                          </p:stCondLst>
                                        </p:cTn>
                                        <p:tgtEl>
                                          <p:spTgt spid="22"/>
                                        </p:tgtEl>
                                        <p:attrNameLst>
                                          <p:attrName>ppt_y</p:attrName>
                                        </p:attrNameLst>
                                      </p:cBhvr>
                                      <p:tavLst>
                                        <p:tav tm="0" fmla="#ppt_y-sin(pi*$)/9">
                                          <p:val>
                                            <p:fltVal val="0"/>
                                          </p:val>
                                        </p:tav>
                                        <p:tav tm="100000">
                                          <p:val>
                                            <p:fltVal val="1"/>
                                          </p:val>
                                        </p:tav>
                                      </p:tavLst>
                                    </p:anim>
                                    <p:anim calcmode="lin" valueType="num">
                                      <p:cBhvr>
                                        <p:cTn id="130" dur="166" tmFilter="0, 0; 0.125,0.2665; 0.25,0.4; 0.375,0.465; 0.5,0.5;  0.625,0.535; 0.75,0.6; 0.875,0.7335; 1,1">
                                          <p:stCondLst>
                                            <p:cond delay="662"/>
                                          </p:stCondLst>
                                        </p:cTn>
                                        <p:tgtEl>
                                          <p:spTgt spid="22"/>
                                        </p:tgtEl>
                                        <p:attrNameLst>
                                          <p:attrName>ppt_y</p:attrName>
                                        </p:attrNameLst>
                                      </p:cBhvr>
                                      <p:tavLst>
                                        <p:tav tm="0" fmla="#ppt_y-sin(pi*$)/27">
                                          <p:val>
                                            <p:fltVal val="0"/>
                                          </p:val>
                                        </p:tav>
                                        <p:tav tm="100000">
                                          <p:val>
                                            <p:fltVal val="1"/>
                                          </p:val>
                                        </p:tav>
                                      </p:tavLst>
                                    </p:anim>
                                    <p:anim calcmode="lin" valueType="num">
                                      <p:cBhvr>
                                        <p:cTn id="131" dur="82" tmFilter="0, 0; 0.125,0.2665; 0.25,0.4; 0.375,0.465; 0.5,0.5;  0.625,0.535; 0.75,0.6; 0.875,0.7335; 1,1">
                                          <p:stCondLst>
                                            <p:cond delay="828"/>
                                          </p:stCondLst>
                                        </p:cTn>
                                        <p:tgtEl>
                                          <p:spTgt spid="22"/>
                                        </p:tgtEl>
                                        <p:attrNameLst>
                                          <p:attrName>ppt_y</p:attrName>
                                        </p:attrNameLst>
                                      </p:cBhvr>
                                      <p:tavLst>
                                        <p:tav tm="0" fmla="#ppt_y-sin(pi*$)/81">
                                          <p:val>
                                            <p:fltVal val="0"/>
                                          </p:val>
                                        </p:tav>
                                        <p:tav tm="100000">
                                          <p:val>
                                            <p:fltVal val="1"/>
                                          </p:val>
                                        </p:tav>
                                      </p:tavLst>
                                    </p:anim>
                                    <p:animScale>
                                      <p:cBhvr>
                                        <p:cTn id="132" dur="13">
                                          <p:stCondLst>
                                            <p:cond delay="325"/>
                                          </p:stCondLst>
                                        </p:cTn>
                                        <p:tgtEl>
                                          <p:spTgt spid="22"/>
                                        </p:tgtEl>
                                      </p:cBhvr>
                                      <p:to x="100000" y="60000"/>
                                    </p:animScale>
                                    <p:animScale>
                                      <p:cBhvr>
                                        <p:cTn id="133" dur="83" decel="50000">
                                          <p:stCondLst>
                                            <p:cond delay="338"/>
                                          </p:stCondLst>
                                        </p:cTn>
                                        <p:tgtEl>
                                          <p:spTgt spid="22"/>
                                        </p:tgtEl>
                                      </p:cBhvr>
                                      <p:to x="100000" y="100000"/>
                                    </p:animScale>
                                    <p:animScale>
                                      <p:cBhvr>
                                        <p:cTn id="134" dur="13">
                                          <p:stCondLst>
                                            <p:cond delay="656"/>
                                          </p:stCondLst>
                                        </p:cTn>
                                        <p:tgtEl>
                                          <p:spTgt spid="22"/>
                                        </p:tgtEl>
                                      </p:cBhvr>
                                      <p:to x="100000" y="80000"/>
                                    </p:animScale>
                                    <p:animScale>
                                      <p:cBhvr>
                                        <p:cTn id="135" dur="83" decel="50000">
                                          <p:stCondLst>
                                            <p:cond delay="669"/>
                                          </p:stCondLst>
                                        </p:cTn>
                                        <p:tgtEl>
                                          <p:spTgt spid="22"/>
                                        </p:tgtEl>
                                      </p:cBhvr>
                                      <p:to x="100000" y="100000"/>
                                    </p:animScale>
                                    <p:animScale>
                                      <p:cBhvr>
                                        <p:cTn id="136" dur="13">
                                          <p:stCondLst>
                                            <p:cond delay="821"/>
                                          </p:stCondLst>
                                        </p:cTn>
                                        <p:tgtEl>
                                          <p:spTgt spid="22"/>
                                        </p:tgtEl>
                                      </p:cBhvr>
                                      <p:to x="100000" y="90000"/>
                                    </p:animScale>
                                    <p:animScale>
                                      <p:cBhvr>
                                        <p:cTn id="137" dur="83" decel="50000">
                                          <p:stCondLst>
                                            <p:cond delay="834"/>
                                          </p:stCondLst>
                                        </p:cTn>
                                        <p:tgtEl>
                                          <p:spTgt spid="22"/>
                                        </p:tgtEl>
                                      </p:cBhvr>
                                      <p:to x="100000" y="100000"/>
                                    </p:animScale>
                                    <p:animScale>
                                      <p:cBhvr>
                                        <p:cTn id="138" dur="13">
                                          <p:stCondLst>
                                            <p:cond delay="904"/>
                                          </p:stCondLst>
                                        </p:cTn>
                                        <p:tgtEl>
                                          <p:spTgt spid="22"/>
                                        </p:tgtEl>
                                      </p:cBhvr>
                                      <p:to x="100000" y="95000"/>
                                    </p:animScale>
                                    <p:animScale>
                                      <p:cBhvr>
                                        <p:cTn id="139" dur="83" decel="50000">
                                          <p:stCondLst>
                                            <p:cond delay="917"/>
                                          </p:stCondLst>
                                        </p:cTn>
                                        <p:tgtEl>
                                          <p:spTgt spid="2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灯片编号占位符 9"/>
          <p:cNvSpPr>
            <a:spLocks noGrp="1"/>
          </p:cNvSpPr>
          <p:nvPr>
            <p:ph type="sldNum" sz="quarter" idx="12"/>
          </p:nvPr>
        </p:nvSpPr>
        <p:spPr/>
        <p:txBody>
          <a:bodyPr/>
          <a:lstStyle/>
          <a:p>
            <a:fld id="{5A604C71-2824-3A43-A759-2F02711C581D}" type="slidenum">
              <a:rPr kumimoji="1" lang="zh-CN" altLang="en-US" smtClean="0"/>
              <a:pPr/>
              <a:t>14</a:t>
            </a:fld>
            <a:endParaRPr kumimoji="1" lang="zh-CN" altLang="en-US"/>
          </a:p>
        </p:txBody>
      </p:sp>
      <p:pic>
        <p:nvPicPr>
          <p:cNvPr id="3074" name="Picture 2"/>
          <p:cNvPicPr>
            <a:picLocks noChangeAspect="1" noChangeArrowheads="1"/>
          </p:cNvPicPr>
          <p:nvPr/>
        </p:nvPicPr>
        <p:blipFill>
          <a:blip r:embed="rId2" cstate="print"/>
          <a:srcRect/>
          <a:stretch>
            <a:fillRect/>
          </a:stretch>
        </p:blipFill>
        <p:spPr bwMode="auto">
          <a:xfrm>
            <a:off x="7956376" y="1"/>
            <a:ext cx="704925" cy="620688"/>
          </a:xfrm>
          <a:prstGeom prst="rect">
            <a:avLst/>
          </a:prstGeom>
          <a:noFill/>
          <a:ln w="9525">
            <a:noFill/>
            <a:miter lim="800000"/>
            <a:headEnd/>
            <a:tailEnd/>
          </a:ln>
        </p:spPr>
      </p:pic>
      <p:sp>
        <p:nvSpPr>
          <p:cNvPr id="8" name="TextBox 7"/>
          <p:cNvSpPr txBox="1"/>
          <p:nvPr/>
        </p:nvSpPr>
        <p:spPr>
          <a:xfrm>
            <a:off x="3059832" y="548680"/>
            <a:ext cx="3456384" cy="523220"/>
          </a:xfrm>
          <a:prstGeom prst="rect">
            <a:avLst/>
          </a:prstGeom>
          <a:noFill/>
        </p:spPr>
        <p:txBody>
          <a:bodyPr wrap="square" rtlCol="0">
            <a:spAutoFit/>
          </a:bodyPr>
          <a:lstStyle/>
          <a:p>
            <a:r>
              <a:rPr lang="zh-CN" altLang="en-US" sz="2800" b="1" dirty="0" smtClean="0">
                <a:solidFill>
                  <a:schemeClr val="accent6">
                    <a:lumMod val="50000"/>
                  </a:schemeClr>
                </a:solidFill>
                <a:latin typeface="微软雅黑" pitchFamily="34" charset="-122"/>
                <a:ea typeface="微软雅黑" pitchFamily="34" charset="-122"/>
              </a:rPr>
              <a:t>    </a:t>
            </a:r>
            <a:endParaRPr lang="zh-CN" altLang="en-US" sz="3600" b="1" dirty="0">
              <a:solidFill>
                <a:schemeClr val="accent6">
                  <a:lumMod val="50000"/>
                </a:schemeClr>
              </a:solidFill>
              <a:latin typeface="微软雅黑" pitchFamily="34" charset="-122"/>
              <a:ea typeface="微软雅黑" pitchFamily="34" charset="-122"/>
            </a:endParaRPr>
          </a:p>
        </p:txBody>
      </p:sp>
      <p:sp>
        <p:nvSpPr>
          <p:cNvPr id="12" name="TextBox 11"/>
          <p:cNvSpPr txBox="1"/>
          <p:nvPr/>
        </p:nvSpPr>
        <p:spPr>
          <a:xfrm>
            <a:off x="214282" y="785794"/>
            <a:ext cx="7310046" cy="2585323"/>
          </a:xfrm>
          <a:prstGeom prst="rect">
            <a:avLst/>
          </a:prstGeom>
          <a:noFill/>
        </p:spPr>
        <p:txBody>
          <a:bodyPr wrap="square" rtlCol="0">
            <a:spAutoFit/>
          </a:bodyPr>
          <a:lstStyle/>
          <a:p>
            <a:endParaRPr lang="en-US" altLang="zh-CN" dirty="0" smtClean="0">
              <a:latin typeface="微软雅黑" pitchFamily="34" charset="-122"/>
              <a:ea typeface="微软雅黑" pitchFamily="34" charset="-122"/>
            </a:endParaRPr>
          </a:p>
          <a:p>
            <a:endParaRPr lang="en-US" altLang="zh-CN" sz="2400" b="1" dirty="0" smtClean="0">
              <a:latin typeface="微软雅黑" pitchFamily="34" charset="-122"/>
              <a:ea typeface="微软雅黑" pitchFamily="34" charset="-122"/>
            </a:endParaRPr>
          </a:p>
          <a:p>
            <a:endParaRPr lang="en-US" altLang="zh-CN" sz="2400" b="1" dirty="0" smtClean="0">
              <a:latin typeface="微软雅黑" pitchFamily="34" charset="-122"/>
              <a:ea typeface="微软雅黑" pitchFamily="34" charset="-122"/>
            </a:endParaRPr>
          </a:p>
          <a:p>
            <a:endParaRPr lang="en-US" altLang="zh-CN" sz="3600" b="1" dirty="0" smtClean="0">
              <a:latin typeface="华文新魏" pitchFamily="2" charset="-122"/>
              <a:ea typeface="华文新魏" pitchFamily="2" charset="-122"/>
            </a:endParaRPr>
          </a:p>
          <a:p>
            <a:endParaRPr lang="en-US" altLang="zh-CN" sz="2400" b="1" dirty="0" smtClean="0">
              <a:latin typeface="华文新魏" pitchFamily="2" charset="-122"/>
              <a:ea typeface="华文新魏" pitchFamily="2" charset="-122"/>
            </a:endParaRPr>
          </a:p>
          <a:p>
            <a:endParaRPr lang="en-US" altLang="zh-CN" sz="3600" b="1" dirty="0" smtClean="0">
              <a:latin typeface="华文新魏" pitchFamily="2" charset="-122"/>
              <a:ea typeface="华文新魏" pitchFamily="2" charset="-122"/>
            </a:endParaRPr>
          </a:p>
        </p:txBody>
      </p:sp>
      <p:sp>
        <p:nvSpPr>
          <p:cNvPr id="11" name="标题 1"/>
          <p:cNvSpPr txBox="1">
            <a:spLocks/>
          </p:cNvSpPr>
          <p:nvPr/>
        </p:nvSpPr>
        <p:spPr>
          <a:xfrm flipV="1">
            <a:off x="0" y="-1"/>
            <a:ext cx="7643834" cy="622997"/>
          </a:xfrm>
          <a:prstGeom prst="snip1Rect">
            <a:avLst>
              <a:gd name="adj" fmla="val 50000"/>
            </a:avLst>
          </a:prstGeom>
          <a:solidFill>
            <a:srgbClr val="F6862A"/>
          </a:solidFill>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en-US" altLang="zh-CN" sz="2000" b="0" i="0" u="none" strike="noStrike" kern="1200" cap="none" spc="0" normalizeH="0" baseline="0" noProof="0" smtClean="0">
                <a:ln>
                  <a:noFill/>
                </a:ln>
                <a:solidFill>
                  <a:schemeClr val="tx1"/>
                </a:solidFill>
                <a:effectLst/>
                <a:uLnTx/>
                <a:uFillTx/>
                <a:latin typeface="微软雅黑" pitchFamily="34" charset="-122"/>
                <a:ea typeface="微软雅黑" pitchFamily="34" charset="-122"/>
                <a:cs typeface="+mj-cs"/>
              </a:rPr>
              <a:t>  </a:t>
            </a:r>
            <a:endParaRPr kumimoji="1" lang="zh-CN" altLang="en-US" sz="2000" b="0"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j-cs"/>
            </a:endParaRPr>
          </a:p>
        </p:txBody>
      </p:sp>
      <p:sp>
        <p:nvSpPr>
          <p:cNvPr id="13" name="矩形 12"/>
          <p:cNvSpPr/>
          <p:nvPr/>
        </p:nvSpPr>
        <p:spPr>
          <a:xfrm>
            <a:off x="285722" y="1"/>
            <a:ext cx="4134465" cy="584775"/>
          </a:xfrm>
          <a:prstGeom prst="rect">
            <a:avLst/>
          </a:prstGeom>
        </p:spPr>
        <p:txBody>
          <a:bodyPr wrap="square">
            <a:spAutoFit/>
          </a:bodyPr>
          <a:lstStyle/>
          <a:p>
            <a:r>
              <a:rPr kumimoji="1" lang="zh-CN" altLang="en-US" sz="3200" b="1" dirty="0" smtClean="0">
                <a:solidFill>
                  <a:schemeClr val="bg1"/>
                </a:solidFill>
                <a:latin typeface="微软雅黑" pitchFamily="34" charset="-122"/>
                <a:ea typeface="微软雅黑" pitchFamily="34" charset="-122"/>
              </a:rPr>
              <a:t>目  录</a:t>
            </a:r>
            <a:endParaRPr kumimoji="1" lang="zh-CN" altLang="en-US" sz="3200" b="1" dirty="0">
              <a:solidFill>
                <a:schemeClr val="bg1"/>
              </a:solidFill>
              <a:latin typeface="微软雅黑" pitchFamily="34" charset="-122"/>
              <a:ea typeface="微软雅黑" pitchFamily="34" charset="-122"/>
            </a:endParaRPr>
          </a:p>
        </p:txBody>
      </p:sp>
      <p:grpSp>
        <p:nvGrpSpPr>
          <p:cNvPr id="2" name="Group 140"/>
          <p:cNvGrpSpPr>
            <a:grpSpLocks/>
          </p:cNvGrpSpPr>
          <p:nvPr/>
        </p:nvGrpSpPr>
        <p:grpSpPr bwMode="auto">
          <a:xfrm>
            <a:off x="1142976" y="1357298"/>
            <a:ext cx="5437573" cy="631825"/>
            <a:chOff x="1248" y="2326"/>
            <a:chExt cx="3377" cy="398"/>
          </a:xfrm>
        </p:grpSpPr>
        <p:sp>
          <p:nvSpPr>
            <p:cNvPr id="15" name="Line 141"/>
            <p:cNvSpPr>
              <a:spLocks noChangeShapeType="1"/>
            </p:cNvSpPr>
            <p:nvPr/>
          </p:nvSpPr>
          <p:spPr bwMode="auto">
            <a:xfrm>
              <a:off x="1584" y="2662"/>
              <a:ext cx="3024" cy="1"/>
            </a:xfrm>
            <a:prstGeom prst="line">
              <a:avLst/>
            </a:prstGeom>
            <a:noFill/>
            <a:ln w="25400">
              <a:solidFill>
                <a:schemeClr val="tx2"/>
              </a:solidFill>
              <a:prstDash val="sysDot"/>
              <a:round/>
              <a:headEnd/>
              <a:tailEnd type="oval" w="med" len="med"/>
            </a:ln>
            <a:extLst>
              <a:ext uri="{909E8E84-426E-40DD-AFC4-6F175D3DCCD1}">
                <a14:hiddenFill xmlns="" xmlns:a14="http://schemas.microsoft.com/office/drawing/2010/main">
                  <a:noFill/>
                </a14:hiddenFill>
              </a:ext>
            </a:extLst>
          </p:spPr>
          <p:txBody>
            <a:bodyPr vert="horz" wrap="none" lIns="91440" tIns="45720" rIns="91440" bIns="45720" numCol="1" anchor="ctr" anchorCtr="0" compatLnSpc="1">
              <a:prstTxWarp prst="textNoShape">
                <a:avLst/>
              </a:prstTxWarp>
            </a:bodyPr>
            <a:lstStyle/>
            <a:p>
              <a:endParaRPr lang="zh-CN" altLang="en-US"/>
            </a:p>
          </p:txBody>
        </p:sp>
        <p:sp>
          <p:nvSpPr>
            <p:cNvPr id="16" name="Text Box 142"/>
            <p:cNvSpPr txBox="1">
              <a:spLocks noChangeArrowheads="1"/>
            </p:cNvSpPr>
            <p:nvPr/>
          </p:nvSpPr>
          <p:spPr bwMode="auto">
            <a:xfrm>
              <a:off x="1958" y="2326"/>
              <a:ext cx="2667" cy="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zh-CN" altLang="en-US" sz="2800" b="1" dirty="0" smtClean="0">
                  <a:solidFill>
                    <a:srgbClr val="FF0000"/>
                  </a:solidFill>
                  <a:latin typeface="微软雅黑" pitchFamily="34" charset="-122"/>
                  <a:ea typeface="微软雅黑" pitchFamily="34" charset="-122"/>
                </a:rPr>
                <a:t>      </a:t>
              </a:r>
              <a:r>
                <a:rPr lang="zh-CN" altLang="en-US" sz="2800" b="1" dirty="0" smtClean="0">
                  <a:solidFill>
                    <a:schemeClr val="tx2">
                      <a:lumMod val="60000"/>
                      <a:lumOff val="40000"/>
                    </a:schemeClr>
                  </a:solidFill>
                  <a:latin typeface="微软雅黑" pitchFamily="34" charset="-122"/>
                  <a:ea typeface="微软雅黑" pitchFamily="34" charset="-122"/>
                </a:rPr>
                <a:t>嘀嘀打车</a:t>
              </a:r>
            </a:p>
          </p:txBody>
        </p:sp>
        <p:grpSp>
          <p:nvGrpSpPr>
            <p:cNvPr id="3" name="Group 143"/>
            <p:cNvGrpSpPr>
              <a:grpSpLocks/>
            </p:cNvGrpSpPr>
            <p:nvPr/>
          </p:nvGrpSpPr>
          <p:grpSpPr bwMode="auto">
            <a:xfrm>
              <a:off x="1248" y="2340"/>
              <a:ext cx="384" cy="384"/>
              <a:chOff x="1248" y="1200"/>
              <a:chExt cx="384" cy="384"/>
            </a:xfrm>
          </p:grpSpPr>
          <p:grpSp>
            <p:nvGrpSpPr>
              <p:cNvPr id="4" name="Group 144"/>
              <p:cNvGrpSpPr>
                <a:grpSpLocks/>
              </p:cNvGrpSpPr>
              <p:nvPr/>
            </p:nvGrpSpPr>
            <p:grpSpPr bwMode="auto">
              <a:xfrm>
                <a:off x="1248" y="1200"/>
                <a:ext cx="384" cy="384"/>
                <a:chOff x="2016" y="912"/>
                <a:chExt cx="384" cy="384"/>
              </a:xfrm>
            </p:grpSpPr>
            <p:sp>
              <p:nvSpPr>
                <p:cNvPr id="20" name="Text Box 145"/>
                <p:cNvSpPr txBox="1">
                  <a:spLocks noChangeArrowheads="1"/>
                </p:cNvSpPr>
                <p:nvPr/>
              </p:nvSpPr>
              <p:spPr bwMode="gray">
                <a:xfrm>
                  <a:off x="2096" y="960"/>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smtClean="0">
                      <a:ln>
                        <a:noFill/>
                      </a:ln>
                      <a:solidFill>
                        <a:srgbClr val="000000"/>
                      </a:solidFill>
                      <a:effectLst/>
                      <a:latin typeface="Arial" pitchFamily="34" charset="0"/>
                      <a:ea typeface="华文细黑" pitchFamily="2" charset="-122"/>
                    </a:rPr>
                    <a:t>3</a:t>
                  </a: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1" name="Oval 146"/>
                <p:cNvSpPr>
                  <a:spLocks noChangeArrowheads="1"/>
                </p:cNvSpPr>
                <p:nvPr/>
              </p:nvSpPr>
              <p:spPr bwMode="gray">
                <a:xfrm>
                  <a:off x="2016" y="912"/>
                  <a:ext cx="384" cy="384"/>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2" name="Oval 147"/>
                <p:cNvSpPr>
                  <a:spLocks noChangeArrowheads="1"/>
                </p:cNvSpPr>
                <p:nvPr/>
              </p:nvSpPr>
              <p:spPr bwMode="gray">
                <a:xfrm>
                  <a:off x="2016" y="912"/>
                  <a:ext cx="384" cy="384"/>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3" name="Oval 148"/>
                <p:cNvSpPr>
                  <a:spLocks noChangeArrowheads="1"/>
                </p:cNvSpPr>
                <p:nvPr/>
              </p:nvSpPr>
              <p:spPr bwMode="gray">
                <a:xfrm>
                  <a:off x="2034" y="918"/>
                  <a:ext cx="334" cy="33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4" name="Oval 149"/>
                <p:cNvSpPr>
                  <a:spLocks noChangeArrowheads="1"/>
                </p:cNvSpPr>
                <p:nvPr/>
              </p:nvSpPr>
              <p:spPr bwMode="gray">
                <a:xfrm>
                  <a:off x="2040" y="936"/>
                  <a:ext cx="334" cy="33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5" name="Oval 150"/>
                <p:cNvSpPr>
                  <a:spLocks noChangeArrowheads="1"/>
                </p:cNvSpPr>
                <p:nvPr/>
              </p:nvSpPr>
              <p:spPr bwMode="gray">
                <a:xfrm>
                  <a:off x="2052" y="948"/>
                  <a:ext cx="300" cy="300"/>
                </a:xfrm>
                <a:prstGeom prst="ellipse">
                  <a:avLst/>
                </a:prstGeom>
                <a:solidFill>
                  <a:srgbClr val="333333"/>
                </a:solidFill>
                <a:ln>
                  <a:noFill/>
                </a:ln>
                <a:extLst>
                  <a:ext uri="{91240B29-F687-4F45-9708-019B960494DF}">
                    <a14:hiddenLine xmlns="" xmlns:a14="http://schemas.microsoft.com/office/drawing/2010/main" w="38100" algn="ctr">
                      <a:solidFill>
                        <a:srgbClr val="000000"/>
                      </a:solidFill>
                      <a:round/>
                      <a:headEnd/>
                      <a:tailEnd/>
                    </a14:hiddenLine>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6" name="Oval 151"/>
                <p:cNvSpPr>
                  <a:spLocks noChangeArrowheads="1"/>
                </p:cNvSpPr>
                <p:nvPr/>
              </p:nvSpPr>
              <p:spPr bwMode="gray">
                <a:xfrm>
                  <a:off x="2064" y="959"/>
                  <a:ext cx="291" cy="291"/>
                </a:xfrm>
                <a:prstGeom prst="ellipse">
                  <a:avLst/>
                </a:prstGeom>
                <a:gradFill rotWithShape="1">
                  <a:gsLst>
                    <a:gs pos="0">
                      <a:srgbClr val="595959"/>
                    </a:gs>
                    <a:gs pos="100000">
                      <a:srgbClr val="C0C0C0"/>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7" name="Oval 152"/>
                <p:cNvSpPr>
                  <a:spLocks noChangeArrowheads="1"/>
                </p:cNvSpPr>
                <p:nvPr/>
              </p:nvSpPr>
              <p:spPr bwMode="gray">
                <a:xfrm>
                  <a:off x="2068" y="961"/>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8" name="Oval 153"/>
                <p:cNvSpPr>
                  <a:spLocks noChangeArrowheads="1"/>
                </p:cNvSpPr>
                <p:nvPr/>
              </p:nvSpPr>
              <p:spPr bwMode="gray">
                <a:xfrm>
                  <a:off x="2071" y="963"/>
                  <a:ext cx="270"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9" name="Oval 154"/>
                <p:cNvSpPr>
                  <a:spLocks noChangeArrowheads="1"/>
                </p:cNvSpPr>
                <p:nvPr/>
              </p:nvSpPr>
              <p:spPr bwMode="gray">
                <a:xfrm>
                  <a:off x="2086" y="971"/>
                  <a:ext cx="240"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grpSp>
          <p:sp>
            <p:nvSpPr>
              <p:cNvPr id="19" name="Text Box 155"/>
              <p:cNvSpPr txBox="1">
                <a:spLocks noChangeArrowheads="1"/>
              </p:cNvSpPr>
              <p:nvPr/>
            </p:nvSpPr>
            <p:spPr bwMode="gray">
              <a:xfrm>
                <a:off x="1328" y="1248"/>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dirty="0" smtClean="0">
                    <a:ln>
                      <a:noFill/>
                    </a:ln>
                    <a:solidFill>
                      <a:srgbClr val="000000"/>
                    </a:solidFill>
                    <a:effectLst/>
                    <a:latin typeface="Arial" pitchFamily="34" charset="0"/>
                    <a:ea typeface="华文细黑" pitchFamily="2" charset="-122"/>
                  </a:rPr>
                  <a:t>1</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grpSp>
      </p:grpSp>
      <p:grpSp>
        <p:nvGrpSpPr>
          <p:cNvPr id="5" name="Group 140"/>
          <p:cNvGrpSpPr>
            <a:grpSpLocks/>
          </p:cNvGrpSpPr>
          <p:nvPr/>
        </p:nvGrpSpPr>
        <p:grpSpPr bwMode="auto">
          <a:xfrm>
            <a:off x="1142976" y="2285992"/>
            <a:ext cx="5437573" cy="703263"/>
            <a:chOff x="1248" y="2281"/>
            <a:chExt cx="3377" cy="443"/>
          </a:xfrm>
        </p:grpSpPr>
        <p:sp>
          <p:nvSpPr>
            <p:cNvPr id="31" name="Line 141"/>
            <p:cNvSpPr>
              <a:spLocks noChangeShapeType="1"/>
            </p:cNvSpPr>
            <p:nvPr/>
          </p:nvSpPr>
          <p:spPr bwMode="auto">
            <a:xfrm>
              <a:off x="1584" y="2662"/>
              <a:ext cx="3024" cy="1"/>
            </a:xfrm>
            <a:prstGeom prst="line">
              <a:avLst/>
            </a:prstGeom>
            <a:noFill/>
            <a:ln w="25400">
              <a:solidFill>
                <a:schemeClr val="tx2"/>
              </a:solidFill>
              <a:prstDash val="sysDot"/>
              <a:round/>
              <a:headEnd/>
              <a:tailEnd type="oval" w="med" len="med"/>
            </a:ln>
            <a:extLst>
              <a:ext uri="{909E8E84-426E-40DD-AFC4-6F175D3DCCD1}">
                <a14:hiddenFill xmlns="" xmlns:a14="http://schemas.microsoft.com/office/drawing/2010/main">
                  <a:noFill/>
                </a14:hiddenFill>
              </a:ext>
            </a:extLst>
          </p:spPr>
          <p:txBody>
            <a:bodyPr vert="horz" wrap="none" lIns="91440" tIns="45720" rIns="91440" bIns="45720" numCol="1" anchor="ctr" anchorCtr="0" compatLnSpc="1">
              <a:prstTxWarp prst="textNoShape">
                <a:avLst/>
              </a:prstTxWarp>
            </a:bodyPr>
            <a:lstStyle/>
            <a:p>
              <a:endParaRPr lang="zh-CN" altLang="en-US"/>
            </a:p>
          </p:txBody>
        </p:sp>
        <p:sp>
          <p:nvSpPr>
            <p:cNvPr id="32" name="Text Box 142"/>
            <p:cNvSpPr txBox="1">
              <a:spLocks noChangeArrowheads="1"/>
            </p:cNvSpPr>
            <p:nvPr/>
          </p:nvSpPr>
          <p:spPr bwMode="auto">
            <a:xfrm>
              <a:off x="1958" y="2281"/>
              <a:ext cx="2667" cy="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800" b="1" i="0" u="none" strike="noStrike" cap="none" normalizeH="0" baseline="0" dirty="0" smtClean="0">
                  <a:ln>
                    <a:noFill/>
                  </a:ln>
                  <a:solidFill>
                    <a:schemeClr val="tx2">
                      <a:lumMod val="60000"/>
                      <a:lumOff val="40000"/>
                    </a:schemeClr>
                  </a:solidFill>
                  <a:effectLst/>
                  <a:latin typeface="微软雅黑" pitchFamily="34" charset="-122"/>
                  <a:ea typeface="微软雅黑" pitchFamily="34" charset="-122"/>
                </a:rPr>
                <a:t>      </a:t>
              </a:r>
              <a:r>
                <a:rPr lang="zh-CN" altLang="en-US" sz="2800" b="1" dirty="0" smtClean="0">
                  <a:solidFill>
                    <a:schemeClr val="tx2">
                      <a:lumMod val="60000"/>
                      <a:lumOff val="40000"/>
                    </a:schemeClr>
                  </a:solidFill>
                  <a:latin typeface="微软雅黑" pitchFamily="34" charset="-122"/>
                  <a:ea typeface="微软雅黑" pitchFamily="34" charset="-122"/>
                </a:rPr>
                <a:t>了解嘀嘀</a:t>
              </a:r>
            </a:p>
          </p:txBody>
        </p:sp>
        <p:grpSp>
          <p:nvGrpSpPr>
            <p:cNvPr id="6" name="Group 143"/>
            <p:cNvGrpSpPr>
              <a:grpSpLocks/>
            </p:cNvGrpSpPr>
            <p:nvPr/>
          </p:nvGrpSpPr>
          <p:grpSpPr bwMode="auto">
            <a:xfrm>
              <a:off x="1248" y="2340"/>
              <a:ext cx="384" cy="384"/>
              <a:chOff x="1248" y="1200"/>
              <a:chExt cx="384" cy="384"/>
            </a:xfrm>
          </p:grpSpPr>
          <p:grpSp>
            <p:nvGrpSpPr>
              <p:cNvPr id="7" name="Group 144"/>
              <p:cNvGrpSpPr>
                <a:grpSpLocks/>
              </p:cNvGrpSpPr>
              <p:nvPr/>
            </p:nvGrpSpPr>
            <p:grpSpPr bwMode="auto">
              <a:xfrm>
                <a:off x="1248" y="1200"/>
                <a:ext cx="384" cy="384"/>
                <a:chOff x="2016" y="912"/>
                <a:chExt cx="384" cy="384"/>
              </a:xfrm>
            </p:grpSpPr>
            <p:sp>
              <p:nvSpPr>
                <p:cNvPr id="36" name="Text Box 145"/>
                <p:cNvSpPr txBox="1">
                  <a:spLocks noChangeArrowheads="1"/>
                </p:cNvSpPr>
                <p:nvPr/>
              </p:nvSpPr>
              <p:spPr bwMode="gray">
                <a:xfrm>
                  <a:off x="2096" y="960"/>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smtClean="0">
                      <a:ln>
                        <a:noFill/>
                      </a:ln>
                      <a:solidFill>
                        <a:srgbClr val="000000"/>
                      </a:solidFill>
                      <a:effectLst/>
                      <a:latin typeface="Arial" pitchFamily="34" charset="0"/>
                      <a:ea typeface="华文细黑" pitchFamily="2" charset="-122"/>
                    </a:rPr>
                    <a:t>3</a:t>
                  </a: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37" name="Oval 146"/>
                <p:cNvSpPr>
                  <a:spLocks noChangeArrowheads="1"/>
                </p:cNvSpPr>
                <p:nvPr/>
              </p:nvSpPr>
              <p:spPr bwMode="gray">
                <a:xfrm>
                  <a:off x="2016" y="912"/>
                  <a:ext cx="384" cy="384"/>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38" name="Oval 147"/>
                <p:cNvSpPr>
                  <a:spLocks noChangeArrowheads="1"/>
                </p:cNvSpPr>
                <p:nvPr/>
              </p:nvSpPr>
              <p:spPr bwMode="gray">
                <a:xfrm>
                  <a:off x="2016" y="912"/>
                  <a:ext cx="384" cy="384"/>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39" name="Oval 148"/>
                <p:cNvSpPr>
                  <a:spLocks noChangeArrowheads="1"/>
                </p:cNvSpPr>
                <p:nvPr/>
              </p:nvSpPr>
              <p:spPr bwMode="gray">
                <a:xfrm>
                  <a:off x="2034" y="918"/>
                  <a:ext cx="334" cy="33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accent2">
                        <a:lumMod val="75000"/>
                      </a:schemeClr>
                    </a:solidFill>
                    <a:effectLst/>
                    <a:latin typeface="Arial" pitchFamily="34" charset="0"/>
                    <a:ea typeface="宋体" pitchFamily="2" charset="-122"/>
                  </a:endParaRPr>
                </a:p>
              </p:txBody>
            </p:sp>
            <p:sp>
              <p:nvSpPr>
                <p:cNvPr id="40" name="Oval 149"/>
                <p:cNvSpPr>
                  <a:spLocks noChangeArrowheads="1"/>
                </p:cNvSpPr>
                <p:nvPr/>
              </p:nvSpPr>
              <p:spPr bwMode="gray">
                <a:xfrm>
                  <a:off x="2040" y="936"/>
                  <a:ext cx="334" cy="33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accent3">
                        <a:lumMod val="40000"/>
                        <a:lumOff val="60000"/>
                      </a:schemeClr>
                    </a:solidFill>
                    <a:effectLst/>
                    <a:latin typeface="Arial" pitchFamily="34" charset="0"/>
                    <a:ea typeface="宋体" pitchFamily="2" charset="-122"/>
                  </a:endParaRPr>
                </a:p>
              </p:txBody>
            </p:sp>
            <p:sp>
              <p:nvSpPr>
                <p:cNvPr id="41" name="Oval 150"/>
                <p:cNvSpPr>
                  <a:spLocks noChangeArrowheads="1"/>
                </p:cNvSpPr>
                <p:nvPr/>
              </p:nvSpPr>
              <p:spPr bwMode="gray">
                <a:xfrm>
                  <a:off x="2052" y="948"/>
                  <a:ext cx="300" cy="300"/>
                </a:xfrm>
                <a:prstGeom prst="ellipse">
                  <a:avLst/>
                </a:prstGeom>
                <a:solidFill>
                  <a:srgbClr val="333333"/>
                </a:solidFill>
                <a:ln>
                  <a:noFill/>
                </a:ln>
                <a:extLst>
                  <a:ext uri="{91240B29-F687-4F45-9708-019B960494DF}">
                    <a14:hiddenLine xmlns="" xmlns:a14="http://schemas.microsoft.com/office/drawing/2010/main" w="38100" algn="ctr">
                      <a:solidFill>
                        <a:srgbClr val="000000"/>
                      </a:solidFill>
                      <a:round/>
                      <a:headEnd/>
                      <a:tailEnd/>
                    </a14:hiddenLine>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42" name="Oval 151"/>
                <p:cNvSpPr>
                  <a:spLocks noChangeArrowheads="1"/>
                </p:cNvSpPr>
                <p:nvPr/>
              </p:nvSpPr>
              <p:spPr bwMode="gray">
                <a:xfrm>
                  <a:off x="2064" y="959"/>
                  <a:ext cx="291" cy="291"/>
                </a:xfrm>
                <a:prstGeom prst="ellipse">
                  <a:avLst/>
                </a:prstGeom>
                <a:gradFill rotWithShape="1">
                  <a:gsLst>
                    <a:gs pos="0">
                      <a:srgbClr val="595959"/>
                    </a:gs>
                    <a:gs pos="100000">
                      <a:srgbClr val="C0C0C0"/>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43" name="Oval 152"/>
                <p:cNvSpPr>
                  <a:spLocks noChangeArrowheads="1"/>
                </p:cNvSpPr>
                <p:nvPr/>
              </p:nvSpPr>
              <p:spPr bwMode="gray">
                <a:xfrm>
                  <a:off x="2068" y="961"/>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44" name="Oval 153"/>
                <p:cNvSpPr>
                  <a:spLocks noChangeArrowheads="1"/>
                </p:cNvSpPr>
                <p:nvPr/>
              </p:nvSpPr>
              <p:spPr bwMode="gray">
                <a:xfrm>
                  <a:off x="2071" y="963"/>
                  <a:ext cx="270"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45" name="Oval 154"/>
                <p:cNvSpPr>
                  <a:spLocks noChangeArrowheads="1"/>
                </p:cNvSpPr>
                <p:nvPr/>
              </p:nvSpPr>
              <p:spPr bwMode="gray">
                <a:xfrm>
                  <a:off x="2086" y="971"/>
                  <a:ext cx="240"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grpSp>
          <p:sp>
            <p:nvSpPr>
              <p:cNvPr id="35" name="Text Box 155"/>
              <p:cNvSpPr txBox="1">
                <a:spLocks noChangeArrowheads="1"/>
              </p:cNvSpPr>
              <p:nvPr/>
            </p:nvSpPr>
            <p:spPr bwMode="gray">
              <a:xfrm>
                <a:off x="1328" y="1248"/>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dirty="0" smtClean="0">
                    <a:ln>
                      <a:noFill/>
                    </a:ln>
                    <a:solidFill>
                      <a:srgbClr val="000000"/>
                    </a:solidFill>
                    <a:effectLst/>
                    <a:latin typeface="Arial" pitchFamily="34" charset="0"/>
                    <a:ea typeface="华文细黑" pitchFamily="2" charset="-122"/>
                  </a:rPr>
                  <a:t>2</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grpSp>
      </p:grpSp>
      <p:grpSp>
        <p:nvGrpSpPr>
          <p:cNvPr id="9" name="Group 140"/>
          <p:cNvGrpSpPr>
            <a:grpSpLocks/>
          </p:cNvGrpSpPr>
          <p:nvPr/>
        </p:nvGrpSpPr>
        <p:grpSpPr bwMode="auto">
          <a:xfrm>
            <a:off x="1142976" y="3357562"/>
            <a:ext cx="5437573" cy="703263"/>
            <a:chOff x="1248" y="2281"/>
            <a:chExt cx="3377" cy="443"/>
          </a:xfrm>
        </p:grpSpPr>
        <p:sp>
          <p:nvSpPr>
            <p:cNvPr id="47" name="Line 141"/>
            <p:cNvSpPr>
              <a:spLocks noChangeShapeType="1"/>
            </p:cNvSpPr>
            <p:nvPr/>
          </p:nvSpPr>
          <p:spPr bwMode="auto">
            <a:xfrm>
              <a:off x="1584" y="2662"/>
              <a:ext cx="3024" cy="1"/>
            </a:xfrm>
            <a:prstGeom prst="line">
              <a:avLst/>
            </a:prstGeom>
            <a:noFill/>
            <a:ln w="25400">
              <a:solidFill>
                <a:schemeClr val="tx2"/>
              </a:solidFill>
              <a:prstDash val="sysDot"/>
              <a:round/>
              <a:headEnd/>
              <a:tailEnd type="oval" w="med" len="med"/>
            </a:ln>
            <a:extLst>
              <a:ext uri="{909E8E84-426E-40DD-AFC4-6F175D3DCCD1}">
                <a14:hiddenFill xmlns="" xmlns:a14="http://schemas.microsoft.com/office/drawing/2010/main">
                  <a:noFill/>
                </a14:hiddenFill>
              </a:ext>
            </a:extLst>
          </p:spPr>
          <p:txBody>
            <a:bodyPr vert="horz" wrap="none" lIns="91440" tIns="45720" rIns="91440" bIns="45720" numCol="1" anchor="ctr" anchorCtr="0" compatLnSpc="1">
              <a:prstTxWarp prst="textNoShape">
                <a:avLst/>
              </a:prstTxWarp>
            </a:bodyPr>
            <a:lstStyle/>
            <a:p>
              <a:endParaRPr lang="zh-CN" altLang="en-US"/>
            </a:p>
          </p:txBody>
        </p:sp>
        <p:sp>
          <p:nvSpPr>
            <p:cNvPr id="48" name="Text Box 142"/>
            <p:cNvSpPr txBox="1">
              <a:spLocks noChangeArrowheads="1"/>
            </p:cNvSpPr>
            <p:nvPr/>
          </p:nvSpPr>
          <p:spPr bwMode="auto">
            <a:xfrm>
              <a:off x="1958" y="2281"/>
              <a:ext cx="2667" cy="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800" b="1" i="0" u="none" strike="noStrike" cap="none" normalizeH="0" baseline="0" dirty="0" smtClean="0">
                  <a:ln>
                    <a:noFill/>
                  </a:ln>
                  <a:solidFill>
                    <a:schemeClr val="tx2">
                      <a:lumMod val="60000"/>
                      <a:lumOff val="40000"/>
                    </a:schemeClr>
                  </a:solidFill>
                  <a:effectLst/>
                  <a:latin typeface="微软雅黑" pitchFamily="34" charset="-122"/>
                  <a:ea typeface="微软雅黑" pitchFamily="34" charset="-122"/>
                </a:rPr>
                <a:t>      </a:t>
              </a:r>
              <a:r>
                <a:rPr lang="zh-CN" altLang="en-US" sz="2800" b="1" dirty="0" smtClean="0">
                  <a:solidFill>
                    <a:srgbClr val="FF0000"/>
                  </a:solidFill>
                  <a:latin typeface="微软雅黑" pitchFamily="34" charset="-122"/>
                  <a:ea typeface="微软雅黑" pitchFamily="34" charset="-122"/>
                </a:rPr>
                <a:t>渠道政策</a:t>
              </a:r>
            </a:p>
          </p:txBody>
        </p:sp>
        <p:grpSp>
          <p:nvGrpSpPr>
            <p:cNvPr id="14" name="Group 143"/>
            <p:cNvGrpSpPr>
              <a:grpSpLocks/>
            </p:cNvGrpSpPr>
            <p:nvPr/>
          </p:nvGrpSpPr>
          <p:grpSpPr bwMode="auto">
            <a:xfrm>
              <a:off x="1248" y="2340"/>
              <a:ext cx="384" cy="384"/>
              <a:chOff x="1248" y="1200"/>
              <a:chExt cx="384" cy="384"/>
            </a:xfrm>
          </p:grpSpPr>
          <p:grpSp>
            <p:nvGrpSpPr>
              <p:cNvPr id="17" name="Group 144"/>
              <p:cNvGrpSpPr>
                <a:grpSpLocks/>
              </p:cNvGrpSpPr>
              <p:nvPr/>
            </p:nvGrpSpPr>
            <p:grpSpPr bwMode="auto">
              <a:xfrm>
                <a:off x="1248" y="1200"/>
                <a:ext cx="384" cy="384"/>
                <a:chOff x="2016" y="912"/>
                <a:chExt cx="384" cy="384"/>
              </a:xfrm>
            </p:grpSpPr>
            <p:sp>
              <p:nvSpPr>
                <p:cNvPr id="52" name="Text Box 145"/>
                <p:cNvSpPr txBox="1">
                  <a:spLocks noChangeArrowheads="1"/>
                </p:cNvSpPr>
                <p:nvPr/>
              </p:nvSpPr>
              <p:spPr bwMode="gray">
                <a:xfrm>
                  <a:off x="2096" y="960"/>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smtClean="0">
                      <a:ln>
                        <a:noFill/>
                      </a:ln>
                      <a:solidFill>
                        <a:srgbClr val="000000"/>
                      </a:solidFill>
                      <a:effectLst/>
                      <a:latin typeface="Arial" pitchFamily="34" charset="0"/>
                      <a:ea typeface="华文细黑" pitchFamily="2" charset="-122"/>
                    </a:rPr>
                    <a:t>3</a:t>
                  </a: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53" name="Oval 146"/>
                <p:cNvSpPr>
                  <a:spLocks noChangeArrowheads="1"/>
                </p:cNvSpPr>
                <p:nvPr/>
              </p:nvSpPr>
              <p:spPr bwMode="gray">
                <a:xfrm>
                  <a:off x="2016" y="912"/>
                  <a:ext cx="384" cy="384"/>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54" name="Oval 147"/>
                <p:cNvSpPr>
                  <a:spLocks noChangeArrowheads="1"/>
                </p:cNvSpPr>
                <p:nvPr/>
              </p:nvSpPr>
              <p:spPr bwMode="gray">
                <a:xfrm>
                  <a:off x="2016" y="912"/>
                  <a:ext cx="384" cy="384"/>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55" name="Oval 148"/>
                <p:cNvSpPr>
                  <a:spLocks noChangeArrowheads="1"/>
                </p:cNvSpPr>
                <p:nvPr/>
              </p:nvSpPr>
              <p:spPr bwMode="gray">
                <a:xfrm>
                  <a:off x="2034" y="918"/>
                  <a:ext cx="334" cy="33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accent2">
                        <a:lumMod val="75000"/>
                      </a:schemeClr>
                    </a:solidFill>
                    <a:effectLst/>
                    <a:latin typeface="Arial" pitchFamily="34" charset="0"/>
                    <a:ea typeface="宋体" pitchFamily="2" charset="-122"/>
                  </a:endParaRPr>
                </a:p>
              </p:txBody>
            </p:sp>
            <p:sp>
              <p:nvSpPr>
                <p:cNvPr id="56" name="Oval 149"/>
                <p:cNvSpPr>
                  <a:spLocks noChangeArrowheads="1"/>
                </p:cNvSpPr>
                <p:nvPr/>
              </p:nvSpPr>
              <p:spPr bwMode="gray">
                <a:xfrm>
                  <a:off x="2040" y="936"/>
                  <a:ext cx="334" cy="33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accent3">
                        <a:lumMod val="40000"/>
                        <a:lumOff val="60000"/>
                      </a:schemeClr>
                    </a:solidFill>
                    <a:effectLst/>
                    <a:latin typeface="Arial" pitchFamily="34" charset="0"/>
                    <a:ea typeface="宋体" pitchFamily="2" charset="-122"/>
                  </a:endParaRPr>
                </a:p>
              </p:txBody>
            </p:sp>
            <p:sp>
              <p:nvSpPr>
                <p:cNvPr id="57" name="Oval 150"/>
                <p:cNvSpPr>
                  <a:spLocks noChangeArrowheads="1"/>
                </p:cNvSpPr>
                <p:nvPr/>
              </p:nvSpPr>
              <p:spPr bwMode="gray">
                <a:xfrm>
                  <a:off x="2052" y="948"/>
                  <a:ext cx="300" cy="300"/>
                </a:xfrm>
                <a:prstGeom prst="ellipse">
                  <a:avLst/>
                </a:prstGeom>
                <a:solidFill>
                  <a:srgbClr val="333333"/>
                </a:solidFill>
                <a:ln>
                  <a:noFill/>
                </a:ln>
                <a:extLst>
                  <a:ext uri="{91240B29-F687-4F45-9708-019B960494DF}">
                    <a14:hiddenLine xmlns="" xmlns:a14="http://schemas.microsoft.com/office/drawing/2010/main" w="38100" algn="ctr">
                      <a:solidFill>
                        <a:srgbClr val="000000"/>
                      </a:solidFill>
                      <a:round/>
                      <a:headEnd/>
                      <a:tailEnd/>
                    </a14:hiddenLine>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58" name="Oval 151"/>
                <p:cNvSpPr>
                  <a:spLocks noChangeArrowheads="1"/>
                </p:cNvSpPr>
                <p:nvPr/>
              </p:nvSpPr>
              <p:spPr bwMode="gray">
                <a:xfrm>
                  <a:off x="2064" y="959"/>
                  <a:ext cx="291" cy="291"/>
                </a:xfrm>
                <a:prstGeom prst="ellipse">
                  <a:avLst/>
                </a:prstGeom>
                <a:gradFill rotWithShape="1">
                  <a:gsLst>
                    <a:gs pos="0">
                      <a:srgbClr val="595959"/>
                    </a:gs>
                    <a:gs pos="100000">
                      <a:srgbClr val="C0C0C0"/>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59" name="Oval 152"/>
                <p:cNvSpPr>
                  <a:spLocks noChangeArrowheads="1"/>
                </p:cNvSpPr>
                <p:nvPr/>
              </p:nvSpPr>
              <p:spPr bwMode="gray">
                <a:xfrm>
                  <a:off x="2068" y="961"/>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60" name="Oval 153"/>
                <p:cNvSpPr>
                  <a:spLocks noChangeArrowheads="1"/>
                </p:cNvSpPr>
                <p:nvPr/>
              </p:nvSpPr>
              <p:spPr bwMode="gray">
                <a:xfrm>
                  <a:off x="2071" y="963"/>
                  <a:ext cx="270"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61" name="Oval 154"/>
                <p:cNvSpPr>
                  <a:spLocks noChangeArrowheads="1"/>
                </p:cNvSpPr>
                <p:nvPr/>
              </p:nvSpPr>
              <p:spPr bwMode="gray">
                <a:xfrm>
                  <a:off x="2086" y="971"/>
                  <a:ext cx="240"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grpSp>
          <p:sp>
            <p:nvSpPr>
              <p:cNvPr id="51" name="Text Box 155"/>
              <p:cNvSpPr txBox="1">
                <a:spLocks noChangeArrowheads="1"/>
              </p:cNvSpPr>
              <p:nvPr/>
            </p:nvSpPr>
            <p:spPr bwMode="gray">
              <a:xfrm>
                <a:off x="1328" y="1248"/>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dirty="0" smtClean="0">
                    <a:ln>
                      <a:noFill/>
                    </a:ln>
                    <a:solidFill>
                      <a:srgbClr val="000000"/>
                    </a:solidFill>
                    <a:effectLst/>
                    <a:latin typeface="Arial" pitchFamily="34" charset="0"/>
                    <a:ea typeface="华文细黑" pitchFamily="2" charset="-122"/>
                  </a:rPr>
                  <a:t>3</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grpSp>
      </p:grpSp>
      <p:grpSp>
        <p:nvGrpSpPr>
          <p:cNvPr id="18" name="Group 140"/>
          <p:cNvGrpSpPr>
            <a:grpSpLocks/>
          </p:cNvGrpSpPr>
          <p:nvPr/>
        </p:nvGrpSpPr>
        <p:grpSpPr bwMode="auto">
          <a:xfrm>
            <a:off x="1142976" y="4429132"/>
            <a:ext cx="5437573" cy="703263"/>
            <a:chOff x="1248" y="2281"/>
            <a:chExt cx="3377" cy="443"/>
          </a:xfrm>
        </p:grpSpPr>
        <p:sp>
          <p:nvSpPr>
            <p:cNvPr id="63" name="Line 141"/>
            <p:cNvSpPr>
              <a:spLocks noChangeShapeType="1"/>
            </p:cNvSpPr>
            <p:nvPr/>
          </p:nvSpPr>
          <p:spPr bwMode="auto">
            <a:xfrm>
              <a:off x="1584" y="2662"/>
              <a:ext cx="3024" cy="1"/>
            </a:xfrm>
            <a:prstGeom prst="line">
              <a:avLst/>
            </a:prstGeom>
            <a:noFill/>
            <a:ln w="25400">
              <a:solidFill>
                <a:schemeClr val="tx2"/>
              </a:solidFill>
              <a:prstDash val="sysDot"/>
              <a:round/>
              <a:headEnd/>
              <a:tailEnd type="oval" w="med" len="med"/>
            </a:ln>
            <a:extLst>
              <a:ext uri="{909E8E84-426E-40DD-AFC4-6F175D3DCCD1}">
                <a14:hiddenFill xmlns="" xmlns:a14="http://schemas.microsoft.com/office/drawing/2010/main">
                  <a:noFill/>
                </a14:hiddenFill>
              </a:ext>
            </a:extLst>
          </p:spPr>
          <p:txBody>
            <a:bodyPr vert="horz" wrap="none" lIns="91440" tIns="45720" rIns="91440" bIns="45720" numCol="1" anchor="ctr" anchorCtr="0" compatLnSpc="1">
              <a:prstTxWarp prst="textNoShape">
                <a:avLst/>
              </a:prstTxWarp>
            </a:bodyPr>
            <a:lstStyle/>
            <a:p>
              <a:endParaRPr lang="zh-CN" altLang="en-US"/>
            </a:p>
          </p:txBody>
        </p:sp>
        <p:sp>
          <p:nvSpPr>
            <p:cNvPr id="64" name="Text Box 142"/>
            <p:cNvSpPr txBox="1">
              <a:spLocks noChangeArrowheads="1"/>
            </p:cNvSpPr>
            <p:nvPr/>
          </p:nvSpPr>
          <p:spPr bwMode="auto">
            <a:xfrm>
              <a:off x="1958" y="2281"/>
              <a:ext cx="2667" cy="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800" b="1" i="0" u="none" strike="noStrike" cap="none" normalizeH="0" baseline="0" dirty="0" smtClean="0">
                  <a:ln>
                    <a:noFill/>
                  </a:ln>
                  <a:solidFill>
                    <a:schemeClr val="tx2">
                      <a:lumMod val="60000"/>
                      <a:lumOff val="40000"/>
                    </a:schemeClr>
                  </a:solidFill>
                  <a:effectLst/>
                  <a:latin typeface="微软雅黑" pitchFamily="34" charset="-122"/>
                  <a:ea typeface="微软雅黑" pitchFamily="34" charset="-122"/>
                </a:rPr>
                <a:t>      加盟条件</a:t>
              </a:r>
              <a:endParaRPr kumimoji="0" lang="zh-CN" sz="2800" b="1" i="0" u="none" strike="noStrike" cap="none" normalizeH="0" baseline="0" dirty="0" smtClean="0">
                <a:ln>
                  <a:noFill/>
                </a:ln>
                <a:solidFill>
                  <a:schemeClr val="tx2">
                    <a:lumMod val="60000"/>
                    <a:lumOff val="40000"/>
                  </a:schemeClr>
                </a:solidFill>
                <a:effectLst/>
                <a:latin typeface="微软雅黑" pitchFamily="34" charset="-122"/>
                <a:ea typeface="微软雅黑" pitchFamily="34" charset="-122"/>
              </a:endParaRPr>
            </a:p>
          </p:txBody>
        </p:sp>
        <p:grpSp>
          <p:nvGrpSpPr>
            <p:cNvPr id="30" name="Group 143"/>
            <p:cNvGrpSpPr>
              <a:grpSpLocks/>
            </p:cNvGrpSpPr>
            <p:nvPr/>
          </p:nvGrpSpPr>
          <p:grpSpPr bwMode="auto">
            <a:xfrm>
              <a:off x="1248" y="2340"/>
              <a:ext cx="384" cy="384"/>
              <a:chOff x="1248" y="1200"/>
              <a:chExt cx="384" cy="384"/>
            </a:xfrm>
          </p:grpSpPr>
          <p:grpSp>
            <p:nvGrpSpPr>
              <p:cNvPr id="33" name="Group 144"/>
              <p:cNvGrpSpPr>
                <a:grpSpLocks/>
              </p:cNvGrpSpPr>
              <p:nvPr/>
            </p:nvGrpSpPr>
            <p:grpSpPr bwMode="auto">
              <a:xfrm>
                <a:off x="1248" y="1200"/>
                <a:ext cx="384" cy="384"/>
                <a:chOff x="2016" y="912"/>
                <a:chExt cx="384" cy="384"/>
              </a:xfrm>
            </p:grpSpPr>
            <p:sp>
              <p:nvSpPr>
                <p:cNvPr id="68" name="Text Box 145"/>
                <p:cNvSpPr txBox="1">
                  <a:spLocks noChangeArrowheads="1"/>
                </p:cNvSpPr>
                <p:nvPr/>
              </p:nvSpPr>
              <p:spPr bwMode="gray">
                <a:xfrm>
                  <a:off x="2096" y="960"/>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smtClean="0">
                      <a:ln>
                        <a:noFill/>
                      </a:ln>
                      <a:solidFill>
                        <a:srgbClr val="000000"/>
                      </a:solidFill>
                      <a:effectLst/>
                      <a:latin typeface="Arial" pitchFamily="34" charset="0"/>
                      <a:ea typeface="华文细黑" pitchFamily="2" charset="-122"/>
                    </a:rPr>
                    <a:t>3</a:t>
                  </a: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69" name="Oval 146"/>
                <p:cNvSpPr>
                  <a:spLocks noChangeArrowheads="1"/>
                </p:cNvSpPr>
                <p:nvPr/>
              </p:nvSpPr>
              <p:spPr bwMode="gray">
                <a:xfrm>
                  <a:off x="2016" y="912"/>
                  <a:ext cx="384" cy="384"/>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70" name="Oval 147"/>
                <p:cNvSpPr>
                  <a:spLocks noChangeArrowheads="1"/>
                </p:cNvSpPr>
                <p:nvPr/>
              </p:nvSpPr>
              <p:spPr bwMode="gray">
                <a:xfrm>
                  <a:off x="2016" y="912"/>
                  <a:ext cx="384" cy="384"/>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71" name="Oval 148"/>
                <p:cNvSpPr>
                  <a:spLocks noChangeArrowheads="1"/>
                </p:cNvSpPr>
                <p:nvPr/>
              </p:nvSpPr>
              <p:spPr bwMode="gray">
                <a:xfrm>
                  <a:off x="2034" y="918"/>
                  <a:ext cx="334" cy="33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accent2">
                        <a:lumMod val="75000"/>
                      </a:schemeClr>
                    </a:solidFill>
                    <a:effectLst/>
                    <a:latin typeface="Arial" pitchFamily="34" charset="0"/>
                    <a:ea typeface="宋体" pitchFamily="2" charset="-122"/>
                  </a:endParaRPr>
                </a:p>
              </p:txBody>
            </p:sp>
            <p:sp>
              <p:nvSpPr>
                <p:cNvPr id="72" name="Oval 149"/>
                <p:cNvSpPr>
                  <a:spLocks noChangeArrowheads="1"/>
                </p:cNvSpPr>
                <p:nvPr/>
              </p:nvSpPr>
              <p:spPr bwMode="gray">
                <a:xfrm>
                  <a:off x="2040" y="936"/>
                  <a:ext cx="334" cy="33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accent3">
                        <a:lumMod val="40000"/>
                        <a:lumOff val="60000"/>
                      </a:schemeClr>
                    </a:solidFill>
                    <a:effectLst/>
                    <a:latin typeface="Arial" pitchFamily="34" charset="0"/>
                    <a:ea typeface="宋体" pitchFamily="2" charset="-122"/>
                  </a:endParaRPr>
                </a:p>
              </p:txBody>
            </p:sp>
            <p:sp>
              <p:nvSpPr>
                <p:cNvPr id="73" name="Oval 150"/>
                <p:cNvSpPr>
                  <a:spLocks noChangeArrowheads="1"/>
                </p:cNvSpPr>
                <p:nvPr/>
              </p:nvSpPr>
              <p:spPr bwMode="gray">
                <a:xfrm>
                  <a:off x="2052" y="948"/>
                  <a:ext cx="300" cy="300"/>
                </a:xfrm>
                <a:prstGeom prst="ellipse">
                  <a:avLst/>
                </a:prstGeom>
                <a:solidFill>
                  <a:srgbClr val="333333"/>
                </a:solidFill>
                <a:ln>
                  <a:noFill/>
                </a:ln>
                <a:extLst>
                  <a:ext uri="{91240B29-F687-4F45-9708-019B960494DF}">
                    <a14:hiddenLine xmlns="" xmlns:a14="http://schemas.microsoft.com/office/drawing/2010/main" w="38100" algn="ctr">
                      <a:solidFill>
                        <a:srgbClr val="000000"/>
                      </a:solidFill>
                      <a:round/>
                      <a:headEnd/>
                      <a:tailEnd/>
                    </a14:hiddenLine>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74" name="Oval 151"/>
                <p:cNvSpPr>
                  <a:spLocks noChangeArrowheads="1"/>
                </p:cNvSpPr>
                <p:nvPr/>
              </p:nvSpPr>
              <p:spPr bwMode="gray">
                <a:xfrm>
                  <a:off x="2064" y="959"/>
                  <a:ext cx="291" cy="291"/>
                </a:xfrm>
                <a:prstGeom prst="ellipse">
                  <a:avLst/>
                </a:prstGeom>
                <a:gradFill rotWithShape="1">
                  <a:gsLst>
                    <a:gs pos="0">
                      <a:srgbClr val="595959"/>
                    </a:gs>
                    <a:gs pos="100000">
                      <a:srgbClr val="C0C0C0"/>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75" name="Oval 152"/>
                <p:cNvSpPr>
                  <a:spLocks noChangeArrowheads="1"/>
                </p:cNvSpPr>
                <p:nvPr/>
              </p:nvSpPr>
              <p:spPr bwMode="gray">
                <a:xfrm>
                  <a:off x="2068" y="961"/>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76" name="Oval 153"/>
                <p:cNvSpPr>
                  <a:spLocks noChangeArrowheads="1"/>
                </p:cNvSpPr>
                <p:nvPr/>
              </p:nvSpPr>
              <p:spPr bwMode="gray">
                <a:xfrm>
                  <a:off x="2071" y="963"/>
                  <a:ext cx="270"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77" name="Oval 154"/>
                <p:cNvSpPr>
                  <a:spLocks noChangeArrowheads="1"/>
                </p:cNvSpPr>
                <p:nvPr/>
              </p:nvSpPr>
              <p:spPr bwMode="gray">
                <a:xfrm>
                  <a:off x="2086" y="971"/>
                  <a:ext cx="240"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grpSp>
          <p:sp>
            <p:nvSpPr>
              <p:cNvPr id="67" name="Text Box 155"/>
              <p:cNvSpPr txBox="1">
                <a:spLocks noChangeArrowheads="1"/>
              </p:cNvSpPr>
              <p:nvPr/>
            </p:nvSpPr>
            <p:spPr bwMode="gray">
              <a:xfrm>
                <a:off x="1328" y="1248"/>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dirty="0" smtClean="0">
                    <a:ln>
                      <a:noFill/>
                    </a:ln>
                    <a:solidFill>
                      <a:srgbClr val="000000"/>
                    </a:solidFill>
                    <a:effectLst/>
                    <a:latin typeface="Arial" pitchFamily="34" charset="0"/>
                    <a:ea typeface="华文细黑" pitchFamily="2" charset="-122"/>
                  </a:rPr>
                  <a:t>4</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grpSp>
      </p:grpSp>
    </p:spTree>
    <p:extLst>
      <p:ext uri="{BB962C8B-B14F-4D97-AF65-F5344CB8AC3E}">
        <p14:creationId xmlns="" xmlns:p14="http://schemas.microsoft.com/office/powerpoint/2010/main" val="12881567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灯片编号占位符 9"/>
          <p:cNvSpPr>
            <a:spLocks noGrp="1"/>
          </p:cNvSpPr>
          <p:nvPr>
            <p:ph type="sldNum" sz="quarter" idx="12"/>
          </p:nvPr>
        </p:nvSpPr>
        <p:spPr/>
        <p:txBody>
          <a:bodyPr/>
          <a:lstStyle/>
          <a:p>
            <a:fld id="{5A604C71-2824-3A43-A759-2F02711C581D}" type="slidenum">
              <a:rPr kumimoji="1" lang="zh-CN" altLang="en-US" smtClean="0"/>
              <a:pPr/>
              <a:t>15</a:t>
            </a:fld>
            <a:endParaRPr kumimoji="1" lang="zh-CN" altLang="en-US"/>
          </a:p>
        </p:txBody>
      </p:sp>
      <p:pic>
        <p:nvPicPr>
          <p:cNvPr id="3074" name="Picture 2"/>
          <p:cNvPicPr>
            <a:picLocks noChangeAspect="1" noChangeArrowheads="1"/>
          </p:cNvPicPr>
          <p:nvPr/>
        </p:nvPicPr>
        <p:blipFill>
          <a:blip r:embed="rId3" cstate="print"/>
          <a:srcRect/>
          <a:stretch>
            <a:fillRect/>
          </a:stretch>
        </p:blipFill>
        <p:spPr bwMode="auto">
          <a:xfrm>
            <a:off x="7956376" y="1"/>
            <a:ext cx="704925" cy="620688"/>
          </a:xfrm>
          <a:prstGeom prst="rect">
            <a:avLst/>
          </a:prstGeom>
          <a:noFill/>
          <a:ln w="9525">
            <a:noFill/>
            <a:miter lim="800000"/>
            <a:headEnd/>
            <a:tailEnd/>
          </a:ln>
        </p:spPr>
      </p:pic>
      <p:sp>
        <p:nvSpPr>
          <p:cNvPr id="6" name="TextBox 5"/>
          <p:cNvSpPr txBox="1"/>
          <p:nvPr/>
        </p:nvSpPr>
        <p:spPr>
          <a:xfrm>
            <a:off x="0" y="714356"/>
            <a:ext cx="9144000" cy="2308324"/>
          </a:xfrm>
          <a:prstGeom prst="rect">
            <a:avLst/>
          </a:prstGeom>
          <a:noFill/>
        </p:spPr>
        <p:txBody>
          <a:bodyPr wrap="square" rtlCol="0">
            <a:spAutoFit/>
          </a:bodyPr>
          <a:lstStyle/>
          <a:p>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r>
              <a:rPr lang="en-US" altLang="zh-CN" dirty="0" smtClean="0">
                <a:latin typeface="微软雅黑" pitchFamily="34" charset="-122"/>
                <a:ea typeface="微软雅黑" pitchFamily="34" charset="-122"/>
              </a:rPr>
              <a:t>     </a:t>
            </a:r>
          </a:p>
          <a:p>
            <a:endParaRPr lang="en-US" altLang="zh-CN" dirty="0" smtClean="0"/>
          </a:p>
          <a:p>
            <a:endParaRPr lang="zh-CN" altLang="en-US" dirty="0"/>
          </a:p>
        </p:txBody>
      </p:sp>
      <p:sp>
        <p:nvSpPr>
          <p:cNvPr id="8" name="TextBox 7"/>
          <p:cNvSpPr txBox="1"/>
          <p:nvPr/>
        </p:nvSpPr>
        <p:spPr>
          <a:xfrm>
            <a:off x="357158" y="1714488"/>
            <a:ext cx="184731" cy="369332"/>
          </a:xfrm>
          <a:prstGeom prst="rect">
            <a:avLst/>
          </a:prstGeom>
          <a:noFill/>
        </p:spPr>
        <p:txBody>
          <a:bodyPr wrap="none" rtlCol="0">
            <a:spAutoFit/>
          </a:bodyPr>
          <a:lstStyle/>
          <a:p>
            <a:endParaRPr lang="zh-CN" altLang="en-US" dirty="0"/>
          </a:p>
        </p:txBody>
      </p:sp>
      <p:graphicFrame>
        <p:nvGraphicFramePr>
          <p:cNvPr id="14" name="表格 13"/>
          <p:cNvGraphicFramePr>
            <a:graphicFrameLocks noGrp="1"/>
          </p:cNvGraphicFramePr>
          <p:nvPr/>
        </p:nvGraphicFramePr>
        <p:xfrm>
          <a:off x="142844" y="857232"/>
          <a:ext cx="8858312" cy="5627883"/>
        </p:xfrm>
        <a:graphic>
          <a:graphicData uri="http://schemas.openxmlformats.org/drawingml/2006/table">
            <a:tbl>
              <a:tblPr firstRow="1" bandRow="1">
                <a:tableStyleId>{5C22544A-7EE6-4342-B048-85BDC9FD1C3A}</a:tableStyleId>
              </a:tblPr>
              <a:tblGrid>
                <a:gridCol w="2174553"/>
                <a:gridCol w="2073992"/>
                <a:gridCol w="4609767"/>
              </a:tblGrid>
              <a:tr h="5853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kern="100" dirty="0" smtClean="0">
                          <a:latin typeface="微软雅黑" pitchFamily="34" charset="-122"/>
                          <a:ea typeface="微软雅黑" pitchFamily="34" charset="-122"/>
                          <a:cs typeface="Times New Roman"/>
                        </a:rPr>
                        <a:t>赢利点</a:t>
                      </a:r>
                    </a:p>
                  </a:txBody>
                  <a:tcPr>
                    <a:solidFill>
                      <a:srgbClr val="FFC0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kern="100" dirty="0" smtClean="0">
                          <a:latin typeface="微软雅黑" pitchFamily="34" charset="-122"/>
                          <a:ea typeface="微软雅黑" pitchFamily="34" charset="-122"/>
                          <a:cs typeface="Times New Roman"/>
                        </a:rPr>
                        <a:t>计算方法</a:t>
                      </a:r>
                    </a:p>
                    <a:p>
                      <a:endParaRPr lang="zh-CN" altLang="en-US" dirty="0"/>
                    </a:p>
                  </a:txBody>
                  <a:tcPr>
                    <a:solidFill>
                      <a:srgbClr val="FFC0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kern="100" dirty="0" smtClean="0">
                          <a:latin typeface="微软雅黑" pitchFamily="34" charset="-122"/>
                          <a:ea typeface="微软雅黑" pitchFamily="34" charset="-122"/>
                          <a:cs typeface="Times New Roman"/>
                        </a:rPr>
                        <a:t>注释说明</a:t>
                      </a:r>
                    </a:p>
                    <a:p>
                      <a:endParaRPr lang="zh-CN" altLang="en-US" dirty="0"/>
                    </a:p>
                  </a:txBody>
                  <a:tcPr>
                    <a:solidFill>
                      <a:srgbClr val="FFC000"/>
                    </a:solidFill>
                  </a:tcPr>
                </a:tc>
              </a:tr>
              <a:tr h="86846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800" kern="100" dirty="0" smtClean="0">
                          <a:latin typeface="微软雅黑" pitchFamily="34" charset="-122"/>
                          <a:ea typeface="微软雅黑" pitchFamily="34" charset="-122"/>
                          <a:cs typeface="Times New Roman"/>
                        </a:rPr>
                        <a:t>司机注册</a:t>
                      </a:r>
                    </a:p>
                    <a:p>
                      <a:pPr algn="ctr"/>
                      <a:endParaRPr lang="zh-CN" altLang="en-US" dirty="0">
                        <a:latin typeface="微软雅黑" pitchFamily="34" charset="-122"/>
                        <a:ea typeface="微软雅黑" pitchFamily="34" charset="-122"/>
                      </a:endParaRPr>
                    </a:p>
                  </a:txBody>
                  <a:tcPr/>
                </a:tc>
                <a:tc>
                  <a:txBody>
                    <a:bodyPr/>
                    <a:lstStyle/>
                    <a:p>
                      <a:r>
                        <a:rPr lang="en-US" altLang="zh-CN" sz="1600" dirty="0" smtClean="0">
                          <a:latin typeface="微软雅黑" pitchFamily="34" charset="-122"/>
                          <a:ea typeface="微软雅黑" pitchFamily="34" charset="-122"/>
                        </a:rPr>
                        <a:t>1-500         10</a:t>
                      </a:r>
                      <a:r>
                        <a:rPr lang="zh-CN" altLang="en-US" sz="1600" dirty="0" smtClean="0">
                          <a:latin typeface="微软雅黑" pitchFamily="34" charset="-122"/>
                          <a:ea typeface="微软雅黑" pitchFamily="34" charset="-122"/>
                        </a:rPr>
                        <a:t>元</a:t>
                      </a:r>
                      <a:r>
                        <a:rPr lang="en-US" altLang="zh-CN" sz="1600" dirty="0" smtClean="0">
                          <a:latin typeface="微软雅黑" pitchFamily="34" charset="-122"/>
                          <a:ea typeface="微软雅黑" pitchFamily="34" charset="-122"/>
                        </a:rPr>
                        <a:t>/</a:t>
                      </a:r>
                      <a:r>
                        <a:rPr lang="zh-CN" altLang="en-US" sz="1600" dirty="0" smtClean="0">
                          <a:latin typeface="微软雅黑" pitchFamily="34" charset="-122"/>
                          <a:ea typeface="微软雅黑" pitchFamily="34" charset="-122"/>
                        </a:rPr>
                        <a:t>个</a:t>
                      </a:r>
                      <a:r>
                        <a:rPr lang="en-US" altLang="zh-CN" sz="1600" dirty="0" smtClean="0">
                          <a:latin typeface="微软雅黑" pitchFamily="34" charset="-122"/>
                          <a:ea typeface="微软雅黑" pitchFamily="34" charset="-122"/>
                        </a:rPr>
                        <a:t>            500-1000</a:t>
                      </a:r>
                      <a:r>
                        <a:rPr lang="en-US" altLang="zh-CN" sz="1600" baseline="0" dirty="0" smtClean="0">
                          <a:latin typeface="微软雅黑" pitchFamily="34" charset="-122"/>
                          <a:ea typeface="微软雅黑" pitchFamily="34" charset="-122"/>
                        </a:rPr>
                        <a:t>   15</a:t>
                      </a:r>
                      <a:r>
                        <a:rPr lang="zh-CN" altLang="en-US" sz="1600" baseline="0" dirty="0" smtClean="0">
                          <a:latin typeface="微软雅黑" pitchFamily="34" charset="-122"/>
                          <a:ea typeface="微软雅黑" pitchFamily="34" charset="-122"/>
                        </a:rPr>
                        <a:t>元</a:t>
                      </a:r>
                      <a:r>
                        <a:rPr lang="en-US" altLang="zh-CN" sz="1600" baseline="0" dirty="0" smtClean="0">
                          <a:latin typeface="微软雅黑" pitchFamily="34" charset="-122"/>
                          <a:ea typeface="微软雅黑" pitchFamily="34" charset="-122"/>
                        </a:rPr>
                        <a:t>/</a:t>
                      </a:r>
                      <a:r>
                        <a:rPr lang="zh-CN" altLang="en-US" sz="1600" baseline="0" dirty="0" smtClean="0">
                          <a:latin typeface="微软雅黑" pitchFamily="34" charset="-122"/>
                          <a:ea typeface="微软雅黑" pitchFamily="34" charset="-122"/>
                        </a:rPr>
                        <a:t>个</a:t>
                      </a:r>
                      <a:endParaRPr lang="en-US" altLang="zh-CN" sz="1600" dirty="0" smtClean="0">
                        <a:latin typeface="微软雅黑" pitchFamily="34" charset="-122"/>
                        <a:ea typeface="微软雅黑" pitchFamily="34" charset="-122"/>
                      </a:endParaRPr>
                    </a:p>
                    <a:p>
                      <a:r>
                        <a:rPr lang="en-US" altLang="zh-CN" sz="1600" dirty="0" smtClean="0">
                          <a:latin typeface="微软雅黑" pitchFamily="34" charset="-122"/>
                          <a:ea typeface="微软雅黑" pitchFamily="34" charset="-122"/>
                        </a:rPr>
                        <a:t>1000</a:t>
                      </a:r>
                      <a:r>
                        <a:rPr lang="zh-CN" altLang="en-US" sz="1600" dirty="0" smtClean="0">
                          <a:latin typeface="微软雅黑" pitchFamily="34" charset="-122"/>
                          <a:ea typeface="微软雅黑" pitchFamily="34" charset="-122"/>
                        </a:rPr>
                        <a:t>以上    </a:t>
                      </a:r>
                      <a:r>
                        <a:rPr lang="en-US" altLang="zh-CN" sz="1600" dirty="0" smtClean="0">
                          <a:latin typeface="微软雅黑" pitchFamily="34" charset="-122"/>
                          <a:ea typeface="微软雅黑" pitchFamily="34" charset="-122"/>
                        </a:rPr>
                        <a:t>20</a:t>
                      </a:r>
                      <a:r>
                        <a:rPr lang="zh-CN" altLang="en-US" sz="1600" dirty="0" smtClean="0">
                          <a:latin typeface="微软雅黑" pitchFamily="34" charset="-122"/>
                          <a:ea typeface="微软雅黑" pitchFamily="34" charset="-122"/>
                        </a:rPr>
                        <a:t>元</a:t>
                      </a:r>
                      <a:r>
                        <a:rPr lang="en-US" altLang="zh-CN" sz="1600" dirty="0" smtClean="0">
                          <a:latin typeface="微软雅黑" pitchFamily="34" charset="-122"/>
                          <a:ea typeface="微软雅黑" pitchFamily="34" charset="-122"/>
                        </a:rPr>
                        <a:t>/</a:t>
                      </a:r>
                      <a:r>
                        <a:rPr lang="zh-CN" altLang="en-US" sz="1600" dirty="0" smtClean="0">
                          <a:latin typeface="微软雅黑" pitchFamily="34" charset="-122"/>
                          <a:ea typeface="微软雅黑" pitchFamily="34" charset="-122"/>
                        </a:rPr>
                        <a:t>个</a:t>
                      </a:r>
                      <a:endParaRPr lang="zh-CN" altLang="en-US" sz="1600" dirty="0">
                        <a:latin typeface="微软雅黑" pitchFamily="34" charset="-122"/>
                        <a:ea typeface="微软雅黑" pitchFamily="34" charset="-122"/>
                      </a:endParaRPr>
                    </a:p>
                  </a:txBody>
                  <a:tcPr/>
                </a:tc>
                <a:tc>
                  <a:txBody>
                    <a:bodyPr/>
                    <a:lstStyle/>
                    <a:p>
                      <a:r>
                        <a:rPr lang="zh-CN" altLang="en-US" sz="1600" dirty="0" smtClean="0">
                          <a:latin typeface="微软雅黑" pitchFamily="34" charset="-122"/>
                          <a:ea typeface="微软雅黑" pitchFamily="34" charset="-122"/>
                        </a:rPr>
                        <a:t>手机号、</a:t>
                      </a:r>
                      <a:r>
                        <a:rPr lang="zh-CN" altLang="en-US" sz="1600" kern="100" dirty="0" smtClean="0">
                          <a:latin typeface="微软雅黑" pitchFamily="34" charset="-122"/>
                          <a:ea typeface="微软雅黑" pitchFamily="34" charset="-122"/>
                          <a:cs typeface="Times New Roman"/>
                        </a:rPr>
                        <a:t>姓名、司机照片、出租车公司名称、车牌号、监督卡号 须全部真实有效</a:t>
                      </a:r>
                      <a:endParaRPr lang="zh-CN" altLang="en-US" sz="1600" dirty="0">
                        <a:latin typeface="微软雅黑" pitchFamily="34" charset="-122"/>
                        <a:ea typeface="微软雅黑" pitchFamily="34" charset="-122"/>
                      </a:endParaRPr>
                    </a:p>
                  </a:txBody>
                  <a:tcPr/>
                </a:tc>
              </a:tr>
              <a:tr h="1077074">
                <a:tc>
                  <a:txBody>
                    <a:bodyPr/>
                    <a:lstStyle/>
                    <a:p>
                      <a:pPr algn="ctr"/>
                      <a:r>
                        <a:rPr lang="zh-CN" altLang="en-US" dirty="0" smtClean="0">
                          <a:latin typeface="微软雅黑" pitchFamily="34" charset="-122"/>
                          <a:ea typeface="微软雅黑" pitchFamily="34" charset="-122"/>
                        </a:rPr>
                        <a:t>六小时司机在线</a:t>
                      </a:r>
                      <a:endParaRPr lang="en-US" altLang="zh-CN" dirty="0" smtClean="0">
                        <a:latin typeface="微软雅黑" pitchFamily="34" charset="-122"/>
                        <a:ea typeface="微软雅黑" pitchFamily="34" charset="-122"/>
                      </a:endParaRPr>
                    </a:p>
                    <a:p>
                      <a:pPr algn="ctr"/>
                      <a:r>
                        <a:rPr lang="zh-CN" altLang="en-US" dirty="0" smtClean="0">
                          <a:latin typeface="微软雅黑" pitchFamily="34" charset="-122"/>
                          <a:ea typeface="微软雅黑" pitchFamily="34" charset="-122"/>
                        </a:rPr>
                        <a:t>（日均）</a:t>
                      </a:r>
                      <a:endParaRPr lang="zh-CN" altLang="en-US" dirty="0">
                        <a:latin typeface="微软雅黑" pitchFamily="34" charset="-122"/>
                        <a:ea typeface="微软雅黑" pitchFamily="34" charset="-122"/>
                      </a:endParaRPr>
                    </a:p>
                  </a:txBody>
                  <a:tcPr/>
                </a:tc>
                <a:tc>
                  <a:txBody>
                    <a:bodyPr/>
                    <a:lstStyle/>
                    <a:p>
                      <a:r>
                        <a:rPr lang="en-US" altLang="zh-CN" sz="1600" kern="1200" dirty="0" smtClean="0">
                          <a:solidFill>
                            <a:schemeClr val="dk1"/>
                          </a:solidFill>
                          <a:latin typeface="微软雅黑" pitchFamily="34" charset="-122"/>
                          <a:ea typeface="微软雅黑" pitchFamily="34" charset="-122"/>
                          <a:cs typeface="+mn-cs"/>
                        </a:rPr>
                        <a:t>1—800       3</a:t>
                      </a:r>
                      <a:r>
                        <a:rPr lang="zh-CN" altLang="en-US" sz="1600" kern="1200" dirty="0" smtClean="0">
                          <a:solidFill>
                            <a:schemeClr val="dk1"/>
                          </a:solidFill>
                          <a:latin typeface="微软雅黑" pitchFamily="34" charset="-122"/>
                          <a:ea typeface="微软雅黑" pitchFamily="34" charset="-122"/>
                          <a:cs typeface="+mn-cs"/>
                        </a:rPr>
                        <a:t>元</a:t>
                      </a:r>
                      <a:r>
                        <a:rPr lang="en-US" altLang="zh-CN" sz="1600" kern="1200" dirty="0" smtClean="0">
                          <a:solidFill>
                            <a:schemeClr val="dk1"/>
                          </a:solidFill>
                          <a:latin typeface="微软雅黑" pitchFamily="34" charset="-122"/>
                          <a:ea typeface="微软雅黑" pitchFamily="34" charset="-122"/>
                          <a:cs typeface="+mn-cs"/>
                        </a:rPr>
                        <a:t>/</a:t>
                      </a:r>
                      <a:r>
                        <a:rPr lang="zh-CN" altLang="en-US" sz="1600" kern="1200" dirty="0" smtClean="0">
                          <a:solidFill>
                            <a:schemeClr val="dk1"/>
                          </a:solidFill>
                          <a:latin typeface="微软雅黑" pitchFamily="34" charset="-122"/>
                          <a:ea typeface="微软雅黑" pitchFamily="34" charset="-122"/>
                          <a:cs typeface="+mn-cs"/>
                        </a:rPr>
                        <a:t>个</a:t>
                      </a:r>
                      <a:endParaRPr lang="en-US" altLang="zh-CN" sz="1600" kern="1200" dirty="0" smtClean="0">
                        <a:solidFill>
                          <a:schemeClr val="dk1"/>
                        </a:solidFill>
                        <a:latin typeface="微软雅黑" pitchFamily="34" charset="-122"/>
                        <a:ea typeface="微软雅黑" pitchFamily="34" charset="-122"/>
                        <a:cs typeface="+mn-cs"/>
                      </a:endParaRPr>
                    </a:p>
                    <a:p>
                      <a:r>
                        <a:rPr lang="en-US" altLang="zh-CN" sz="1600" kern="1200" dirty="0" smtClean="0">
                          <a:solidFill>
                            <a:schemeClr val="dk1"/>
                          </a:solidFill>
                          <a:latin typeface="微软雅黑" pitchFamily="34" charset="-122"/>
                          <a:ea typeface="微软雅黑" pitchFamily="34" charset="-122"/>
                          <a:cs typeface="+mn-cs"/>
                        </a:rPr>
                        <a:t>800-1500   5</a:t>
                      </a:r>
                      <a:r>
                        <a:rPr lang="zh-CN" altLang="en-US" sz="1600" kern="1200" dirty="0" smtClean="0">
                          <a:solidFill>
                            <a:schemeClr val="dk1"/>
                          </a:solidFill>
                          <a:latin typeface="微软雅黑" pitchFamily="34" charset="-122"/>
                          <a:ea typeface="微软雅黑" pitchFamily="34" charset="-122"/>
                          <a:cs typeface="+mn-cs"/>
                        </a:rPr>
                        <a:t>元</a:t>
                      </a:r>
                      <a:r>
                        <a:rPr lang="en-US" altLang="zh-CN" sz="1600" kern="1200" dirty="0" smtClean="0">
                          <a:solidFill>
                            <a:schemeClr val="dk1"/>
                          </a:solidFill>
                          <a:latin typeface="微软雅黑" pitchFamily="34" charset="-122"/>
                          <a:ea typeface="微软雅黑" pitchFamily="34" charset="-122"/>
                          <a:cs typeface="+mn-cs"/>
                        </a:rPr>
                        <a:t>/</a:t>
                      </a:r>
                      <a:r>
                        <a:rPr lang="zh-CN" altLang="en-US" sz="1600" kern="1200" dirty="0" smtClean="0">
                          <a:solidFill>
                            <a:schemeClr val="dk1"/>
                          </a:solidFill>
                          <a:latin typeface="微软雅黑" pitchFamily="34" charset="-122"/>
                          <a:ea typeface="微软雅黑" pitchFamily="34" charset="-122"/>
                          <a:cs typeface="+mn-cs"/>
                        </a:rPr>
                        <a:t>个  </a:t>
                      </a:r>
                      <a:endParaRPr lang="en-US" altLang="zh-CN" sz="1600" kern="1200" dirty="0" smtClean="0">
                        <a:solidFill>
                          <a:schemeClr val="dk1"/>
                        </a:solidFill>
                        <a:latin typeface="微软雅黑" pitchFamily="34" charset="-122"/>
                        <a:ea typeface="微软雅黑" pitchFamily="34" charset="-122"/>
                        <a:cs typeface="+mn-cs"/>
                      </a:endParaRPr>
                    </a:p>
                    <a:p>
                      <a:r>
                        <a:rPr lang="en-US" altLang="zh-CN" sz="1600" kern="1200" dirty="0" smtClean="0">
                          <a:solidFill>
                            <a:schemeClr val="dk1"/>
                          </a:solidFill>
                          <a:latin typeface="微软雅黑" pitchFamily="34" charset="-122"/>
                          <a:ea typeface="微软雅黑" pitchFamily="34" charset="-122"/>
                          <a:cs typeface="+mn-cs"/>
                        </a:rPr>
                        <a:t>1500</a:t>
                      </a:r>
                      <a:r>
                        <a:rPr lang="zh-CN" altLang="en-US" sz="1600" kern="1200" dirty="0" smtClean="0">
                          <a:solidFill>
                            <a:schemeClr val="dk1"/>
                          </a:solidFill>
                          <a:latin typeface="微软雅黑" pitchFamily="34" charset="-122"/>
                          <a:ea typeface="微软雅黑" pitchFamily="34" charset="-122"/>
                          <a:cs typeface="+mn-cs"/>
                        </a:rPr>
                        <a:t>以上    </a:t>
                      </a:r>
                      <a:r>
                        <a:rPr lang="en-US" altLang="zh-CN" sz="1600" kern="1200" dirty="0" smtClean="0">
                          <a:solidFill>
                            <a:schemeClr val="dk1"/>
                          </a:solidFill>
                          <a:latin typeface="微软雅黑" pitchFamily="34" charset="-122"/>
                          <a:ea typeface="微软雅黑" pitchFamily="34" charset="-122"/>
                          <a:cs typeface="+mn-cs"/>
                        </a:rPr>
                        <a:t>7</a:t>
                      </a:r>
                      <a:r>
                        <a:rPr lang="zh-CN" altLang="en-US" sz="1600" kern="1200" dirty="0" smtClean="0">
                          <a:solidFill>
                            <a:schemeClr val="dk1"/>
                          </a:solidFill>
                          <a:latin typeface="微软雅黑" pitchFamily="34" charset="-122"/>
                          <a:ea typeface="微软雅黑" pitchFamily="34" charset="-122"/>
                          <a:cs typeface="+mn-cs"/>
                        </a:rPr>
                        <a:t>元</a:t>
                      </a:r>
                      <a:r>
                        <a:rPr lang="en-US" altLang="zh-CN" sz="1600" kern="1200" dirty="0" smtClean="0">
                          <a:solidFill>
                            <a:schemeClr val="dk1"/>
                          </a:solidFill>
                          <a:latin typeface="微软雅黑" pitchFamily="34" charset="-122"/>
                          <a:ea typeface="微软雅黑" pitchFamily="34" charset="-122"/>
                          <a:cs typeface="+mn-cs"/>
                        </a:rPr>
                        <a:t>/</a:t>
                      </a:r>
                      <a:r>
                        <a:rPr lang="zh-CN" altLang="en-US" sz="1600" kern="1200" dirty="0" smtClean="0">
                          <a:solidFill>
                            <a:schemeClr val="dk1"/>
                          </a:solidFill>
                          <a:latin typeface="微软雅黑" pitchFamily="34" charset="-122"/>
                          <a:ea typeface="微软雅黑" pitchFamily="34" charset="-122"/>
                          <a:cs typeface="+mn-cs"/>
                        </a:rPr>
                        <a:t>个</a:t>
                      </a:r>
                      <a:endParaRPr lang="en-US" altLang="zh-CN" sz="1600" kern="1200" dirty="0" smtClean="0">
                        <a:solidFill>
                          <a:schemeClr val="dk1"/>
                        </a:solidFill>
                        <a:latin typeface="微软雅黑" pitchFamily="34" charset="-122"/>
                        <a:ea typeface="微软雅黑" pitchFamily="34" charset="-122"/>
                        <a:cs typeface="+mn-cs"/>
                      </a:endParaRPr>
                    </a:p>
                    <a:p>
                      <a:endParaRPr lang="zh-CN" altLang="en-US" sz="1600" kern="1200" dirty="0">
                        <a:solidFill>
                          <a:schemeClr val="dk1"/>
                        </a:solidFill>
                        <a:latin typeface="微软雅黑" pitchFamily="34" charset="-122"/>
                        <a:ea typeface="微软雅黑" pitchFamily="34" charset="-122"/>
                        <a:cs typeface="+mn-cs"/>
                      </a:endParaRPr>
                    </a:p>
                  </a:txBody>
                  <a:tcPr/>
                </a:tc>
                <a:tc>
                  <a:txBody>
                    <a:bodyPr/>
                    <a:lstStyle/>
                    <a:p>
                      <a:r>
                        <a:rPr lang="zh-CN" altLang="en-US" sz="1600" kern="1200" dirty="0" smtClean="0">
                          <a:solidFill>
                            <a:schemeClr val="dk1"/>
                          </a:solidFill>
                          <a:latin typeface="微软雅黑" pitchFamily="34" charset="-122"/>
                          <a:ea typeface="微软雅黑" pitchFamily="34" charset="-122"/>
                          <a:cs typeface="+mn-cs"/>
                        </a:rPr>
                        <a:t>考核周期：月统计结算</a:t>
                      </a:r>
                      <a:endParaRPr lang="en-US" altLang="zh-CN" sz="1600" kern="1200" dirty="0" smtClean="0">
                        <a:solidFill>
                          <a:schemeClr val="dk1"/>
                        </a:solidFill>
                        <a:latin typeface="微软雅黑" pitchFamily="34" charset="-122"/>
                        <a:ea typeface="微软雅黑" pitchFamily="34" charset="-122"/>
                        <a:cs typeface="+mn-cs"/>
                      </a:endParaRPr>
                    </a:p>
                    <a:p>
                      <a:r>
                        <a:rPr lang="zh-CN" altLang="en-US" sz="1600" kern="1200" dirty="0" smtClean="0">
                          <a:solidFill>
                            <a:schemeClr val="dk1"/>
                          </a:solidFill>
                          <a:latin typeface="微软雅黑" pitchFamily="34" charset="-122"/>
                          <a:ea typeface="微软雅黑" pitchFamily="34" charset="-122"/>
                          <a:cs typeface="+mn-cs"/>
                        </a:rPr>
                        <a:t>计算公式：自然月在线六小时总司机人数</a:t>
                      </a:r>
                      <a:r>
                        <a:rPr lang="en-US" altLang="zh-CN" sz="1600" kern="1200" dirty="0" smtClean="0">
                          <a:solidFill>
                            <a:schemeClr val="dk1"/>
                          </a:solidFill>
                          <a:latin typeface="微软雅黑" pitchFamily="34" charset="-122"/>
                          <a:ea typeface="微软雅黑" pitchFamily="34" charset="-122"/>
                          <a:cs typeface="+mn-cs"/>
                        </a:rPr>
                        <a:t>/</a:t>
                      </a:r>
                      <a:r>
                        <a:rPr lang="zh-CN" altLang="en-US" sz="1600" kern="1200" dirty="0" smtClean="0">
                          <a:solidFill>
                            <a:schemeClr val="dk1"/>
                          </a:solidFill>
                          <a:latin typeface="微软雅黑" pitchFamily="34" charset="-122"/>
                          <a:ea typeface="微软雅黑" pitchFamily="34" charset="-122"/>
                          <a:cs typeface="+mn-cs"/>
                        </a:rPr>
                        <a:t>当月天数</a:t>
                      </a:r>
                      <a:r>
                        <a:rPr lang="en-US" altLang="zh-CN" sz="1600" kern="1200" dirty="0" smtClean="0">
                          <a:solidFill>
                            <a:schemeClr val="dk1"/>
                          </a:solidFill>
                          <a:latin typeface="微软雅黑" pitchFamily="34" charset="-122"/>
                          <a:ea typeface="微软雅黑" pitchFamily="34" charset="-122"/>
                          <a:cs typeface="+mn-cs"/>
                        </a:rPr>
                        <a:t>*_</a:t>
                      </a:r>
                      <a:r>
                        <a:rPr lang="en-US" altLang="zh-CN" sz="1600" u="sng" kern="1200" dirty="0" smtClean="0">
                          <a:solidFill>
                            <a:schemeClr val="dk1"/>
                          </a:solidFill>
                          <a:latin typeface="微软雅黑" pitchFamily="34" charset="-122"/>
                          <a:ea typeface="微软雅黑" pitchFamily="34" charset="-122"/>
                          <a:cs typeface="+mn-cs"/>
                        </a:rPr>
                        <a:t>    </a:t>
                      </a:r>
                      <a:r>
                        <a:rPr lang="zh-CN" altLang="en-US" sz="1600" kern="1200" dirty="0" smtClean="0">
                          <a:solidFill>
                            <a:schemeClr val="dk1"/>
                          </a:solidFill>
                          <a:latin typeface="微软雅黑" pitchFamily="34" charset="-122"/>
                          <a:ea typeface="微软雅黑" pitchFamily="34" charset="-122"/>
                          <a:cs typeface="+mn-cs"/>
                        </a:rPr>
                        <a:t>元</a:t>
                      </a:r>
                      <a:r>
                        <a:rPr lang="en-US" altLang="zh-CN" sz="1600" kern="1200" dirty="0" smtClean="0">
                          <a:solidFill>
                            <a:schemeClr val="dk1"/>
                          </a:solidFill>
                          <a:latin typeface="微软雅黑" pitchFamily="34" charset="-122"/>
                          <a:ea typeface="微软雅黑" pitchFamily="34" charset="-122"/>
                          <a:cs typeface="+mn-cs"/>
                        </a:rPr>
                        <a:t>/</a:t>
                      </a:r>
                      <a:r>
                        <a:rPr lang="zh-CN" altLang="en-US" sz="1600" kern="1200" dirty="0" smtClean="0">
                          <a:solidFill>
                            <a:schemeClr val="dk1"/>
                          </a:solidFill>
                          <a:latin typeface="微软雅黑" pitchFamily="34" charset="-122"/>
                          <a:ea typeface="微软雅黑" pitchFamily="34" charset="-122"/>
                          <a:cs typeface="+mn-cs"/>
                        </a:rPr>
                        <a:t>个</a:t>
                      </a:r>
                    </a:p>
                    <a:p>
                      <a:endParaRPr lang="zh-CN" altLang="en-US" sz="1600" kern="1200" dirty="0">
                        <a:solidFill>
                          <a:schemeClr val="dk1"/>
                        </a:solidFill>
                        <a:latin typeface="微软雅黑" pitchFamily="34" charset="-122"/>
                        <a:ea typeface="微软雅黑" pitchFamily="34" charset="-122"/>
                        <a:cs typeface="+mn-cs"/>
                      </a:endParaRPr>
                    </a:p>
                  </a:txBody>
                  <a:tcPr/>
                </a:tc>
              </a:tr>
              <a:tr h="914846">
                <a:tc>
                  <a:txBody>
                    <a:bodyPr/>
                    <a:lstStyle/>
                    <a:p>
                      <a:pPr algn="ctr"/>
                      <a:r>
                        <a:rPr lang="zh-CN" altLang="en-US" dirty="0" smtClean="0">
                          <a:latin typeface="微软雅黑" pitchFamily="34" charset="-122"/>
                          <a:ea typeface="微软雅黑" pitchFamily="34" charset="-122"/>
                        </a:rPr>
                        <a:t>成功订单数量</a:t>
                      </a:r>
                      <a:endParaRPr lang="en-US" altLang="zh-CN" dirty="0" smtClean="0">
                        <a:latin typeface="微软雅黑" pitchFamily="34" charset="-122"/>
                        <a:ea typeface="微软雅黑" pitchFamily="34" charset="-122"/>
                      </a:endParaRPr>
                    </a:p>
                    <a:p>
                      <a:pPr algn="ctr"/>
                      <a:r>
                        <a:rPr lang="zh-CN" altLang="en-US" dirty="0" smtClean="0">
                          <a:latin typeface="微软雅黑" pitchFamily="34" charset="-122"/>
                          <a:ea typeface="微软雅黑" pitchFamily="34" charset="-122"/>
                        </a:rPr>
                        <a:t>（日均）</a:t>
                      </a:r>
                      <a:endParaRPr lang="zh-CN" altLang="en-US" dirty="0">
                        <a:latin typeface="微软雅黑" pitchFamily="34" charset="-122"/>
                        <a:ea typeface="微软雅黑" pitchFamily="34" charset="-122"/>
                      </a:endParaRPr>
                    </a:p>
                  </a:txBody>
                  <a:tcPr/>
                </a:tc>
                <a:tc>
                  <a:txBody>
                    <a:bodyPr/>
                    <a:lstStyle/>
                    <a:p>
                      <a:r>
                        <a:rPr lang="en-US" altLang="zh-CN" sz="1600" kern="1200" dirty="0" smtClean="0">
                          <a:solidFill>
                            <a:schemeClr val="dk1"/>
                          </a:solidFill>
                          <a:latin typeface="微软雅黑" pitchFamily="34" charset="-122"/>
                          <a:ea typeface="微软雅黑" pitchFamily="34" charset="-122"/>
                          <a:cs typeface="+mn-cs"/>
                        </a:rPr>
                        <a:t>1-1000       3</a:t>
                      </a:r>
                      <a:r>
                        <a:rPr lang="zh-CN" altLang="en-US" sz="1600" kern="1200" dirty="0" smtClean="0">
                          <a:solidFill>
                            <a:schemeClr val="dk1"/>
                          </a:solidFill>
                          <a:latin typeface="微软雅黑" pitchFamily="34" charset="-122"/>
                          <a:ea typeface="微软雅黑" pitchFamily="34" charset="-122"/>
                          <a:cs typeface="+mn-cs"/>
                        </a:rPr>
                        <a:t>元</a:t>
                      </a:r>
                      <a:r>
                        <a:rPr lang="en-US" altLang="zh-CN" sz="1600" kern="1200" dirty="0" smtClean="0">
                          <a:solidFill>
                            <a:schemeClr val="dk1"/>
                          </a:solidFill>
                          <a:latin typeface="微软雅黑" pitchFamily="34" charset="-122"/>
                          <a:ea typeface="微软雅黑" pitchFamily="34" charset="-122"/>
                          <a:cs typeface="+mn-cs"/>
                        </a:rPr>
                        <a:t>/</a:t>
                      </a:r>
                      <a:r>
                        <a:rPr lang="zh-CN" altLang="en-US" sz="1600" kern="1200" dirty="0" smtClean="0">
                          <a:solidFill>
                            <a:schemeClr val="dk1"/>
                          </a:solidFill>
                          <a:latin typeface="微软雅黑" pitchFamily="34" charset="-122"/>
                          <a:ea typeface="微软雅黑" pitchFamily="34" charset="-122"/>
                          <a:cs typeface="+mn-cs"/>
                        </a:rPr>
                        <a:t>单</a:t>
                      </a:r>
                      <a:endParaRPr lang="en-US" altLang="zh-CN" sz="1600" kern="1200" dirty="0" smtClean="0">
                        <a:solidFill>
                          <a:schemeClr val="dk1"/>
                        </a:solidFill>
                        <a:latin typeface="微软雅黑" pitchFamily="34" charset="-122"/>
                        <a:ea typeface="微软雅黑" pitchFamily="34" charset="-122"/>
                        <a:cs typeface="+mn-cs"/>
                      </a:endParaRPr>
                    </a:p>
                    <a:p>
                      <a:r>
                        <a:rPr lang="en-US" altLang="zh-CN" sz="1600" kern="1200" dirty="0" smtClean="0">
                          <a:solidFill>
                            <a:schemeClr val="dk1"/>
                          </a:solidFill>
                          <a:latin typeface="微软雅黑" pitchFamily="34" charset="-122"/>
                          <a:ea typeface="微软雅黑" pitchFamily="34" charset="-122"/>
                          <a:cs typeface="+mn-cs"/>
                        </a:rPr>
                        <a:t>1000</a:t>
                      </a:r>
                      <a:r>
                        <a:rPr lang="zh-CN" altLang="en-US" sz="1600" kern="1200" dirty="0" smtClean="0">
                          <a:solidFill>
                            <a:schemeClr val="dk1"/>
                          </a:solidFill>
                          <a:latin typeface="微软雅黑" pitchFamily="34" charset="-122"/>
                          <a:ea typeface="微软雅黑" pitchFamily="34" charset="-122"/>
                          <a:cs typeface="+mn-cs"/>
                        </a:rPr>
                        <a:t>以上    </a:t>
                      </a:r>
                      <a:r>
                        <a:rPr lang="en-US" altLang="zh-CN" sz="1600" kern="1200" dirty="0" smtClean="0">
                          <a:solidFill>
                            <a:schemeClr val="dk1"/>
                          </a:solidFill>
                          <a:latin typeface="微软雅黑" pitchFamily="34" charset="-122"/>
                          <a:ea typeface="微软雅黑" pitchFamily="34" charset="-122"/>
                          <a:cs typeface="+mn-cs"/>
                        </a:rPr>
                        <a:t>5</a:t>
                      </a:r>
                      <a:r>
                        <a:rPr lang="zh-CN" altLang="en-US" sz="1600" kern="1200" dirty="0" smtClean="0">
                          <a:solidFill>
                            <a:schemeClr val="dk1"/>
                          </a:solidFill>
                          <a:latin typeface="微软雅黑" pitchFamily="34" charset="-122"/>
                          <a:ea typeface="微软雅黑" pitchFamily="34" charset="-122"/>
                          <a:cs typeface="+mn-cs"/>
                        </a:rPr>
                        <a:t>元</a:t>
                      </a:r>
                      <a:r>
                        <a:rPr lang="en-US" altLang="zh-CN" sz="1600" kern="1200" dirty="0" smtClean="0">
                          <a:solidFill>
                            <a:schemeClr val="dk1"/>
                          </a:solidFill>
                          <a:latin typeface="微软雅黑" pitchFamily="34" charset="-122"/>
                          <a:ea typeface="微软雅黑" pitchFamily="34" charset="-122"/>
                          <a:cs typeface="+mn-cs"/>
                        </a:rPr>
                        <a:t>/</a:t>
                      </a:r>
                      <a:r>
                        <a:rPr lang="zh-CN" altLang="en-US" sz="1600" kern="1200" dirty="0" smtClean="0">
                          <a:solidFill>
                            <a:schemeClr val="dk1"/>
                          </a:solidFill>
                          <a:latin typeface="微软雅黑" pitchFamily="34" charset="-122"/>
                          <a:ea typeface="微软雅黑" pitchFamily="34" charset="-122"/>
                          <a:cs typeface="+mn-cs"/>
                        </a:rPr>
                        <a:t>单</a:t>
                      </a:r>
                      <a:endParaRPr lang="zh-CN" altLang="en-US" sz="1600" kern="1200" dirty="0">
                        <a:solidFill>
                          <a:schemeClr val="dk1"/>
                        </a:solidFill>
                        <a:latin typeface="微软雅黑" pitchFamily="34" charset="-122"/>
                        <a:ea typeface="微软雅黑" pitchFamily="34" charset="-122"/>
                        <a:cs typeface="+mn-cs"/>
                      </a:endParaRPr>
                    </a:p>
                  </a:txBody>
                  <a:tcPr/>
                </a:tc>
                <a:tc>
                  <a:txBody>
                    <a:bodyPr/>
                    <a:lstStyle/>
                    <a:p>
                      <a:r>
                        <a:rPr lang="zh-CN" altLang="en-US" sz="1600" kern="1200" dirty="0" smtClean="0">
                          <a:solidFill>
                            <a:schemeClr val="dk1"/>
                          </a:solidFill>
                          <a:latin typeface="微软雅黑" pitchFamily="34" charset="-122"/>
                          <a:ea typeface="微软雅黑" pitchFamily="34" charset="-122"/>
                          <a:cs typeface="+mn-cs"/>
                        </a:rPr>
                        <a:t>考核周期：月统计结算；计算公式：自然月成功订单总数</a:t>
                      </a:r>
                      <a:r>
                        <a:rPr lang="en-US" altLang="zh-CN" sz="1600" kern="1200" dirty="0" smtClean="0">
                          <a:solidFill>
                            <a:schemeClr val="dk1"/>
                          </a:solidFill>
                          <a:latin typeface="微软雅黑" pitchFamily="34" charset="-122"/>
                          <a:ea typeface="微软雅黑" pitchFamily="34" charset="-122"/>
                          <a:cs typeface="+mn-cs"/>
                        </a:rPr>
                        <a:t>/</a:t>
                      </a:r>
                      <a:r>
                        <a:rPr lang="zh-CN" altLang="en-US" sz="1600" kern="1200" dirty="0" smtClean="0">
                          <a:solidFill>
                            <a:schemeClr val="dk1"/>
                          </a:solidFill>
                          <a:latin typeface="微软雅黑" pitchFamily="34" charset="-122"/>
                          <a:ea typeface="微软雅黑" pitchFamily="34" charset="-122"/>
                          <a:cs typeface="+mn-cs"/>
                        </a:rPr>
                        <a:t>当月天数</a:t>
                      </a:r>
                      <a:r>
                        <a:rPr lang="en-US" altLang="zh-CN" sz="1600" kern="1200" dirty="0" smtClean="0">
                          <a:solidFill>
                            <a:schemeClr val="dk1"/>
                          </a:solidFill>
                          <a:latin typeface="微软雅黑" pitchFamily="34" charset="-122"/>
                          <a:ea typeface="微软雅黑" pitchFamily="34" charset="-122"/>
                          <a:cs typeface="+mn-cs"/>
                        </a:rPr>
                        <a:t>*___</a:t>
                      </a:r>
                      <a:r>
                        <a:rPr lang="en-US" altLang="zh-CN" sz="1600" u="sng" kern="1200" dirty="0" smtClean="0">
                          <a:solidFill>
                            <a:schemeClr val="dk1"/>
                          </a:solidFill>
                          <a:latin typeface="微软雅黑" pitchFamily="34" charset="-122"/>
                          <a:ea typeface="微软雅黑" pitchFamily="34" charset="-122"/>
                          <a:cs typeface="+mn-cs"/>
                        </a:rPr>
                        <a:t>  </a:t>
                      </a:r>
                      <a:r>
                        <a:rPr lang="zh-CN" altLang="en-US" sz="1600" kern="1200" dirty="0" smtClean="0">
                          <a:solidFill>
                            <a:schemeClr val="dk1"/>
                          </a:solidFill>
                          <a:latin typeface="微软雅黑" pitchFamily="34" charset="-122"/>
                          <a:ea typeface="微软雅黑" pitchFamily="34" charset="-122"/>
                          <a:cs typeface="+mn-cs"/>
                        </a:rPr>
                        <a:t>元</a:t>
                      </a:r>
                      <a:r>
                        <a:rPr lang="en-US" altLang="zh-CN" sz="1600" kern="1200" dirty="0" smtClean="0">
                          <a:solidFill>
                            <a:schemeClr val="dk1"/>
                          </a:solidFill>
                          <a:latin typeface="微软雅黑" pitchFamily="34" charset="-122"/>
                          <a:ea typeface="微软雅黑" pitchFamily="34" charset="-122"/>
                          <a:cs typeface="+mn-cs"/>
                        </a:rPr>
                        <a:t>/</a:t>
                      </a:r>
                      <a:r>
                        <a:rPr lang="zh-CN" altLang="en-US" sz="1600" kern="1200" dirty="0" smtClean="0">
                          <a:solidFill>
                            <a:schemeClr val="dk1"/>
                          </a:solidFill>
                          <a:latin typeface="微软雅黑" pitchFamily="34" charset="-122"/>
                          <a:ea typeface="微软雅黑" pitchFamily="34" charset="-122"/>
                          <a:cs typeface="+mn-cs"/>
                        </a:rPr>
                        <a:t>单</a:t>
                      </a:r>
                    </a:p>
                    <a:p>
                      <a:endParaRPr lang="en-US" altLang="zh-CN" sz="1600" kern="1200" dirty="0" smtClean="0">
                        <a:solidFill>
                          <a:schemeClr val="dk1"/>
                        </a:solidFill>
                        <a:latin typeface="微软雅黑" pitchFamily="34" charset="-122"/>
                        <a:ea typeface="微软雅黑" pitchFamily="34" charset="-122"/>
                        <a:cs typeface="+mn-cs"/>
                      </a:endParaRPr>
                    </a:p>
                    <a:p>
                      <a:endParaRPr lang="zh-CN" altLang="en-US" sz="1600" kern="1200" dirty="0">
                        <a:solidFill>
                          <a:schemeClr val="dk1"/>
                        </a:solidFill>
                        <a:latin typeface="微软雅黑" pitchFamily="34" charset="-122"/>
                        <a:ea typeface="微软雅黑" pitchFamily="34" charset="-122"/>
                        <a:cs typeface="+mn-cs"/>
                      </a:endParaRPr>
                    </a:p>
                  </a:txBody>
                  <a:tcPr/>
                </a:tc>
              </a:tr>
              <a:tr h="627223">
                <a:tc>
                  <a:txBody>
                    <a:bodyPr/>
                    <a:lstStyle/>
                    <a:p>
                      <a:pPr algn="ctr"/>
                      <a:r>
                        <a:rPr lang="zh-CN" altLang="en-US" dirty="0" smtClean="0">
                          <a:latin typeface="微软雅黑" pitchFamily="34" charset="-122"/>
                          <a:ea typeface="微软雅黑" pitchFamily="34" charset="-122"/>
                        </a:rPr>
                        <a:t>电话叫车费</a:t>
                      </a:r>
                      <a:endParaRPr lang="zh-CN" altLang="en-US" dirty="0">
                        <a:latin typeface="微软雅黑" pitchFamily="34" charset="-122"/>
                        <a:ea typeface="微软雅黑" pitchFamily="34" charset="-122"/>
                      </a:endParaRPr>
                    </a:p>
                  </a:txBody>
                  <a:tcPr/>
                </a:tc>
                <a:tc>
                  <a:txBody>
                    <a:bodyPr/>
                    <a:lstStyle/>
                    <a:p>
                      <a:r>
                        <a:rPr lang="zh-CN" altLang="en-US" sz="1600" kern="1200" dirty="0" smtClean="0">
                          <a:solidFill>
                            <a:schemeClr val="dk1"/>
                          </a:solidFill>
                          <a:latin typeface="微软雅黑" pitchFamily="34" charset="-122"/>
                          <a:ea typeface="微软雅黑" pitchFamily="34" charset="-122"/>
                          <a:cs typeface="+mn-cs"/>
                        </a:rPr>
                        <a:t>五五分成</a:t>
                      </a:r>
                      <a:endParaRPr lang="zh-CN" altLang="en-US" sz="1600" kern="1200" dirty="0">
                        <a:solidFill>
                          <a:schemeClr val="dk1"/>
                        </a:solidFill>
                        <a:latin typeface="微软雅黑" pitchFamily="34" charset="-122"/>
                        <a:ea typeface="微软雅黑" pitchFamily="34" charset="-122"/>
                        <a:cs typeface="+mn-cs"/>
                      </a:endParaRPr>
                    </a:p>
                  </a:txBody>
                  <a:tcPr/>
                </a:tc>
                <a:tc>
                  <a:txBody>
                    <a:bodyPr/>
                    <a:lstStyle/>
                    <a:p>
                      <a:r>
                        <a:rPr lang="zh-CN" altLang="en-US" sz="1600" kern="1200" dirty="0" smtClean="0">
                          <a:solidFill>
                            <a:schemeClr val="dk1"/>
                          </a:solidFill>
                          <a:latin typeface="微软雅黑" pitchFamily="34" charset="-122"/>
                          <a:ea typeface="微软雅黑" pitchFamily="34" charset="-122"/>
                          <a:cs typeface="+mn-cs"/>
                        </a:rPr>
                        <a:t>需听证、政府下文</a:t>
                      </a:r>
                      <a:endParaRPr lang="zh-CN" altLang="en-US" sz="1600" kern="1200" dirty="0">
                        <a:solidFill>
                          <a:schemeClr val="dk1"/>
                        </a:solidFill>
                        <a:latin typeface="微软雅黑" pitchFamily="34" charset="-122"/>
                        <a:ea typeface="微软雅黑" pitchFamily="34" charset="-122"/>
                        <a:cs typeface="+mn-cs"/>
                      </a:endParaRPr>
                    </a:p>
                  </a:txBody>
                  <a:tcPr/>
                </a:tc>
              </a:tr>
              <a:tr h="721021">
                <a:tc>
                  <a:txBody>
                    <a:bodyPr/>
                    <a:lstStyle/>
                    <a:p>
                      <a:pPr algn="ctr"/>
                      <a:r>
                        <a:rPr lang="zh-CN" altLang="en-US" dirty="0" smtClean="0">
                          <a:latin typeface="微软雅黑" pitchFamily="34" charset="-122"/>
                          <a:ea typeface="微软雅黑" pitchFamily="34" charset="-122"/>
                        </a:rPr>
                        <a:t>广告流量</a:t>
                      </a:r>
                      <a:endParaRPr lang="zh-CN" altLang="en-US" dirty="0">
                        <a:latin typeface="微软雅黑" pitchFamily="34" charset="-122"/>
                        <a:ea typeface="微软雅黑" pitchFamily="34" charset="-122"/>
                      </a:endParaRPr>
                    </a:p>
                  </a:txBody>
                  <a:tcPr/>
                </a:tc>
                <a:tc>
                  <a:txBody>
                    <a:bodyPr/>
                    <a:lstStyle/>
                    <a:p>
                      <a:r>
                        <a:rPr lang="zh-CN" altLang="en-US" sz="1600" kern="1200" dirty="0" smtClean="0">
                          <a:solidFill>
                            <a:schemeClr val="dk1"/>
                          </a:solidFill>
                          <a:latin typeface="微软雅黑" pitchFamily="34" charset="-122"/>
                          <a:ea typeface="微软雅黑" pitchFamily="34" charset="-122"/>
                          <a:cs typeface="+mn-cs"/>
                        </a:rPr>
                        <a:t>五五分成</a:t>
                      </a:r>
                      <a:endParaRPr lang="zh-CN" altLang="en-US" sz="1600" kern="1200" dirty="0">
                        <a:solidFill>
                          <a:schemeClr val="dk1"/>
                        </a:solidFill>
                        <a:latin typeface="微软雅黑" pitchFamily="34" charset="-122"/>
                        <a:ea typeface="微软雅黑" pitchFamily="34" charset="-122"/>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600" kern="1200" dirty="0" smtClean="0">
                          <a:solidFill>
                            <a:schemeClr val="dk1"/>
                          </a:solidFill>
                          <a:latin typeface="微软雅黑" pitchFamily="34" charset="-122"/>
                          <a:ea typeface="微软雅黑" pitchFamily="34" charset="-122"/>
                          <a:cs typeface="+mn-cs"/>
                        </a:rPr>
                        <a:t>团购模式线上推广线下佣金返点</a:t>
                      </a:r>
                    </a:p>
                    <a:p>
                      <a:endParaRPr lang="zh-CN" altLang="en-US" sz="1600" kern="1200" dirty="0">
                        <a:solidFill>
                          <a:schemeClr val="dk1"/>
                        </a:solidFill>
                        <a:latin typeface="微软雅黑" pitchFamily="34" charset="-122"/>
                        <a:ea typeface="微软雅黑" pitchFamily="34" charset="-122"/>
                        <a:cs typeface="+mn-cs"/>
                      </a:endParaRPr>
                    </a:p>
                  </a:txBody>
                  <a:tcPr/>
                </a:tc>
              </a:tr>
              <a:tr h="627223">
                <a:tc>
                  <a:txBody>
                    <a:bodyPr/>
                    <a:lstStyle/>
                    <a:p>
                      <a:pPr algn="ctr"/>
                      <a:r>
                        <a:rPr lang="zh-CN" altLang="en-US" dirty="0" smtClean="0">
                          <a:latin typeface="微软雅黑" pitchFamily="34" charset="-122"/>
                          <a:ea typeface="微软雅黑" pitchFamily="34" charset="-122"/>
                        </a:rPr>
                        <a:t>增值业务</a:t>
                      </a:r>
                      <a:endParaRPr lang="zh-CN" altLang="en-US" dirty="0">
                        <a:latin typeface="微软雅黑" pitchFamily="34" charset="-122"/>
                        <a:ea typeface="微软雅黑" pitchFamily="34" charset="-122"/>
                      </a:endParaRPr>
                    </a:p>
                  </a:txBody>
                  <a:tcPr/>
                </a:tc>
                <a:tc>
                  <a:txBody>
                    <a:bodyPr/>
                    <a:lstStyle/>
                    <a:p>
                      <a:r>
                        <a:rPr lang="zh-CN" altLang="en-US" sz="1600" kern="1200" dirty="0" smtClean="0">
                          <a:solidFill>
                            <a:schemeClr val="dk1"/>
                          </a:solidFill>
                          <a:latin typeface="微软雅黑" pitchFamily="34" charset="-122"/>
                          <a:ea typeface="微软雅黑" pitchFamily="34" charset="-122"/>
                          <a:cs typeface="+mn-cs"/>
                        </a:rPr>
                        <a:t>五五分成</a:t>
                      </a:r>
                      <a:endParaRPr lang="zh-CN" altLang="en-US" sz="1600" kern="1200" dirty="0">
                        <a:solidFill>
                          <a:schemeClr val="dk1"/>
                        </a:solidFill>
                        <a:latin typeface="微软雅黑" pitchFamily="34" charset="-122"/>
                        <a:ea typeface="微软雅黑" pitchFamily="34" charset="-122"/>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600" kern="1200" dirty="0" smtClean="0">
                          <a:solidFill>
                            <a:schemeClr val="dk1"/>
                          </a:solidFill>
                          <a:latin typeface="微软雅黑" pitchFamily="34" charset="-122"/>
                          <a:ea typeface="微软雅黑" pitchFamily="34" charset="-122"/>
                          <a:cs typeface="+mn-cs"/>
                        </a:rPr>
                        <a:t>未来嘀嘀开拓其它模式如代驾、租赁业务</a:t>
                      </a:r>
                    </a:p>
                    <a:p>
                      <a:endParaRPr lang="zh-CN" altLang="en-US" sz="1600" kern="1200" dirty="0">
                        <a:solidFill>
                          <a:schemeClr val="dk1"/>
                        </a:solidFill>
                        <a:latin typeface="微软雅黑" pitchFamily="34" charset="-122"/>
                        <a:ea typeface="微软雅黑" pitchFamily="34" charset="-122"/>
                        <a:cs typeface="+mn-cs"/>
                      </a:endParaRPr>
                    </a:p>
                  </a:txBody>
                  <a:tcPr/>
                </a:tc>
              </a:tr>
            </a:tbl>
          </a:graphicData>
        </a:graphic>
      </p:graphicFrame>
      <p:sp>
        <p:nvSpPr>
          <p:cNvPr id="11" name="标题 1"/>
          <p:cNvSpPr txBox="1">
            <a:spLocks/>
          </p:cNvSpPr>
          <p:nvPr/>
        </p:nvSpPr>
        <p:spPr>
          <a:xfrm flipV="1">
            <a:off x="0" y="-1"/>
            <a:ext cx="7643834" cy="622997"/>
          </a:xfrm>
          <a:prstGeom prst="snip1Rect">
            <a:avLst>
              <a:gd name="adj" fmla="val 50000"/>
            </a:avLst>
          </a:prstGeom>
          <a:solidFill>
            <a:srgbClr val="F6862A"/>
          </a:solidFill>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en-US" altLang="zh-CN" sz="2000" b="0" i="0" u="none" strike="noStrike" kern="1200" cap="none" spc="0" normalizeH="0" baseline="0" noProof="0" smtClean="0">
                <a:ln>
                  <a:noFill/>
                </a:ln>
                <a:solidFill>
                  <a:schemeClr val="tx1"/>
                </a:solidFill>
                <a:effectLst/>
                <a:uLnTx/>
                <a:uFillTx/>
                <a:latin typeface="微软雅黑" pitchFamily="34" charset="-122"/>
                <a:ea typeface="微软雅黑" pitchFamily="34" charset="-122"/>
                <a:cs typeface="+mj-cs"/>
              </a:rPr>
              <a:t>  </a:t>
            </a:r>
            <a:endParaRPr kumimoji="1" lang="zh-CN" altLang="en-US" sz="2000" b="0"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j-cs"/>
            </a:endParaRPr>
          </a:p>
        </p:txBody>
      </p:sp>
      <p:sp>
        <p:nvSpPr>
          <p:cNvPr id="12" name="矩形 11"/>
          <p:cNvSpPr/>
          <p:nvPr/>
        </p:nvSpPr>
        <p:spPr>
          <a:xfrm>
            <a:off x="214282" y="0"/>
            <a:ext cx="4732386" cy="584775"/>
          </a:xfrm>
          <a:prstGeom prst="rect">
            <a:avLst/>
          </a:prstGeom>
        </p:spPr>
        <p:txBody>
          <a:bodyPr wrap="none">
            <a:spAutoFit/>
          </a:bodyPr>
          <a:lstStyle/>
          <a:p>
            <a:r>
              <a:rPr kumimoji="1" lang="zh-CN" altLang="en-US" sz="3200" dirty="0" smtClean="0">
                <a:solidFill>
                  <a:schemeClr val="bg1"/>
                </a:solidFill>
                <a:latin typeface="微软雅黑" pitchFamily="34" charset="-122"/>
                <a:ea typeface="微软雅黑" pitchFamily="34" charset="-122"/>
              </a:rPr>
              <a:t>渠道政策</a:t>
            </a:r>
            <a:r>
              <a:rPr kumimoji="1" lang="en-US" altLang="zh-CN" sz="3200" dirty="0" smtClean="0">
                <a:solidFill>
                  <a:schemeClr val="bg1"/>
                </a:solidFill>
                <a:latin typeface="微软雅黑" pitchFamily="34" charset="-122"/>
                <a:ea typeface="微软雅黑" pitchFamily="34" charset="-122"/>
              </a:rPr>
              <a:t>—</a:t>
            </a:r>
            <a:r>
              <a:rPr kumimoji="1" lang="zh-CN" altLang="en-US" sz="3200" dirty="0" smtClean="0">
                <a:solidFill>
                  <a:schemeClr val="bg1"/>
                </a:solidFill>
                <a:latin typeface="微软雅黑" pitchFamily="34" charset="-122"/>
                <a:ea typeface="微软雅黑" pitchFamily="34" charset="-122"/>
              </a:rPr>
              <a:t>合作伙伴营收</a:t>
            </a:r>
            <a:endParaRPr lang="zh-CN" altLang="en-US" sz="3200" dirty="0">
              <a:ln w="18415" cmpd="sng">
                <a:solidFill>
                  <a:srgbClr val="FFFFFF"/>
                </a:solidFill>
                <a:prstDash val="solid"/>
              </a:ln>
              <a:solidFill>
                <a:schemeClr val="bg1"/>
              </a:solidFill>
              <a:latin typeface="华文细黑" pitchFamily="2" charset="-122"/>
              <a:ea typeface="华文细黑" pitchFamily="2" charset="-122"/>
            </a:endParaRPr>
          </a:p>
        </p:txBody>
      </p:sp>
    </p:spTree>
    <p:extLst>
      <p:ext uri="{BB962C8B-B14F-4D97-AF65-F5344CB8AC3E}">
        <p14:creationId xmlns:p14="http://schemas.microsoft.com/office/powerpoint/2010/main" xmlns="" val="12881567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0" y="1"/>
            <a:ext cx="7452320" cy="620688"/>
          </a:xfrm>
          <a:solidFill>
            <a:srgbClr val="FF8000"/>
          </a:solidFill>
        </p:spPr>
        <p:txBody>
          <a:bodyPr>
            <a:normAutofit/>
          </a:bodyPr>
          <a:lstStyle/>
          <a:p>
            <a:pPr algn="l"/>
            <a:r>
              <a:rPr kumimoji="1" lang="zh-CN" altLang="en-US" sz="3200" dirty="0" smtClean="0">
                <a:solidFill>
                  <a:schemeClr val="bg1"/>
                </a:solidFill>
                <a:latin typeface="微软雅黑" pitchFamily="34" charset="-122"/>
                <a:ea typeface="微软雅黑" pitchFamily="34" charset="-122"/>
                <a:cs typeface="+mn-cs"/>
              </a:rPr>
              <a:t>渠道政策</a:t>
            </a:r>
            <a:r>
              <a:rPr kumimoji="1" lang="en-US" altLang="zh-CN" sz="3200" dirty="0" smtClean="0">
                <a:solidFill>
                  <a:schemeClr val="bg1"/>
                </a:solidFill>
                <a:latin typeface="微软雅黑" pitchFamily="34" charset="-122"/>
                <a:ea typeface="微软雅黑" pitchFamily="34" charset="-122"/>
                <a:cs typeface="+mn-cs"/>
              </a:rPr>
              <a:t>—</a:t>
            </a:r>
            <a:r>
              <a:rPr kumimoji="1" lang="zh-CN" altLang="en-US" sz="3200" dirty="0" smtClean="0">
                <a:solidFill>
                  <a:schemeClr val="bg1"/>
                </a:solidFill>
                <a:latin typeface="微软雅黑" pitchFamily="34" charset="-122"/>
                <a:ea typeface="微软雅黑" pitchFamily="34" charset="-122"/>
                <a:cs typeface="+mn-cs"/>
              </a:rPr>
              <a:t>合作伙伴营收分析</a:t>
            </a:r>
            <a:endParaRPr kumimoji="1" lang="zh-CN" altLang="en-US" sz="3200" dirty="0">
              <a:solidFill>
                <a:schemeClr val="bg1"/>
              </a:solidFill>
              <a:latin typeface="微软雅黑" pitchFamily="34" charset="-122"/>
              <a:ea typeface="微软雅黑" pitchFamily="34" charset="-122"/>
              <a:cs typeface="+mn-cs"/>
            </a:endParaRPr>
          </a:p>
        </p:txBody>
      </p:sp>
      <p:sp>
        <p:nvSpPr>
          <p:cNvPr id="10" name="灯片编号占位符 9"/>
          <p:cNvSpPr>
            <a:spLocks noGrp="1"/>
          </p:cNvSpPr>
          <p:nvPr>
            <p:ph type="sldNum" sz="quarter" idx="12"/>
          </p:nvPr>
        </p:nvSpPr>
        <p:spPr/>
        <p:txBody>
          <a:bodyPr/>
          <a:lstStyle/>
          <a:p>
            <a:fld id="{5A604C71-2824-3A43-A759-2F02711C581D}" type="slidenum">
              <a:rPr kumimoji="1" lang="zh-CN" altLang="en-US" smtClean="0"/>
              <a:pPr/>
              <a:t>16</a:t>
            </a:fld>
            <a:endParaRPr kumimoji="1" lang="zh-CN" altLang="en-US"/>
          </a:p>
        </p:txBody>
      </p:sp>
      <p:pic>
        <p:nvPicPr>
          <p:cNvPr id="3074" name="Picture 2"/>
          <p:cNvPicPr>
            <a:picLocks noChangeAspect="1" noChangeArrowheads="1"/>
          </p:cNvPicPr>
          <p:nvPr/>
        </p:nvPicPr>
        <p:blipFill>
          <a:blip r:embed="rId3" cstate="print"/>
          <a:srcRect/>
          <a:stretch>
            <a:fillRect/>
          </a:stretch>
        </p:blipFill>
        <p:spPr bwMode="auto">
          <a:xfrm>
            <a:off x="7956376" y="1"/>
            <a:ext cx="704925" cy="620688"/>
          </a:xfrm>
          <a:prstGeom prst="rect">
            <a:avLst/>
          </a:prstGeom>
          <a:noFill/>
          <a:ln w="9525">
            <a:noFill/>
            <a:miter lim="800000"/>
            <a:headEnd/>
            <a:tailEnd/>
          </a:ln>
        </p:spPr>
      </p:pic>
      <p:sp>
        <p:nvSpPr>
          <p:cNvPr id="6" name="TextBox 5"/>
          <p:cNvSpPr txBox="1"/>
          <p:nvPr/>
        </p:nvSpPr>
        <p:spPr>
          <a:xfrm>
            <a:off x="0" y="714356"/>
            <a:ext cx="9144000" cy="2308324"/>
          </a:xfrm>
          <a:prstGeom prst="rect">
            <a:avLst/>
          </a:prstGeom>
          <a:noFill/>
        </p:spPr>
        <p:txBody>
          <a:bodyPr wrap="square" rtlCol="0">
            <a:spAutoFit/>
          </a:bodyPr>
          <a:lstStyle/>
          <a:p>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r>
              <a:rPr lang="en-US" altLang="zh-CN" dirty="0" smtClean="0">
                <a:latin typeface="微软雅黑" pitchFamily="34" charset="-122"/>
                <a:ea typeface="微软雅黑" pitchFamily="34" charset="-122"/>
              </a:rPr>
              <a:t>     </a:t>
            </a:r>
          </a:p>
          <a:p>
            <a:endParaRPr lang="en-US" altLang="zh-CN" dirty="0" smtClean="0"/>
          </a:p>
          <a:p>
            <a:endParaRPr lang="zh-CN" altLang="en-US" dirty="0"/>
          </a:p>
        </p:txBody>
      </p:sp>
      <p:sp>
        <p:nvSpPr>
          <p:cNvPr id="8" name="TextBox 7"/>
          <p:cNvSpPr txBox="1"/>
          <p:nvPr/>
        </p:nvSpPr>
        <p:spPr>
          <a:xfrm>
            <a:off x="357158" y="1714488"/>
            <a:ext cx="184731" cy="369332"/>
          </a:xfrm>
          <a:prstGeom prst="rect">
            <a:avLst/>
          </a:prstGeom>
          <a:noFill/>
        </p:spPr>
        <p:txBody>
          <a:bodyPr wrap="none" rtlCol="0">
            <a:spAutoFit/>
          </a:bodyPr>
          <a:lstStyle/>
          <a:p>
            <a:endParaRPr lang="zh-CN" altLang="en-US" dirty="0"/>
          </a:p>
        </p:txBody>
      </p:sp>
      <p:graphicFrame>
        <p:nvGraphicFramePr>
          <p:cNvPr id="14" name="表格 13"/>
          <p:cNvGraphicFramePr>
            <a:graphicFrameLocks noGrp="1"/>
          </p:cNvGraphicFramePr>
          <p:nvPr/>
        </p:nvGraphicFramePr>
        <p:xfrm>
          <a:off x="71406" y="642918"/>
          <a:ext cx="8786874" cy="6072230"/>
        </p:xfrm>
        <a:graphic>
          <a:graphicData uri="http://schemas.openxmlformats.org/drawingml/2006/table">
            <a:tbl>
              <a:tblPr firstRow="1" bandRow="1">
                <a:tableStyleId>{5C22544A-7EE6-4342-B048-85BDC9FD1C3A}</a:tableStyleId>
              </a:tblPr>
              <a:tblGrid>
                <a:gridCol w="2139905"/>
                <a:gridCol w="2741709"/>
                <a:gridCol w="3905260"/>
              </a:tblGrid>
              <a:tr h="5715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kern="100" dirty="0" smtClean="0">
                          <a:latin typeface="微软雅黑" pitchFamily="34" charset="-122"/>
                          <a:ea typeface="微软雅黑" pitchFamily="34" charset="-122"/>
                          <a:cs typeface="Times New Roman"/>
                        </a:rPr>
                        <a:t>赢利点</a:t>
                      </a:r>
                    </a:p>
                    <a:p>
                      <a:endParaRPr lang="zh-CN" altLang="en-US" dirty="0">
                        <a:latin typeface="微软雅黑" pitchFamily="34" charset="-122"/>
                        <a:ea typeface="微软雅黑" pitchFamily="34" charset="-122"/>
                      </a:endParaRPr>
                    </a:p>
                  </a:txBody>
                  <a:tcPr>
                    <a:solidFill>
                      <a:srgbClr val="FFC000"/>
                    </a:solidFill>
                  </a:tcPr>
                </a:tc>
                <a:tc>
                  <a:txBody>
                    <a:bodyPr/>
                    <a:lstStyle/>
                    <a:p>
                      <a:r>
                        <a:rPr lang="zh-CN" altLang="en-US" dirty="0" smtClean="0">
                          <a:latin typeface="微软雅黑" pitchFamily="34" charset="-122"/>
                          <a:ea typeface="微软雅黑" pitchFamily="34" charset="-122"/>
                        </a:rPr>
                        <a:t>赢利点分析</a:t>
                      </a:r>
                      <a:endParaRPr lang="zh-CN" altLang="en-US" dirty="0">
                        <a:latin typeface="微软雅黑" pitchFamily="34" charset="-122"/>
                        <a:ea typeface="微软雅黑" pitchFamily="34" charset="-122"/>
                      </a:endParaRPr>
                    </a:p>
                  </a:txBody>
                  <a:tcPr>
                    <a:solidFill>
                      <a:srgbClr val="FFC000"/>
                    </a:solidFill>
                  </a:tcPr>
                </a:tc>
                <a:tc>
                  <a:txBody>
                    <a:bodyPr/>
                    <a:lstStyle/>
                    <a:p>
                      <a:r>
                        <a:rPr lang="zh-CN" altLang="en-US" dirty="0" smtClean="0">
                          <a:latin typeface="微软雅黑" pitchFamily="34" charset="-122"/>
                          <a:ea typeface="微软雅黑" pitchFamily="34" charset="-122"/>
                        </a:rPr>
                        <a:t>备注</a:t>
                      </a:r>
                      <a:endParaRPr lang="zh-CN" altLang="en-US" dirty="0">
                        <a:latin typeface="微软雅黑" pitchFamily="34" charset="-122"/>
                        <a:ea typeface="微软雅黑" pitchFamily="34" charset="-122"/>
                      </a:endParaRPr>
                    </a:p>
                  </a:txBody>
                  <a:tcPr>
                    <a:solidFill>
                      <a:srgbClr val="FFC000"/>
                    </a:solidFill>
                  </a:tcPr>
                </a:tc>
              </a:tr>
              <a:tr h="7886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kern="100" dirty="0" smtClean="0">
                          <a:latin typeface="微软雅黑" pitchFamily="34" charset="-122"/>
                          <a:ea typeface="微软雅黑" pitchFamily="34" charset="-122"/>
                          <a:cs typeface="Times New Roman"/>
                        </a:rPr>
                        <a:t>司机注册</a:t>
                      </a:r>
                    </a:p>
                    <a:p>
                      <a:endParaRPr lang="zh-CN" altLang="en-US" dirty="0">
                        <a:latin typeface="微软雅黑" pitchFamily="34" charset="-122"/>
                        <a:ea typeface="微软雅黑" pitchFamily="34" charset="-122"/>
                      </a:endParaRPr>
                    </a:p>
                  </a:txBody>
                  <a:tcPr/>
                </a:tc>
                <a:tc>
                  <a:txBody>
                    <a:bodyPr/>
                    <a:lstStyle/>
                    <a:p>
                      <a:pPr algn="just">
                        <a:spcAft>
                          <a:spcPts val="0"/>
                        </a:spcAft>
                      </a:pPr>
                      <a:r>
                        <a:rPr lang="zh-CN" altLang="en-US" sz="1600" kern="100" dirty="0" smtClean="0">
                          <a:latin typeface="微软雅黑" pitchFamily="34" charset="-122"/>
                          <a:ea typeface="微软雅黑" pitchFamily="34" charset="-122"/>
                          <a:cs typeface="Times New Roman"/>
                        </a:rPr>
                        <a:t>司机注册两个月</a:t>
                      </a:r>
                      <a:r>
                        <a:rPr lang="en-US" sz="1600" kern="100" dirty="0" smtClean="0">
                          <a:latin typeface="微软雅黑" pitchFamily="34" charset="-122"/>
                          <a:ea typeface="微软雅黑" pitchFamily="34" charset="-122"/>
                          <a:cs typeface="Times New Roman"/>
                        </a:rPr>
                        <a:t>5000*20 </a:t>
                      </a:r>
                      <a:r>
                        <a:rPr lang="en-US" sz="1600" kern="100" baseline="0" dirty="0" smtClean="0">
                          <a:latin typeface="微软雅黑" pitchFamily="34" charset="-122"/>
                          <a:ea typeface="微软雅黑" pitchFamily="34" charset="-122"/>
                          <a:cs typeface="Times New Roman"/>
                        </a:rPr>
                        <a:t>     </a:t>
                      </a:r>
                      <a:r>
                        <a:rPr lang="en-US" sz="1800" b="1" kern="100" dirty="0" smtClean="0">
                          <a:latin typeface="微软雅黑" pitchFamily="34" charset="-122"/>
                          <a:ea typeface="微软雅黑" pitchFamily="34" charset="-122"/>
                          <a:cs typeface="Times New Roman"/>
                        </a:rPr>
                        <a:t>10</a:t>
                      </a:r>
                      <a:r>
                        <a:rPr lang="zh-CN" altLang="en-US" sz="1800" b="1" kern="100" dirty="0" smtClean="0">
                          <a:latin typeface="微软雅黑" pitchFamily="34" charset="-122"/>
                          <a:ea typeface="微软雅黑" pitchFamily="34" charset="-122"/>
                          <a:cs typeface="Times New Roman"/>
                        </a:rPr>
                        <a:t>万元</a:t>
                      </a:r>
                      <a:endParaRPr lang="zh-CN" altLang="en-US" sz="1800" b="1" kern="100" dirty="0">
                        <a:latin typeface="微软雅黑" pitchFamily="34" charset="-122"/>
                        <a:ea typeface="微软雅黑" pitchFamily="34" charset="-122"/>
                        <a:cs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600" kern="100" dirty="0" smtClean="0">
                          <a:latin typeface="微软雅黑" pitchFamily="34" charset="-122"/>
                          <a:ea typeface="微软雅黑" pitchFamily="34" charset="-122"/>
                          <a:cs typeface="Times New Roman"/>
                        </a:rPr>
                        <a:t>直销经验两个月可覆盖</a:t>
                      </a:r>
                      <a:r>
                        <a:rPr lang="en-US" sz="1600" kern="100" dirty="0" smtClean="0">
                          <a:latin typeface="微软雅黑" pitchFamily="34" charset="-122"/>
                          <a:ea typeface="微软雅黑" pitchFamily="34" charset="-122"/>
                          <a:cs typeface="Times New Roman"/>
                        </a:rPr>
                        <a:t>80%</a:t>
                      </a:r>
                      <a:r>
                        <a:rPr lang="zh-CN" altLang="en-US" sz="1600" kern="100" dirty="0" smtClean="0">
                          <a:latin typeface="微软雅黑" pitchFamily="34" charset="-122"/>
                          <a:ea typeface="微软雅黑" pitchFamily="34" charset="-122"/>
                          <a:cs typeface="Times New Roman"/>
                        </a:rPr>
                        <a:t>以上</a:t>
                      </a:r>
                    </a:p>
                    <a:p>
                      <a:endParaRPr lang="zh-CN" altLang="en-US" dirty="0">
                        <a:latin typeface="微软雅黑" pitchFamily="34" charset="-122"/>
                        <a:ea typeface="微软雅黑" pitchFamily="34" charset="-122"/>
                      </a:endParaRPr>
                    </a:p>
                  </a:txBody>
                  <a:tcPr/>
                </a:tc>
              </a:tr>
              <a:tr h="1000132">
                <a:tc>
                  <a:txBody>
                    <a:bodyPr/>
                    <a:lstStyle/>
                    <a:p>
                      <a:r>
                        <a:rPr lang="zh-CN" altLang="en-US" dirty="0" smtClean="0">
                          <a:latin typeface="微软雅黑" pitchFamily="34" charset="-122"/>
                          <a:ea typeface="微软雅黑" pitchFamily="34" charset="-122"/>
                        </a:rPr>
                        <a:t>日均六小时司机在线</a:t>
                      </a:r>
                      <a:endParaRPr lang="zh-CN" altLang="en-US" dirty="0">
                        <a:latin typeface="微软雅黑" pitchFamily="34" charset="-122"/>
                        <a:ea typeface="微软雅黑" pitchFamily="34" charset="-122"/>
                      </a:endParaRPr>
                    </a:p>
                  </a:txBody>
                  <a:tcPr/>
                </a:tc>
                <a:tc>
                  <a:txBody>
                    <a:bodyPr/>
                    <a:lstStyle/>
                    <a:p>
                      <a:pPr algn="just">
                        <a:spcAft>
                          <a:spcPts val="0"/>
                        </a:spcAft>
                      </a:pPr>
                      <a:r>
                        <a:rPr lang="zh-CN" altLang="en-US" sz="1600" kern="100" dirty="0" smtClean="0">
                          <a:latin typeface="微软雅黑" pitchFamily="34" charset="-122"/>
                          <a:ea typeface="微软雅黑" pitchFamily="34" charset="-122"/>
                          <a:cs typeface="Times New Roman"/>
                        </a:rPr>
                        <a:t>日均在线</a:t>
                      </a:r>
                      <a:r>
                        <a:rPr lang="en-US" sz="1600" kern="100" dirty="0" smtClean="0">
                          <a:latin typeface="微软雅黑" pitchFamily="34" charset="-122"/>
                          <a:ea typeface="微软雅黑" pitchFamily="34" charset="-122"/>
                          <a:cs typeface="Times New Roman"/>
                        </a:rPr>
                        <a:t>2000</a:t>
                      </a:r>
                    </a:p>
                    <a:p>
                      <a:pPr algn="just">
                        <a:spcAft>
                          <a:spcPts val="0"/>
                        </a:spcAft>
                      </a:pPr>
                      <a:r>
                        <a:rPr lang="zh-CN" altLang="en-US" sz="1600" kern="100" dirty="0" smtClean="0">
                          <a:latin typeface="微软雅黑" pitchFamily="34" charset="-122"/>
                          <a:ea typeface="微软雅黑" pitchFamily="34" charset="-122"/>
                          <a:cs typeface="Times New Roman"/>
                        </a:rPr>
                        <a:t>司机</a:t>
                      </a:r>
                      <a:r>
                        <a:rPr lang="en-US" sz="1600" kern="100" dirty="0" smtClean="0">
                          <a:latin typeface="微软雅黑" pitchFamily="34" charset="-122"/>
                          <a:ea typeface="微软雅黑" pitchFamily="34" charset="-122"/>
                          <a:cs typeface="Times New Roman"/>
                        </a:rPr>
                        <a:t>2000*31/31</a:t>
                      </a:r>
                      <a:r>
                        <a:rPr lang="zh-CN" altLang="en-US" sz="1600" kern="100" dirty="0" smtClean="0">
                          <a:latin typeface="微软雅黑" pitchFamily="34" charset="-122"/>
                          <a:ea typeface="微软雅黑" pitchFamily="34" charset="-122"/>
                          <a:cs typeface="Times New Roman"/>
                        </a:rPr>
                        <a:t>天</a:t>
                      </a:r>
                      <a:r>
                        <a:rPr lang="en-US" sz="1600" kern="100" dirty="0" smtClean="0">
                          <a:latin typeface="微软雅黑" pitchFamily="34" charset="-122"/>
                          <a:ea typeface="微软雅黑" pitchFamily="34" charset="-122"/>
                          <a:cs typeface="Times New Roman"/>
                        </a:rPr>
                        <a:t>*7</a:t>
                      </a:r>
                      <a:r>
                        <a:rPr lang="zh-CN" altLang="en-US" sz="1600" kern="100" dirty="0" smtClean="0">
                          <a:latin typeface="微软雅黑" pitchFamily="34" charset="-122"/>
                          <a:ea typeface="微软雅黑" pitchFamily="34" charset="-122"/>
                          <a:cs typeface="Times New Roman"/>
                        </a:rPr>
                        <a:t>元</a:t>
                      </a:r>
                      <a:r>
                        <a:rPr lang="en-US" sz="1800" b="1" kern="100" dirty="0" smtClean="0">
                          <a:latin typeface="微软雅黑" pitchFamily="34" charset="-122"/>
                          <a:ea typeface="微软雅黑" pitchFamily="34" charset="-122"/>
                          <a:cs typeface="Times New Roman"/>
                        </a:rPr>
                        <a:t>14000</a:t>
                      </a:r>
                      <a:r>
                        <a:rPr lang="zh-CN" altLang="en-US" sz="1800" b="1" kern="100" dirty="0" smtClean="0">
                          <a:latin typeface="微软雅黑" pitchFamily="34" charset="-122"/>
                          <a:ea typeface="微软雅黑" pitchFamily="34" charset="-122"/>
                          <a:cs typeface="Times New Roman"/>
                        </a:rPr>
                        <a:t>元</a:t>
                      </a:r>
                    </a:p>
                    <a:p>
                      <a:endParaRPr lang="zh-CN" alt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600" kern="100" dirty="0" smtClean="0">
                          <a:latin typeface="微软雅黑" pitchFamily="34" charset="-122"/>
                          <a:ea typeface="微软雅黑" pitchFamily="34" charset="-122"/>
                          <a:cs typeface="Times New Roman"/>
                        </a:rPr>
                        <a:t>借鉴直销开区两个月保守预估</a:t>
                      </a:r>
                      <a:r>
                        <a:rPr lang="en-US" altLang="zh-CN" sz="1600" kern="100" dirty="0" smtClean="0">
                          <a:latin typeface="微软雅黑" pitchFamily="34" charset="-122"/>
                          <a:ea typeface="微软雅黑" pitchFamily="34" charset="-122"/>
                          <a:cs typeface="Times New Roman"/>
                        </a:rPr>
                        <a:t>—</a:t>
                      </a:r>
                      <a:r>
                        <a:rPr lang="zh-CN" altLang="en-US" sz="1600" kern="100" dirty="0" smtClean="0">
                          <a:latin typeface="微软雅黑" pitchFamily="34" charset="-122"/>
                          <a:ea typeface="微软雅黑" pitchFamily="34" charset="-122"/>
                          <a:cs typeface="Times New Roman"/>
                        </a:rPr>
                        <a:t>月考核、月发放</a:t>
                      </a:r>
                    </a:p>
                    <a:p>
                      <a:endParaRPr lang="zh-CN" altLang="en-US" dirty="0">
                        <a:latin typeface="微软雅黑" pitchFamily="34" charset="-122"/>
                        <a:ea typeface="微软雅黑" pitchFamily="34" charset="-122"/>
                      </a:endParaRPr>
                    </a:p>
                  </a:txBody>
                  <a:tcPr/>
                </a:tc>
              </a:tr>
              <a:tr h="872504">
                <a:tc>
                  <a:txBody>
                    <a:bodyPr/>
                    <a:lstStyle/>
                    <a:p>
                      <a:r>
                        <a:rPr lang="zh-CN" altLang="en-US" dirty="0" smtClean="0">
                          <a:latin typeface="微软雅黑" pitchFamily="34" charset="-122"/>
                          <a:ea typeface="微软雅黑" pitchFamily="34" charset="-122"/>
                        </a:rPr>
                        <a:t>日成功订单数量</a:t>
                      </a:r>
                      <a:endParaRPr lang="zh-CN" altLang="en-US" dirty="0">
                        <a:latin typeface="微软雅黑" pitchFamily="34" charset="-122"/>
                        <a:ea typeface="微软雅黑" pitchFamily="34" charset="-122"/>
                      </a:endParaRPr>
                    </a:p>
                  </a:txBody>
                  <a:tcPr/>
                </a:tc>
                <a:tc>
                  <a:txBody>
                    <a:bodyPr/>
                    <a:lstStyle/>
                    <a:p>
                      <a:pPr algn="just">
                        <a:spcAft>
                          <a:spcPts val="0"/>
                        </a:spcAft>
                      </a:pPr>
                      <a:r>
                        <a:rPr lang="zh-CN" altLang="en-US" sz="1600" kern="100" dirty="0" smtClean="0">
                          <a:latin typeface="微软雅黑" pitchFamily="34" charset="-122"/>
                          <a:ea typeface="微软雅黑" pitchFamily="34" charset="-122"/>
                          <a:cs typeface="Times New Roman"/>
                        </a:rPr>
                        <a:t>日均</a:t>
                      </a:r>
                      <a:r>
                        <a:rPr lang="en-US" altLang="zh-CN" sz="1600" kern="100" dirty="0" smtClean="0">
                          <a:latin typeface="微软雅黑" pitchFamily="34" charset="-122"/>
                          <a:ea typeface="微软雅黑" pitchFamily="34" charset="-122"/>
                          <a:cs typeface="Times New Roman"/>
                        </a:rPr>
                        <a:t>1500</a:t>
                      </a:r>
                      <a:r>
                        <a:rPr lang="zh-CN" altLang="en-US" sz="1600" kern="100" dirty="0" smtClean="0">
                          <a:latin typeface="微软雅黑" pitchFamily="34" charset="-122"/>
                          <a:ea typeface="微软雅黑" pitchFamily="34" charset="-122"/>
                          <a:cs typeface="Times New Roman"/>
                        </a:rPr>
                        <a:t>单</a:t>
                      </a:r>
                      <a:r>
                        <a:rPr lang="zh-CN" altLang="en-US" sz="1600" kern="100" baseline="0" dirty="0" smtClean="0">
                          <a:latin typeface="微软雅黑" pitchFamily="34" charset="-122"/>
                          <a:ea typeface="微软雅黑" pitchFamily="34" charset="-122"/>
                          <a:cs typeface="Times New Roman"/>
                        </a:rPr>
                        <a:t> </a:t>
                      </a:r>
                      <a:endParaRPr lang="en-US" altLang="zh-CN" sz="1600" kern="100" baseline="0" dirty="0" smtClean="0">
                        <a:latin typeface="微软雅黑" pitchFamily="34" charset="-122"/>
                        <a:ea typeface="微软雅黑" pitchFamily="34" charset="-122"/>
                        <a:cs typeface="Times New Roman"/>
                      </a:endParaRPr>
                    </a:p>
                    <a:p>
                      <a:pPr algn="just">
                        <a:spcAft>
                          <a:spcPts val="0"/>
                        </a:spcAft>
                      </a:pPr>
                      <a:r>
                        <a:rPr lang="en-US" altLang="zh-CN" sz="1600" kern="100" baseline="0" dirty="0" smtClean="0">
                          <a:latin typeface="微软雅黑" pitchFamily="34" charset="-122"/>
                          <a:ea typeface="微软雅黑" pitchFamily="34" charset="-122"/>
                          <a:cs typeface="Times New Roman"/>
                        </a:rPr>
                        <a:t>1500</a:t>
                      </a:r>
                      <a:r>
                        <a:rPr lang="zh-CN" altLang="en-US" sz="1600" kern="100" baseline="0" dirty="0" smtClean="0">
                          <a:latin typeface="微软雅黑" pitchFamily="34" charset="-122"/>
                          <a:ea typeface="微软雅黑" pitchFamily="34" charset="-122"/>
                          <a:cs typeface="Times New Roman"/>
                        </a:rPr>
                        <a:t>*</a:t>
                      </a:r>
                      <a:r>
                        <a:rPr lang="en-US" altLang="zh-CN" sz="1600" kern="100" baseline="0" dirty="0" smtClean="0">
                          <a:latin typeface="微软雅黑" pitchFamily="34" charset="-122"/>
                          <a:ea typeface="微软雅黑" pitchFamily="34" charset="-122"/>
                          <a:cs typeface="Times New Roman"/>
                        </a:rPr>
                        <a:t>31/31</a:t>
                      </a:r>
                      <a:r>
                        <a:rPr lang="zh-CN" altLang="en-US" sz="1600" kern="100" baseline="0" dirty="0" smtClean="0">
                          <a:latin typeface="微软雅黑" pitchFamily="34" charset="-122"/>
                          <a:ea typeface="微软雅黑" pitchFamily="34" charset="-122"/>
                          <a:cs typeface="Times New Roman"/>
                        </a:rPr>
                        <a:t>天*</a:t>
                      </a:r>
                      <a:r>
                        <a:rPr lang="en-US" altLang="zh-CN" sz="1600" kern="100" baseline="0" dirty="0" smtClean="0">
                          <a:latin typeface="微软雅黑" pitchFamily="34" charset="-122"/>
                          <a:ea typeface="微软雅黑" pitchFamily="34" charset="-122"/>
                          <a:cs typeface="Times New Roman"/>
                        </a:rPr>
                        <a:t>5</a:t>
                      </a:r>
                      <a:r>
                        <a:rPr lang="zh-CN" altLang="en-US" sz="1600" kern="100" baseline="0" dirty="0" smtClean="0">
                          <a:latin typeface="微软雅黑" pitchFamily="34" charset="-122"/>
                          <a:ea typeface="微软雅黑" pitchFamily="34" charset="-122"/>
                          <a:cs typeface="Times New Roman"/>
                        </a:rPr>
                        <a:t>元</a:t>
                      </a:r>
                      <a:endParaRPr lang="en-US" altLang="zh-CN" sz="1600" kern="100" baseline="0" dirty="0" smtClean="0">
                        <a:latin typeface="微软雅黑" pitchFamily="34" charset="-122"/>
                        <a:ea typeface="微软雅黑" pitchFamily="34" charset="-122"/>
                        <a:cs typeface="Times New Roman"/>
                      </a:endParaRPr>
                    </a:p>
                    <a:p>
                      <a:pPr algn="just">
                        <a:spcAft>
                          <a:spcPts val="0"/>
                        </a:spcAft>
                      </a:pPr>
                      <a:r>
                        <a:rPr lang="en-US" altLang="zh-CN" sz="1800" b="1" kern="100" baseline="0" dirty="0" smtClean="0">
                          <a:latin typeface="微软雅黑" pitchFamily="34" charset="-122"/>
                          <a:ea typeface="微软雅黑" pitchFamily="34" charset="-122"/>
                          <a:cs typeface="Times New Roman"/>
                        </a:rPr>
                        <a:t>7500</a:t>
                      </a:r>
                      <a:r>
                        <a:rPr lang="zh-CN" altLang="en-US" sz="1800" b="1" kern="100" baseline="0" dirty="0" smtClean="0">
                          <a:latin typeface="微软雅黑" pitchFamily="34" charset="-122"/>
                          <a:ea typeface="微软雅黑" pitchFamily="34" charset="-122"/>
                          <a:cs typeface="Times New Roman"/>
                        </a:rPr>
                        <a:t>元</a:t>
                      </a:r>
                      <a:endParaRPr lang="zh-CN" altLang="en-US" sz="1800" b="1" kern="100" dirty="0">
                        <a:latin typeface="微软雅黑" pitchFamily="34" charset="-122"/>
                        <a:ea typeface="微软雅黑" pitchFamily="34" charset="-122"/>
                        <a:cs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600" kern="100" dirty="0" smtClean="0">
                          <a:latin typeface="微软雅黑" pitchFamily="34" charset="-122"/>
                          <a:ea typeface="微软雅黑" pitchFamily="34" charset="-122"/>
                          <a:cs typeface="Times New Roman"/>
                        </a:rPr>
                        <a:t>借鉴直销开区两个月保守预估</a:t>
                      </a:r>
                      <a:r>
                        <a:rPr lang="en-US" altLang="zh-CN" sz="1600" kern="100" dirty="0" smtClean="0">
                          <a:latin typeface="微软雅黑" pitchFamily="34" charset="-122"/>
                          <a:ea typeface="微软雅黑" pitchFamily="34" charset="-122"/>
                          <a:cs typeface="Times New Roman"/>
                        </a:rPr>
                        <a:t>—</a:t>
                      </a:r>
                      <a:r>
                        <a:rPr lang="zh-CN" altLang="en-US" sz="1600" kern="100" dirty="0" smtClean="0">
                          <a:latin typeface="微软雅黑" pitchFamily="34" charset="-122"/>
                          <a:ea typeface="微软雅黑" pitchFamily="34" charset="-122"/>
                          <a:cs typeface="Times New Roman"/>
                        </a:rPr>
                        <a:t>月考核、月发放</a:t>
                      </a:r>
                    </a:p>
                    <a:p>
                      <a:endParaRPr lang="en-US" altLang="zh-CN" dirty="0" smtClean="0">
                        <a:latin typeface="微软雅黑" pitchFamily="34" charset="-122"/>
                        <a:ea typeface="微软雅黑" pitchFamily="34" charset="-122"/>
                      </a:endParaRPr>
                    </a:p>
                    <a:p>
                      <a:endParaRPr lang="zh-CN" altLang="en-US" dirty="0">
                        <a:latin typeface="微软雅黑" pitchFamily="34" charset="-122"/>
                        <a:ea typeface="微软雅黑" pitchFamily="34" charset="-122"/>
                      </a:endParaRPr>
                    </a:p>
                  </a:txBody>
                  <a:tcPr/>
                </a:tc>
              </a:tr>
              <a:tr h="916962">
                <a:tc>
                  <a:txBody>
                    <a:bodyPr/>
                    <a:lstStyle/>
                    <a:p>
                      <a:r>
                        <a:rPr lang="zh-CN" altLang="en-US" dirty="0" smtClean="0">
                          <a:latin typeface="微软雅黑" pitchFamily="34" charset="-122"/>
                          <a:ea typeface="微软雅黑" pitchFamily="34" charset="-122"/>
                        </a:rPr>
                        <a:t>叫车费用分成</a:t>
                      </a:r>
                      <a:endParaRPr lang="zh-CN" altLang="en-US" dirty="0">
                        <a:latin typeface="微软雅黑" pitchFamily="34" charset="-122"/>
                        <a:ea typeface="微软雅黑" pitchFamily="34" charset="-122"/>
                      </a:endParaRPr>
                    </a:p>
                  </a:txBody>
                  <a:tcPr/>
                </a:tc>
                <a:tc>
                  <a:txBody>
                    <a:bodyPr/>
                    <a:lstStyle/>
                    <a:p>
                      <a:pPr algn="just">
                        <a:spcAft>
                          <a:spcPts val="0"/>
                        </a:spcAft>
                      </a:pPr>
                      <a:r>
                        <a:rPr lang="zh-CN" altLang="en-US" sz="1600" kern="100" dirty="0" smtClean="0">
                          <a:latin typeface="微软雅黑" pitchFamily="34" charset="-122"/>
                          <a:ea typeface="微软雅黑" pitchFamily="34" charset="-122"/>
                          <a:cs typeface="Times New Roman"/>
                        </a:rPr>
                        <a:t>日</a:t>
                      </a:r>
                      <a:r>
                        <a:rPr lang="en-US" sz="1600" kern="100" dirty="0" smtClean="0">
                          <a:latin typeface="微软雅黑" pitchFamily="34" charset="-122"/>
                          <a:ea typeface="微软雅黑" pitchFamily="34" charset="-122"/>
                          <a:cs typeface="Times New Roman"/>
                        </a:rPr>
                        <a:t>10000</a:t>
                      </a:r>
                      <a:r>
                        <a:rPr lang="zh-CN" altLang="en-US" sz="1600" kern="100" dirty="0" smtClean="0">
                          <a:latin typeface="微软雅黑" pitchFamily="34" charset="-122"/>
                          <a:ea typeface="微软雅黑" pitchFamily="34" charset="-122"/>
                          <a:cs typeface="Times New Roman"/>
                        </a:rPr>
                        <a:t>单</a:t>
                      </a:r>
                      <a:r>
                        <a:rPr lang="en-US" sz="1600" kern="100" dirty="0" smtClean="0">
                          <a:latin typeface="微软雅黑" pitchFamily="34" charset="-122"/>
                          <a:ea typeface="微软雅黑" pitchFamily="34" charset="-122"/>
                          <a:cs typeface="Times New Roman"/>
                        </a:rPr>
                        <a:t>  </a:t>
                      </a:r>
                    </a:p>
                    <a:p>
                      <a:pPr algn="just">
                        <a:spcAft>
                          <a:spcPts val="0"/>
                        </a:spcAft>
                      </a:pPr>
                      <a:r>
                        <a:rPr lang="en-US" sz="1600" kern="100" dirty="0" smtClean="0">
                          <a:latin typeface="微软雅黑" pitchFamily="34" charset="-122"/>
                          <a:ea typeface="微软雅黑" pitchFamily="34" charset="-122"/>
                          <a:cs typeface="Times New Roman"/>
                        </a:rPr>
                        <a:t>10000*5</a:t>
                      </a:r>
                      <a:r>
                        <a:rPr lang="zh-CN" altLang="en-US" sz="1600" kern="100" dirty="0" smtClean="0">
                          <a:latin typeface="微软雅黑" pitchFamily="34" charset="-122"/>
                          <a:ea typeface="微软雅黑" pitchFamily="34" charset="-122"/>
                          <a:cs typeface="Times New Roman"/>
                        </a:rPr>
                        <a:t>元</a:t>
                      </a:r>
                      <a:r>
                        <a:rPr lang="en-US" sz="1600" kern="100" dirty="0" smtClean="0">
                          <a:latin typeface="微软雅黑" pitchFamily="34" charset="-122"/>
                          <a:ea typeface="微软雅黑" pitchFamily="34" charset="-122"/>
                          <a:cs typeface="Times New Roman"/>
                        </a:rPr>
                        <a:t>*0.5*31</a:t>
                      </a:r>
                      <a:r>
                        <a:rPr lang="zh-CN" altLang="en-US" sz="1600" kern="100" dirty="0" smtClean="0">
                          <a:latin typeface="微软雅黑" pitchFamily="34" charset="-122"/>
                          <a:ea typeface="微软雅黑" pitchFamily="34" charset="-122"/>
                          <a:cs typeface="Times New Roman"/>
                        </a:rPr>
                        <a:t>天   </a:t>
                      </a:r>
                      <a:r>
                        <a:rPr lang="en-US" sz="1800" b="1" kern="100" dirty="0" smtClean="0">
                          <a:latin typeface="微软雅黑" pitchFamily="34" charset="-122"/>
                          <a:ea typeface="微软雅黑" pitchFamily="34" charset="-122"/>
                          <a:cs typeface="Times New Roman"/>
                        </a:rPr>
                        <a:t>77.5</a:t>
                      </a:r>
                      <a:r>
                        <a:rPr lang="zh-CN" altLang="en-US" sz="1800" b="1" kern="100" dirty="0" smtClean="0">
                          <a:latin typeface="微软雅黑" pitchFamily="34" charset="-122"/>
                          <a:ea typeface="微软雅黑" pitchFamily="34" charset="-122"/>
                          <a:cs typeface="Times New Roman"/>
                        </a:rPr>
                        <a:t>万元</a:t>
                      </a:r>
                      <a:endParaRPr lang="zh-CN" altLang="en-US" sz="1800" b="1" kern="100" dirty="0">
                        <a:latin typeface="微软雅黑" pitchFamily="34" charset="-122"/>
                        <a:ea typeface="微软雅黑" pitchFamily="34" charset="-122"/>
                        <a:cs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600" kern="100" dirty="0" smtClean="0">
                          <a:latin typeface="微软雅黑" pitchFamily="34" charset="-122"/>
                          <a:ea typeface="微软雅黑" pitchFamily="34" charset="-122"/>
                          <a:cs typeface="Times New Roman"/>
                        </a:rPr>
                        <a:t>借鉴平台现有单城市订单</a:t>
                      </a:r>
                      <a:r>
                        <a:rPr lang="en-US" altLang="zh-CN" sz="1600" kern="100" dirty="0" smtClean="0">
                          <a:latin typeface="微软雅黑" pitchFamily="34" charset="-122"/>
                          <a:ea typeface="微软雅黑" pitchFamily="34" charset="-122"/>
                          <a:cs typeface="Times New Roman"/>
                        </a:rPr>
                        <a:t>—</a:t>
                      </a:r>
                      <a:r>
                        <a:rPr lang="zh-CN" altLang="en-US" sz="1600" kern="100" dirty="0" smtClean="0">
                          <a:latin typeface="微软雅黑" pitchFamily="34" charset="-122"/>
                          <a:ea typeface="微软雅黑" pitchFamily="34" charset="-122"/>
                          <a:cs typeface="Times New Roman"/>
                        </a:rPr>
                        <a:t>月考核、月发放</a:t>
                      </a:r>
                    </a:p>
                    <a:p>
                      <a:endParaRPr lang="zh-CN" altLang="en-US" dirty="0">
                        <a:latin typeface="微软雅黑" pitchFamily="34" charset="-122"/>
                        <a:ea typeface="微软雅黑" pitchFamily="34" charset="-122"/>
                      </a:endParaRPr>
                    </a:p>
                  </a:txBody>
                  <a:tcPr/>
                </a:tc>
              </a:tr>
              <a:tr h="756608">
                <a:tc>
                  <a:txBody>
                    <a:bodyPr/>
                    <a:lstStyle/>
                    <a:p>
                      <a:r>
                        <a:rPr lang="zh-CN" altLang="en-US" dirty="0" smtClean="0">
                          <a:latin typeface="微软雅黑" pitchFamily="34" charset="-122"/>
                          <a:ea typeface="微软雅黑" pitchFamily="34" charset="-122"/>
                        </a:rPr>
                        <a:t>广告流量分成</a:t>
                      </a:r>
                      <a:endParaRPr lang="zh-CN" altLang="en-US" dirty="0">
                        <a:latin typeface="微软雅黑" pitchFamily="34" charset="-122"/>
                        <a:ea typeface="微软雅黑" pitchFamily="34" charset="-122"/>
                      </a:endParaRPr>
                    </a:p>
                  </a:txBody>
                  <a:tcPr/>
                </a:tc>
                <a:tc>
                  <a:txBody>
                    <a:bodyPr/>
                    <a:lstStyle/>
                    <a:p>
                      <a:pPr algn="just">
                        <a:spcAft>
                          <a:spcPts val="0"/>
                        </a:spcAft>
                      </a:pPr>
                      <a:r>
                        <a:rPr lang="zh-CN" altLang="en-US" sz="1600" kern="100" dirty="0" smtClean="0">
                          <a:latin typeface="微软雅黑" pitchFamily="34" charset="-122"/>
                          <a:ea typeface="微软雅黑" pitchFamily="34" charset="-122"/>
                          <a:cs typeface="Times New Roman"/>
                        </a:rPr>
                        <a:t>团购模式线上接订单线下佣金分成</a:t>
                      </a:r>
                      <a:endParaRPr lang="zh-CN" altLang="en-US" sz="1600" kern="100" dirty="0">
                        <a:latin typeface="微软雅黑" pitchFamily="34" charset="-122"/>
                        <a:ea typeface="微软雅黑" pitchFamily="34" charset="-122"/>
                        <a:cs typeface="Times New Roman"/>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600" kern="100" dirty="0" smtClean="0">
                          <a:latin typeface="微软雅黑" pitchFamily="34" charset="-122"/>
                          <a:ea typeface="微软雅黑" pitchFamily="34" charset="-122"/>
                          <a:cs typeface="Times New Roman"/>
                        </a:rPr>
                        <a:t>做的越好，利润越多</a:t>
                      </a:r>
                      <a:r>
                        <a:rPr lang="en-US" altLang="zh-CN" sz="1600" kern="100" dirty="0" smtClean="0">
                          <a:latin typeface="微软雅黑" pitchFamily="34" charset="-122"/>
                          <a:ea typeface="微软雅黑" pitchFamily="34" charset="-122"/>
                          <a:cs typeface="Times New Roman"/>
                        </a:rPr>
                        <a:t>—</a:t>
                      </a:r>
                      <a:r>
                        <a:rPr lang="zh-CN" altLang="en-US" sz="1600" kern="100" dirty="0" smtClean="0">
                          <a:latin typeface="微软雅黑" pitchFamily="34" charset="-122"/>
                          <a:ea typeface="微软雅黑" pitchFamily="34" charset="-122"/>
                          <a:cs typeface="Times New Roman"/>
                        </a:rPr>
                        <a:t>蓝海</a:t>
                      </a:r>
                    </a:p>
                    <a:p>
                      <a:endParaRPr lang="zh-CN" altLang="en-US" dirty="0">
                        <a:latin typeface="微软雅黑" pitchFamily="34" charset="-122"/>
                        <a:ea typeface="微软雅黑" pitchFamily="34" charset="-122"/>
                      </a:endParaRPr>
                    </a:p>
                  </a:txBody>
                  <a:tcPr/>
                </a:tc>
              </a:tr>
              <a:tr h="714380">
                <a:tc>
                  <a:txBody>
                    <a:bodyPr/>
                    <a:lstStyle/>
                    <a:p>
                      <a:r>
                        <a:rPr lang="zh-CN" altLang="en-US" dirty="0" smtClean="0">
                          <a:latin typeface="微软雅黑" pitchFamily="34" charset="-122"/>
                          <a:ea typeface="微软雅黑" pitchFamily="34" charset="-122"/>
                        </a:rPr>
                        <a:t>增值业务分成</a:t>
                      </a:r>
                      <a:endParaRPr lang="zh-CN" altLang="en-US" dirty="0">
                        <a:latin typeface="微软雅黑" pitchFamily="34" charset="-122"/>
                        <a:ea typeface="微软雅黑" pitchFamily="34" charset="-122"/>
                      </a:endParaRPr>
                    </a:p>
                  </a:txBody>
                  <a:tcPr/>
                </a:tc>
                <a:tc>
                  <a:txBody>
                    <a:bodyPr/>
                    <a:lstStyle/>
                    <a:p>
                      <a:pPr algn="just">
                        <a:spcAft>
                          <a:spcPts val="0"/>
                        </a:spcAft>
                      </a:pPr>
                      <a:r>
                        <a:rPr lang="zh-CN" altLang="en-US" sz="1600" kern="100" dirty="0" smtClean="0">
                          <a:latin typeface="微软雅黑" pitchFamily="34" charset="-122"/>
                          <a:ea typeface="微软雅黑" pitchFamily="34" charset="-122"/>
                          <a:cs typeface="Times New Roman"/>
                        </a:rPr>
                        <a:t>未来涉足代驾、租赁业务、第三方合作等等</a:t>
                      </a:r>
                      <a:endParaRPr lang="zh-CN" altLang="en-US" sz="1600" kern="100" dirty="0">
                        <a:latin typeface="微软雅黑" pitchFamily="34" charset="-122"/>
                        <a:ea typeface="微软雅黑" pitchFamily="34" charset="-122"/>
                        <a:cs typeface="Times New Roman"/>
                      </a:endParaRPr>
                    </a:p>
                  </a:txBody>
                  <a:tcPr/>
                </a:tc>
                <a:tc>
                  <a:txBody>
                    <a:bodyPr/>
                    <a:lstStyle/>
                    <a:p>
                      <a:endParaRPr lang="zh-CN" altLang="en-US" dirty="0">
                        <a:latin typeface="微软雅黑" pitchFamily="34" charset="-122"/>
                        <a:ea typeface="微软雅黑" pitchFamily="34" charset="-122"/>
                      </a:endParaRPr>
                    </a:p>
                  </a:txBody>
                  <a:tcPr/>
                </a:tc>
              </a:tr>
            </a:tbl>
          </a:graphicData>
        </a:graphic>
      </p:graphicFrame>
    </p:spTree>
    <p:extLst>
      <p:ext uri="{BB962C8B-B14F-4D97-AF65-F5344CB8AC3E}">
        <p14:creationId xmlns:p14="http://schemas.microsoft.com/office/powerpoint/2010/main" xmlns="" val="12881567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0" y="1"/>
            <a:ext cx="7452320" cy="620688"/>
          </a:xfrm>
          <a:solidFill>
            <a:srgbClr val="FF8000"/>
          </a:solidFill>
        </p:spPr>
        <p:txBody>
          <a:bodyPr>
            <a:normAutofit/>
          </a:bodyPr>
          <a:lstStyle/>
          <a:p>
            <a:pPr algn="l"/>
            <a:r>
              <a:rPr kumimoji="1" lang="zh-CN" altLang="en-US" sz="3200" dirty="0" smtClean="0">
                <a:solidFill>
                  <a:schemeClr val="bg1"/>
                </a:solidFill>
                <a:latin typeface="微软雅黑" pitchFamily="34" charset="-122"/>
                <a:ea typeface="微软雅黑" pitchFamily="34" charset="-122"/>
                <a:cs typeface="+mn-cs"/>
              </a:rPr>
              <a:t>渠道政策</a:t>
            </a:r>
            <a:r>
              <a:rPr kumimoji="1" lang="en-US" altLang="zh-CN" sz="3200" dirty="0" smtClean="0">
                <a:solidFill>
                  <a:schemeClr val="bg1"/>
                </a:solidFill>
                <a:latin typeface="微软雅黑" pitchFamily="34" charset="-122"/>
                <a:ea typeface="微软雅黑" pitchFamily="34" charset="-122"/>
                <a:cs typeface="+mn-cs"/>
              </a:rPr>
              <a:t>—</a:t>
            </a:r>
            <a:r>
              <a:rPr kumimoji="1" lang="zh-CN" altLang="en-US" sz="3200" dirty="0" smtClean="0">
                <a:solidFill>
                  <a:schemeClr val="bg1"/>
                </a:solidFill>
                <a:latin typeface="微软雅黑" pitchFamily="34" charset="-122"/>
                <a:ea typeface="微软雅黑" pitchFamily="34" charset="-122"/>
                <a:cs typeface="+mn-cs"/>
              </a:rPr>
              <a:t>支持</a:t>
            </a:r>
            <a:endParaRPr kumimoji="1" lang="zh-CN" altLang="en-US" sz="3200" dirty="0">
              <a:solidFill>
                <a:schemeClr val="bg1"/>
              </a:solidFill>
              <a:latin typeface="微软雅黑" pitchFamily="34" charset="-122"/>
              <a:ea typeface="微软雅黑" pitchFamily="34" charset="-122"/>
              <a:cs typeface="+mn-cs"/>
            </a:endParaRPr>
          </a:p>
        </p:txBody>
      </p:sp>
      <p:sp>
        <p:nvSpPr>
          <p:cNvPr id="10" name="灯片编号占位符 9"/>
          <p:cNvSpPr>
            <a:spLocks noGrp="1"/>
          </p:cNvSpPr>
          <p:nvPr>
            <p:ph type="sldNum" sz="quarter" idx="12"/>
          </p:nvPr>
        </p:nvSpPr>
        <p:spPr/>
        <p:txBody>
          <a:bodyPr/>
          <a:lstStyle/>
          <a:p>
            <a:fld id="{5A604C71-2824-3A43-A759-2F02711C581D}" type="slidenum">
              <a:rPr kumimoji="1" lang="zh-CN" altLang="en-US" smtClean="0"/>
              <a:pPr/>
              <a:t>17</a:t>
            </a:fld>
            <a:endParaRPr kumimoji="1" lang="zh-CN" altLang="en-US"/>
          </a:p>
        </p:txBody>
      </p:sp>
      <p:pic>
        <p:nvPicPr>
          <p:cNvPr id="3074" name="Picture 2"/>
          <p:cNvPicPr>
            <a:picLocks noChangeAspect="1" noChangeArrowheads="1"/>
          </p:cNvPicPr>
          <p:nvPr/>
        </p:nvPicPr>
        <p:blipFill>
          <a:blip r:embed="rId2" cstate="print"/>
          <a:srcRect/>
          <a:stretch>
            <a:fillRect/>
          </a:stretch>
        </p:blipFill>
        <p:spPr bwMode="auto">
          <a:xfrm>
            <a:off x="7956376" y="1"/>
            <a:ext cx="704925" cy="620688"/>
          </a:xfrm>
          <a:prstGeom prst="rect">
            <a:avLst/>
          </a:prstGeom>
          <a:noFill/>
          <a:ln w="9525">
            <a:noFill/>
            <a:miter lim="800000"/>
            <a:headEnd/>
            <a:tailEnd/>
          </a:ln>
        </p:spPr>
      </p:pic>
      <p:sp>
        <p:nvSpPr>
          <p:cNvPr id="6" name="TextBox 5"/>
          <p:cNvSpPr txBox="1"/>
          <p:nvPr/>
        </p:nvSpPr>
        <p:spPr>
          <a:xfrm>
            <a:off x="285752" y="770826"/>
            <a:ext cx="8643966" cy="4801314"/>
          </a:xfrm>
          <a:prstGeom prst="rect">
            <a:avLst/>
          </a:prstGeom>
          <a:noFill/>
        </p:spPr>
        <p:txBody>
          <a:bodyPr wrap="square" rtlCol="0">
            <a:spAutoFit/>
          </a:bodyPr>
          <a:lstStyle/>
          <a:p>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r>
              <a:rPr lang="en-US" altLang="zh-CN" dirty="0" smtClean="0">
                <a:latin typeface="微软雅黑" pitchFamily="34" charset="-122"/>
                <a:ea typeface="微软雅黑" pitchFamily="34" charset="-122"/>
              </a:rPr>
              <a:t>1</a:t>
            </a:r>
            <a:r>
              <a:rPr lang="zh-CN" altLang="en-US" dirty="0" smtClean="0">
                <a:latin typeface="微软雅黑" pitchFamily="34" charset="-122"/>
                <a:ea typeface="微软雅黑" pitchFamily="34" charset="-122"/>
              </a:rPr>
              <a:t>、嘀嘀免费提供价值上千万的叫车系统、技术无缝对接及后期系统维护升级等服务</a:t>
            </a:r>
            <a:br>
              <a:rPr lang="zh-CN" altLang="en-US" dirty="0" smtClean="0">
                <a:latin typeface="微软雅黑" pitchFamily="34" charset="-122"/>
                <a:ea typeface="微软雅黑" pitchFamily="34" charset="-122"/>
              </a:rPr>
            </a:br>
            <a:endParaRPr lang="zh-CN" altLang="en-US" dirty="0" smtClean="0">
              <a:latin typeface="微软雅黑" pitchFamily="34" charset="-122"/>
              <a:ea typeface="微软雅黑" pitchFamily="34" charset="-122"/>
            </a:endParaRPr>
          </a:p>
          <a:p>
            <a:r>
              <a:rPr lang="en-US" altLang="zh-CN" dirty="0" smtClean="0">
                <a:latin typeface="微软雅黑" pitchFamily="34" charset="-122"/>
                <a:ea typeface="微软雅黑" pitchFamily="34" charset="-122"/>
              </a:rPr>
              <a:t>2</a:t>
            </a:r>
            <a:r>
              <a:rPr lang="zh-CN" altLang="en-US" dirty="0" smtClean="0">
                <a:latin typeface="微软雅黑" pitchFamily="34" charset="-122"/>
                <a:ea typeface="微软雅黑" pitchFamily="34" charset="-122"/>
              </a:rPr>
              <a:t>、嘀嘀免费提供后台数据管理系统，以便统计市场运营状况</a:t>
            </a:r>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r>
              <a:rPr lang="en-US" altLang="zh-CN" dirty="0" smtClean="0">
                <a:latin typeface="微软雅黑" pitchFamily="34" charset="-122"/>
                <a:ea typeface="微软雅黑" pitchFamily="34" charset="-122"/>
              </a:rPr>
              <a:t>3</a:t>
            </a:r>
            <a:r>
              <a:rPr lang="zh-CN" altLang="en-US" dirty="0" smtClean="0">
                <a:latin typeface="微软雅黑" pitchFamily="34" charset="-122"/>
                <a:ea typeface="微软雅黑" pitchFamily="34" charset="-122"/>
              </a:rPr>
              <a:t>、嘀嘀对于合作方团队人员提供无偿不定期线上、线下培训（基础知识、软件使用、市场指导）</a:t>
            </a:r>
            <a:br>
              <a:rPr lang="zh-CN" altLang="en-US" dirty="0" smtClean="0">
                <a:latin typeface="微软雅黑" pitchFamily="34" charset="-122"/>
                <a:ea typeface="微软雅黑" pitchFamily="34" charset="-122"/>
              </a:rPr>
            </a:br>
            <a:endParaRPr lang="zh-CN" altLang="en-US" dirty="0" smtClean="0">
              <a:latin typeface="微软雅黑" pitchFamily="34" charset="-122"/>
              <a:ea typeface="微软雅黑" pitchFamily="34" charset="-122"/>
            </a:endParaRPr>
          </a:p>
          <a:p>
            <a:r>
              <a:rPr lang="en-US" altLang="zh-CN" dirty="0" smtClean="0">
                <a:latin typeface="微软雅黑" pitchFamily="34" charset="-122"/>
                <a:ea typeface="微软雅黑" pitchFamily="34" charset="-122"/>
              </a:rPr>
              <a:t>4</a:t>
            </a:r>
            <a:r>
              <a:rPr lang="zh-CN" altLang="en-US" dirty="0" smtClean="0">
                <a:latin typeface="微软雅黑" pitchFamily="34" charset="-122"/>
                <a:ea typeface="微软雅黑" pitchFamily="34" charset="-122"/>
              </a:rPr>
              <a:t>、嘀嘀根据合作方市场及运营情况不定期提供有建设性的指导方案</a:t>
            </a:r>
            <a:r>
              <a:rPr lang="zh-CN" altLang="en-US" dirty="0" smtClean="0"/>
              <a:t/>
            </a:r>
            <a:br>
              <a:rPr lang="zh-CN" altLang="en-US" dirty="0" smtClean="0"/>
            </a:br>
            <a:endParaRPr lang="zh-CN" altLang="en-US" dirty="0" smtClean="0"/>
          </a:p>
          <a:p>
            <a:r>
              <a:rPr lang="en-US" altLang="zh-CN" dirty="0" smtClean="0">
                <a:latin typeface="微软雅黑" pitchFamily="34" charset="-122"/>
                <a:ea typeface="微软雅黑" pitchFamily="34" charset="-122"/>
              </a:rPr>
              <a:t>5</a:t>
            </a:r>
            <a:r>
              <a:rPr lang="zh-CN" altLang="en-US" dirty="0" smtClean="0">
                <a:latin typeface="微软雅黑" pitchFamily="34" charset="-122"/>
                <a:ea typeface="微软雅黑" pitchFamily="34" charset="-122"/>
              </a:rPr>
              <a:t>、嘀嘀免费提供市场开拓相关宣传资料（宣传册、易拉宝、产品手册等）</a:t>
            </a:r>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r>
              <a:rPr lang="en-US" altLang="zh-CN" dirty="0" smtClean="0">
                <a:latin typeface="微软雅黑" pitchFamily="34" charset="-122"/>
                <a:ea typeface="微软雅黑" pitchFamily="34" charset="-122"/>
              </a:rPr>
              <a:t>6</a:t>
            </a:r>
            <a:r>
              <a:rPr lang="zh-CN" altLang="en-US" dirty="0" smtClean="0">
                <a:latin typeface="微软雅黑" pitchFamily="34" charset="-122"/>
                <a:ea typeface="微软雅黑" pitchFamily="34" charset="-122"/>
              </a:rPr>
              <a:t>、根据区域市场开拓进展提供必要的平台激励政策，以便合作方更好开展业务</a:t>
            </a:r>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endParaRPr lang="zh-CN" altLang="en-US" dirty="0">
              <a:latin typeface="微软雅黑" pitchFamily="34" charset="-122"/>
              <a:ea typeface="微软雅黑" pitchFamily="34" charset="-122"/>
            </a:endParaRPr>
          </a:p>
        </p:txBody>
      </p:sp>
    </p:spTree>
    <p:extLst>
      <p:ext uri="{BB962C8B-B14F-4D97-AF65-F5344CB8AC3E}">
        <p14:creationId xmlns:p14="http://schemas.microsoft.com/office/powerpoint/2010/main" xmlns="" val="12881567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灯片编号占位符 9"/>
          <p:cNvSpPr>
            <a:spLocks noGrp="1"/>
          </p:cNvSpPr>
          <p:nvPr>
            <p:ph type="sldNum" sz="quarter" idx="12"/>
          </p:nvPr>
        </p:nvSpPr>
        <p:spPr/>
        <p:txBody>
          <a:bodyPr/>
          <a:lstStyle/>
          <a:p>
            <a:fld id="{5A604C71-2824-3A43-A759-2F02711C581D}" type="slidenum">
              <a:rPr kumimoji="1" lang="zh-CN" altLang="en-US" smtClean="0"/>
              <a:pPr/>
              <a:t>18</a:t>
            </a:fld>
            <a:endParaRPr kumimoji="1" lang="zh-CN" altLang="en-US"/>
          </a:p>
        </p:txBody>
      </p:sp>
      <p:pic>
        <p:nvPicPr>
          <p:cNvPr id="3074" name="Picture 2"/>
          <p:cNvPicPr>
            <a:picLocks noChangeAspect="1" noChangeArrowheads="1"/>
          </p:cNvPicPr>
          <p:nvPr/>
        </p:nvPicPr>
        <p:blipFill>
          <a:blip r:embed="rId2" cstate="print"/>
          <a:srcRect/>
          <a:stretch>
            <a:fillRect/>
          </a:stretch>
        </p:blipFill>
        <p:spPr bwMode="auto">
          <a:xfrm>
            <a:off x="7956376" y="1"/>
            <a:ext cx="704925" cy="620688"/>
          </a:xfrm>
          <a:prstGeom prst="rect">
            <a:avLst/>
          </a:prstGeom>
          <a:noFill/>
          <a:ln w="9525">
            <a:noFill/>
            <a:miter lim="800000"/>
            <a:headEnd/>
            <a:tailEnd/>
          </a:ln>
        </p:spPr>
      </p:pic>
      <p:sp>
        <p:nvSpPr>
          <p:cNvPr id="8" name="TextBox 7"/>
          <p:cNvSpPr txBox="1"/>
          <p:nvPr/>
        </p:nvSpPr>
        <p:spPr>
          <a:xfrm>
            <a:off x="3059832" y="548680"/>
            <a:ext cx="3456384" cy="523220"/>
          </a:xfrm>
          <a:prstGeom prst="rect">
            <a:avLst/>
          </a:prstGeom>
          <a:noFill/>
        </p:spPr>
        <p:txBody>
          <a:bodyPr wrap="square" rtlCol="0">
            <a:spAutoFit/>
          </a:bodyPr>
          <a:lstStyle/>
          <a:p>
            <a:r>
              <a:rPr lang="zh-CN" altLang="en-US" sz="2800" b="1" dirty="0" smtClean="0">
                <a:solidFill>
                  <a:schemeClr val="accent6">
                    <a:lumMod val="50000"/>
                  </a:schemeClr>
                </a:solidFill>
                <a:latin typeface="微软雅黑" pitchFamily="34" charset="-122"/>
                <a:ea typeface="微软雅黑" pitchFamily="34" charset="-122"/>
              </a:rPr>
              <a:t>    </a:t>
            </a:r>
            <a:endParaRPr lang="zh-CN" altLang="en-US" sz="3600" b="1" dirty="0">
              <a:solidFill>
                <a:schemeClr val="accent6">
                  <a:lumMod val="50000"/>
                </a:schemeClr>
              </a:solidFill>
              <a:latin typeface="微软雅黑" pitchFamily="34" charset="-122"/>
              <a:ea typeface="微软雅黑" pitchFamily="34" charset="-122"/>
            </a:endParaRPr>
          </a:p>
        </p:txBody>
      </p:sp>
      <p:sp>
        <p:nvSpPr>
          <p:cNvPr id="12" name="TextBox 11"/>
          <p:cNvSpPr txBox="1"/>
          <p:nvPr/>
        </p:nvSpPr>
        <p:spPr>
          <a:xfrm>
            <a:off x="214282" y="785794"/>
            <a:ext cx="7310046" cy="2585323"/>
          </a:xfrm>
          <a:prstGeom prst="rect">
            <a:avLst/>
          </a:prstGeom>
          <a:noFill/>
        </p:spPr>
        <p:txBody>
          <a:bodyPr wrap="square" rtlCol="0">
            <a:spAutoFit/>
          </a:bodyPr>
          <a:lstStyle/>
          <a:p>
            <a:endParaRPr lang="en-US" altLang="zh-CN" dirty="0" smtClean="0">
              <a:latin typeface="微软雅黑" pitchFamily="34" charset="-122"/>
              <a:ea typeface="微软雅黑" pitchFamily="34" charset="-122"/>
            </a:endParaRPr>
          </a:p>
          <a:p>
            <a:endParaRPr lang="en-US" altLang="zh-CN" sz="2400" b="1" dirty="0" smtClean="0">
              <a:latin typeface="微软雅黑" pitchFamily="34" charset="-122"/>
              <a:ea typeface="微软雅黑" pitchFamily="34" charset="-122"/>
            </a:endParaRPr>
          </a:p>
          <a:p>
            <a:endParaRPr lang="en-US" altLang="zh-CN" sz="2400" b="1" dirty="0" smtClean="0">
              <a:latin typeface="微软雅黑" pitchFamily="34" charset="-122"/>
              <a:ea typeface="微软雅黑" pitchFamily="34" charset="-122"/>
            </a:endParaRPr>
          </a:p>
          <a:p>
            <a:endParaRPr lang="en-US" altLang="zh-CN" sz="3600" b="1" dirty="0" smtClean="0">
              <a:latin typeface="华文新魏" pitchFamily="2" charset="-122"/>
              <a:ea typeface="华文新魏" pitchFamily="2" charset="-122"/>
            </a:endParaRPr>
          </a:p>
          <a:p>
            <a:endParaRPr lang="en-US" altLang="zh-CN" sz="2400" b="1" dirty="0" smtClean="0">
              <a:latin typeface="华文新魏" pitchFamily="2" charset="-122"/>
              <a:ea typeface="华文新魏" pitchFamily="2" charset="-122"/>
            </a:endParaRPr>
          </a:p>
          <a:p>
            <a:endParaRPr lang="en-US" altLang="zh-CN" sz="3600" b="1" dirty="0" smtClean="0">
              <a:latin typeface="华文新魏" pitchFamily="2" charset="-122"/>
              <a:ea typeface="华文新魏" pitchFamily="2" charset="-122"/>
            </a:endParaRPr>
          </a:p>
        </p:txBody>
      </p:sp>
      <p:sp>
        <p:nvSpPr>
          <p:cNvPr id="11" name="标题 1"/>
          <p:cNvSpPr txBox="1">
            <a:spLocks/>
          </p:cNvSpPr>
          <p:nvPr/>
        </p:nvSpPr>
        <p:spPr>
          <a:xfrm flipV="1">
            <a:off x="0" y="-1"/>
            <a:ext cx="7643834" cy="622997"/>
          </a:xfrm>
          <a:prstGeom prst="snip1Rect">
            <a:avLst>
              <a:gd name="adj" fmla="val 50000"/>
            </a:avLst>
          </a:prstGeom>
          <a:solidFill>
            <a:srgbClr val="F6862A"/>
          </a:solidFill>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en-US" altLang="zh-CN" sz="2000" b="0" i="0" u="none" strike="noStrike" kern="1200" cap="none" spc="0" normalizeH="0" baseline="0" noProof="0" smtClean="0">
                <a:ln>
                  <a:noFill/>
                </a:ln>
                <a:solidFill>
                  <a:schemeClr val="tx1"/>
                </a:solidFill>
                <a:effectLst/>
                <a:uLnTx/>
                <a:uFillTx/>
                <a:latin typeface="微软雅黑" pitchFamily="34" charset="-122"/>
                <a:ea typeface="微软雅黑" pitchFamily="34" charset="-122"/>
                <a:cs typeface="+mj-cs"/>
              </a:rPr>
              <a:t>  </a:t>
            </a:r>
            <a:endParaRPr kumimoji="1" lang="zh-CN" altLang="en-US" sz="2000" b="0"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j-cs"/>
            </a:endParaRPr>
          </a:p>
        </p:txBody>
      </p:sp>
      <p:sp>
        <p:nvSpPr>
          <p:cNvPr id="13" name="矩形 12"/>
          <p:cNvSpPr/>
          <p:nvPr/>
        </p:nvSpPr>
        <p:spPr>
          <a:xfrm>
            <a:off x="285722" y="1"/>
            <a:ext cx="4134465" cy="584775"/>
          </a:xfrm>
          <a:prstGeom prst="rect">
            <a:avLst/>
          </a:prstGeom>
        </p:spPr>
        <p:txBody>
          <a:bodyPr wrap="square">
            <a:spAutoFit/>
          </a:bodyPr>
          <a:lstStyle/>
          <a:p>
            <a:r>
              <a:rPr kumimoji="1" lang="zh-CN" altLang="en-US" sz="3200" b="1" dirty="0" smtClean="0">
                <a:solidFill>
                  <a:schemeClr val="bg1"/>
                </a:solidFill>
                <a:latin typeface="微软雅黑" pitchFamily="34" charset="-122"/>
                <a:ea typeface="微软雅黑" pitchFamily="34" charset="-122"/>
              </a:rPr>
              <a:t>目  录</a:t>
            </a:r>
            <a:endParaRPr kumimoji="1" lang="zh-CN" altLang="en-US" sz="3200" b="1" dirty="0">
              <a:solidFill>
                <a:schemeClr val="bg1"/>
              </a:solidFill>
              <a:latin typeface="微软雅黑" pitchFamily="34" charset="-122"/>
              <a:ea typeface="微软雅黑" pitchFamily="34" charset="-122"/>
            </a:endParaRPr>
          </a:p>
        </p:txBody>
      </p:sp>
      <p:grpSp>
        <p:nvGrpSpPr>
          <p:cNvPr id="2" name="Group 140"/>
          <p:cNvGrpSpPr>
            <a:grpSpLocks/>
          </p:cNvGrpSpPr>
          <p:nvPr/>
        </p:nvGrpSpPr>
        <p:grpSpPr bwMode="auto">
          <a:xfrm>
            <a:off x="1142976" y="1357298"/>
            <a:ext cx="5437573" cy="631825"/>
            <a:chOff x="1248" y="2326"/>
            <a:chExt cx="3377" cy="398"/>
          </a:xfrm>
        </p:grpSpPr>
        <p:sp>
          <p:nvSpPr>
            <p:cNvPr id="15" name="Line 141"/>
            <p:cNvSpPr>
              <a:spLocks noChangeShapeType="1"/>
            </p:cNvSpPr>
            <p:nvPr/>
          </p:nvSpPr>
          <p:spPr bwMode="auto">
            <a:xfrm>
              <a:off x="1584" y="2662"/>
              <a:ext cx="3024" cy="1"/>
            </a:xfrm>
            <a:prstGeom prst="line">
              <a:avLst/>
            </a:prstGeom>
            <a:noFill/>
            <a:ln w="25400">
              <a:solidFill>
                <a:schemeClr val="tx2"/>
              </a:solidFill>
              <a:prstDash val="sysDot"/>
              <a:round/>
              <a:headEnd/>
              <a:tailEnd type="oval" w="med" len="med"/>
            </a:ln>
            <a:extLst>
              <a:ext uri="{909E8E84-426E-40DD-AFC4-6F175D3DCCD1}">
                <a14:hiddenFill xmlns="" xmlns:a14="http://schemas.microsoft.com/office/drawing/2010/main">
                  <a:noFill/>
                </a14:hiddenFill>
              </a:ext>
            </a:extLst>
          </p:spPr>
          <p:txBody>
            <a:bodyPr vert="horz" wrap="none" lIns="91440" tIns="45720" rIns="91440" bIns="45720" numCol="1" anchor="ctr" anchorCtr="0" compatLnSpc="1">
              <a:prstTxWarp prst="textNoShape">
                <a:avLst/>
              </a:prstTxWarp>
            </a:bodyPr>
            <a:lstStyle/>
            <a:p>
              <a:endParaRPr lang="zh-CN" altLang="en-US"/>
            </a:p>
          </p:txBody>
        </p:sp>
        <p:sp>
          <p:nvSpPr>
            <p:cNvPr id="16" name="Text Box 142"/>
            <p:cNvSpPr txBox="1">
              <a:spLocks noChangeArrowheads="1"/>
            </p:cNvSpPr>
            <p:nvPr/>
          </p:nvSpPr>
          <p:spPr bwMode="auto">
            <a:xfrm>
              <a:off x="1958" y="2326"/>
              <a:ext cx="2667" cy="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zh-CN" altLang="en-US" sz="2800" b="1" dirty="0" smtClean="0">
                  <a:solidFill>
                    <a:srgbClr val="FF0000"/>
                  </a:solidFill>
                  <a:latin typeface="微软雅黑" pitchFamily="34" charset="-122"/>
                  <a:ea typeface="微软雅黑" pitchFamily="34" charset="-122"/>
                </a:rPr>
                <a:t>      </a:t>
              </a:r>
              <a:r>
                <a:rPr lang="zh-CN" altLang="en-US" sz="2800" b="1" dirty="0" smtClean="0">
                  <a:solidFill>
                    <a:schemeClr val="tx2">
                      <a:lumMod val="60000"/>
                      <a:lumOff val="40000"/>
                    </a:schemeClr>
                  </a:solidFill>
                  <a:latin typeface="微软雅黑" pitchFamily="34" charset="-122"/>
                  <a:ea typeface="微软雅黑" pitchFamily="34" charset="-122"/>
                </a:rPr>
                <a:t>嘀嘀打车</a:t>
              </a:r>
            </a:p>
          </p:txBody>
        </p:sp>
        <p:grpSp>
          <p:nvGrpSpPr>
            <p:cNvPr id="3" name="Group 143"/>
            <p:cNvGrpSpPr>
              <a:grpSpLocks/>
            </p:cNvGrpSpPr>
            <p:nvPr/>
          </p:nvGrpSpPr>
          <p:grpSpPr bwMode="auto">
            <a:xfrm>
              <a:off x="1248" y="2340"/>
              <a:ext cx="384" cy="384"/>
              <a:chOff x="1248" y="1200"/>
              <a:chExt cx="384" cy="384"/>
            </a:xfrm>
          </p:grpSpPr>
          <p:grpSp>
            <p:nvGrpSpPr>
              <p:cNvPr id="4" name="Group 144"/>
              <p:cNvGrpSpPr>
                <a:grpSpLocks/>
              </p:cNvGrpSpPr>
              <p:nvPr/>
            </p:nvGrpSpPr>
            <p:grpSpPr bwMode="auto">
              <a:xfrm>
                <a:off x="1248" y="1200"/>
                <a:ext cx="384" cy="384"/>
                <a:chOff x="2016" y="912"/>
                <a:chExt cx="384" cy="384"/>
              </a:xfrm>
            </p:grpSpPr>
            <p:sp>
              <p:nvSpPr>
                <p:cNvPr id="20" name="Text Box 145"/>
                <p:cNvSpPr txBox="1">
                  <a:spLocks noChangeArrowheads="1"/>
                </p:cNvSpPr>
                <p:nvPr/>
              </p:nvSpPr>
              <p:spPr bwMode="gray">
                <a:xfrm>
                  <a:off x="2096" y="960"/>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smtClean="0">
                      <a:ln>
                        <a:noFill/>
                      </a:ln>
                      <a:solidFill>
                        <a:srgbClr val="000000"/>
                      </a:solidFill>
                      <a:effectLst/>
                      <a:latin typeface="Arial" pitchFamily="34" charset="0"/>
                      <a:ea typeface="华文细黑" pitchFamily="2" charset="-122"/>
                    </a:rPr>
                    <a:t>3</a:t>
                  </a: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1" name="Oval 146"/>
                <p:cNvSpPr>
                  <a:spLocks noChangeArrowheads="1"/>
                </p:cNvSpPr>
                <p:nvPr/>
              </p:nvSpPr>
              <p:spPr bwMode="gray">
                <a:xfrm>
                  <a:off x="2016" y="912"/>
                  <a:ext cx="384" cy="384"/>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2" name="Oval 147"/>
                <p:cNvSpPr>
                  <a:spLocks noChangeArrowheads="1"/>
                </p:cNvSpPr>
                <p:nvPr/>
              </p:nvSpPr>
              <p:spPr bwMode="gray">
                <a:xfrm>
                  <a:off x="2016" y="912"/>
                  <a:ext cx="384" cy="384"/>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3" name="Oval 148"/>
                <p:cNvSpPr>
                  <a:spLocks noChangeArrowheads="1"/>
                </p:cNvSpPr>
                <p:nvPr/>
              </p:nvSpPr>
              <p:spPr bwMode="gray">
                <a:xfrm>
                  <a:off x="2034" y="918"/>
                  <a:ext cx="334" cy="33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4" name="Oval 149"/>
                <p:cNvSpPr>
                  <a:spLocks noChangeArrowheads="1"/>
                </p:cNvSpPr>
                <p:nvPr/>
              </p:nvSpPr>
              <p:spPr bwMode="gray">
                <a:xfrm>
                  <a:off x="2040" y="936"/>
                  <a:ext cx="334" cy="33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5" name="Oval 150"/>
                <p:cNvSpPr>
                  <a:spLocks noChangeArrowheads="1"/>
                </p:cNvSpPr>
                <p:nvPr/>
              </p:nvSpPr>
              <p:spPr bwMode="gray">
                <a:xfrm>
                  <a:off x="2052" y="948"/>
                  <a:ext cx="300" cy="300"/>
                </a:xfrm>
                <a:prstGeom prst="ellipse">
                  <a:avLst/>
                </a:prstGeom>
                <a:solidFill>
                  <a:srgbClr val="333333"/>
                </a:solidFill>
                <a:ln>
                  <a:noFill/>
                </a:ln>
                <a:extLst>
                  <a:ext uri="{91240B29-F687-4F45-9708-019B960494DF}">
                    <a14:hiddenLine xmlns="" xmlns:a14="http://schemas.microsoft.com/office/drawing/2010/main" w="38100" algn="ctr">
                      <a:solidFill>
                        <a:srgbClr val="000000"/>
                      </a:solidFill>
                      <a:round/>
                      <a:headEnd/>
                      <a:tailEnd/>
                    </a14:hiddenLine>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6" name="Oval 151"/>
                <p:cNvSpPr>
                  <a:spLocks noChangeArrowheads="1"/>
                </p:cNvSpPr>
                <p:nvPr/>
              </p:nvSpPr>
              <p:spPr bwMode="gray">
                <a:xfrm>
                  <a:off x="2064" y="959"/>
                  <a:ext cx="291" cy="291"/>
                </a:xfrm>
                <a:prstGeom prst="ellipse">
                  <a:avLst/>
                </a:prstGeom>
                <a:gradFill rotWithShape="1">
                  <a:gsLst>
                    <a:gs pos="0">
                      <a:srgbClr val="595959"/>
                    </a:gs>
                    <a:gs pos="100000">
                      <a:srgbClr val="C0C0C0"/>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7" name="Oval 152"/>
                <p:cNvSpPr>
                  <a:spLocks noChangeArrowheads="1"/>
                </p:cNvSpPr>
                <p:nvPr/>
              </p:nvSpPr>
              <p:spPr bwMode="gray">
                <a:xfrm>
                  <a:off x="2068" y="961"/>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8" name="Oval 153"/>
                <p:cNvSpPr>
                  <a:spLocks noChangeArrowheads="1"/>
                </p:cNvSpPr>
                <p:nvPr/>
              </p:nvSpPr>
              <p:spPr bwMode="gray">
                <a:xfrm>
                  <a:off x="2071" y="963"/>
                  <a:ext cx="270"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9" name="Oval 154"/>
                <p:cNvSpPr>
                  <a:spLocks noChangeArrowheads="1"/>
                </p:cNvSpPr>
                <p:nvPr/>
              </p:nvSpPr>
              <p:spPr bwMode="gray">
                <a:xfrm>
                  <a:off x="2086" y="971"/>
                  <a:ext cx="240"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grpSp>
          <p:sp>
            <p:nvSpPr>
              <p:cNvPr id="19" name="Text Box 155"/>
              <p:cNvSpPr txBox="1">
                <a:spLocks noChangeArrowheads="1"/>
              </p:cNvSpPr>
              <p:nvPr/>
            </p:nvSpPr>
            <p:spPr bwMode="gray">
              <a:xfrm>
                <a:off x="1328" y="1248"/>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dirty="0" smtClean="0">
                    <a:ln>
                      <a:noFill/>
                    </a:ln>
                    <a:solidFill>
                      <a:srgbClr val="000000"/>
                    </a:solidFill>
                    <a:effectLst/>
                    <a:latin typeface="Arial" pitchFamily="34" charset="0"/>
                    <a:ea typeface="华文细黑" pitchFamily="2" charset="-122"/>
                  </a:rPr>
                  <a:t>1</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grpSp>
      </p:grpSp>
      <p:grpSp>
        <p:nvGrpSpPr>
          <p:cNvPr id="5" name="Group 140"/>
          <p:cNvGrpSpPr>
            <a:grpSpLocks/>
          </p:cNvGrpSpPr>
          <p:nvPr/>
        </p:nvGrpSpPr>
        <p:grpSpPr bwMode="auto">
          <a:xfrm>
            <a:off x="1142976" y="2285992"/>
            <a:ext cx="5437573" cy="703263"/>
            <a:chOff x="1248" y="2281"/>
            <a:chExt cx="3377" cy="443"/>
          </a:xfrm>
        </p:grpSpPr>
        <p:sp>
          <p:nvSpPr>
            <p:cNvPr id="31" name="Line 141"/>
            <p:cNvSpPr>
              <a:spLocks noChangeShapeType="1"/>
            </p:cNvSpPr>
            <p:nvPr/>
          </p:nvSpPr>
          <p:spPr bwMode="auto">
            <a:xfrm>
              <a:off x="1584" y="2662"/>
              <a:ext cx="3024" cy="1"/>
            </a:xfrm>
            <a:prstGeom prst="line">
              <a:avLst/>
            </a:prstGeom>
            <a:noFill/>
            <a:ln w="25400">
              <a:solidFill>
                <a:schemeClr val="tx2"/>
              </a:solidFill>
              <a:prstDash val="sysDot"/>
              <a:round/>
              <a:headEnd/>
              <a:tailEnd type="oval" w="med" len="med"/>
            </a:ln>
            <a:extLst>
              <a:ext uri="{909E8E84-426E-40DD-AFC4-6F175D3DCCD1}">
                <a14:hiddenFill xmlns="" xmlns:a14="http://schemas.microsoft.com/office/drawing/2010/main">
                  <a:noFill/>
                </a14:hiddenFill>
              </a:ext>
            </a:extLst>
          </p:spPr>
          <p:txBody>
            <a:bodyPr vert="horz" wrap="none" lIns="91440" tIns="45720" rIns="91440" bIns="45720" numCol="1" anchor="ctr" anchorCtr="0" compatLnSpc="1">
              <a:prstTxWarp prst="textNoShape">
                <a:avLst/>
              </a:prstTxWarp>
            </a:bodyPr>
            <a:lstStyle/>
            <a:p>
              <a:endParaRPr lang="zh-CN" altLang="en-US"/>
            </a:p>
          </p:txBody>
        </p:sp>
        <p:sp>
          <p:nvSpPr>
            <p:cNvPr id="32" name="Text Box 142"/>
            <p:cNvSpPr txBox="1">
              <a:spLocks noChangeArrowheads="1"/>
            </p:cNvSpPr>
            <p:nvPr/>
          </p:nvSpPr>
          <p:spPr bwMode="auto">
            <a:xfrm>
              <a:off x="1958" y="2281"/>
              <a:ext cx="2667" cy="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800" b="1" i="0" u="none" strike="noStrike" cap="none" normalizeH="0" baseline="0" dirty="0" smtClean="0">
                  <a:ln>
                    <a:noFill/>
                  </a:ln>
                  <a:solidFill>
                    <a:schemeClr val="tx2">
                      <a:lumMod val="60000"/>
                      <a:lumOff val="40000"/>
                    </a:schemeClr>
                  </a:solidFill>
                  <a:effectLst/>
                  <a:latin typeface="微软雅黑" pitchFamily="34" charset="-122"/>
                  <a:ea typeface="微软雅黑" pitchFamily="34" charset="-122"/>
                </a:rPr>
                <a:t>      </a:t>
              </a:r>
              <a:r>
                <a:rPr lang="zh-CN" altLang="en-US" sz="2800" b="1" dirty="0" smtClean="0">
                  <a:solidFill>
                    <a:schemeClr val="tx2">
                      <a:lumMod val="60000"/>
                      <a:lumOff val="40000"/>
                    </a:schemeClr>
                  </a:solidFill>
                  <a:latin typeface="微软雅黑" pitchFamily="34" charset="-122"/>
                  <a:ea typeface="微软雅黑" pitchFamily="34" charset="-122"/>
                </a:rPr>
                <a:t>了解嘀嘀</a:t>
              </a:r>
            </a:p>
          </p:txBody>
        </p:sp>
        <p:grpSp>
          <p:nvGrpSpPr>
            <p:cNvPr id="6" name="Group 143"/>
            <p:cNvGrpSpPr>
              <a:grpSpLocks/>
            </p:cNvGrpSpPr>
            <p:nvPr/>
          </p:nvGrpSpPr>
          <p:grpSpPr bwMode="auto">
            <a:xfrm>
              <a:off x="1248" y="2340"/>
              <a:ext cx="384" cy="384"/>
              <a:chOff x="1248" y="1200"/>
              <a:chExt cx="384" cy="384"/>
            </a:xfrm>
          </p:grpSpPr>
          <p:grpSp>
            <p:nvGrpSpPr>
              <p:cNvPr id="7" name="Group 144"/>
              <p:cNvGrpSpPr>
                <a:grpSpLocks/>
              </p:cNvGrpSpPr>
              <p:nvPr/>
            </p:nvGrpSpPr>
            <p:grpSpPr bwMode="auto">
              <a:xfrm>
                <a:off x="1248" y="1200"/>
                <a:ext cx="384" cy="384"/>
                <a:chOff x="2016" y="912"/>
                <a:chExt cx="384" cy="384"/>
              </a:xfrm>
            </p:grpSpPr>
            <p:sp>
              <p:nvSpPr>
                <p:cNvPr id="36" name="Text Box 145"/>
                <p:cNvSpPr txBox="1">
                  <a:spLocks noChangeArrowheads="1"/>
                </p:cNvSpPr>
                <p:nvPr/>
              </p:nvSpPr>
              <p:spPr bwMode="gray">
                <a:xfrm>
                  <a:off x="2096" y="960"/>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smtClean="0">
                      <a:ln>
                        <a:noFill/>
                      </a:ln>
                      <a:solidFill>
                        <a:srgbClr val="000000"/>
                      </a:solidFill>
                      <a:effectLst/>
                      <a:latin typeface="Arial" pitchFamily="34" charset="0"/>
                      <a:ea typeface="华文细黑" pitchFamily="2" charset="-122"/>
                    </a:rPr>
                    <a:t>3</a:t>
                  </a: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37" name="Oval 146"/>
                <p:cNvSpPr>
                  <a:spLocks noChangeArrowheads="1"/>
                </p:cNvSpPr>
                <p:nvPr/>
              </p:nvSpPr>
              <p:spPr bwMode="gray">
                <a:xfrm>
                  <a:off x="2016" y="912"/>
                  <a:ext cx="384" cy="384"/>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38" name="Oval 147"/>
                <p:cNvSpPr>
                  <a:spLocks noChangeArrowheads="1"/>
                </p:cNvSpPr>
                <p:nvPr/>
              </p:nvSpPr>
              <p:spPr bwMode="gray">
                <a:xfrm>
                  <a:off x="2016" y="912"/>
                  <a:ext cx="384" cy="384"/>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39" name="Oval 148"/>
                <p:cNvSpPr>
                  <a:spLocks noChangeArrowheads="1"/>
                </p:cNvSpPr>
                <p:nvPr/>
              </p:nvSpPr>
              <p:spPr bwMode="gray">
                <a:xfrm>
                  <a:off x="2034" y="918"/>
                  <a:ext cx="334" cy="33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accent2">
                        <a:lumMod val="75000"/>
                      </a:schemeClr>
                    </a:solidFill>
                    <a:effectLst/>
                    <a:latin typeface="Arial" pitchFamily="34" charset="0"/>
                    <a:ea typeface="宋体" pitchFamily="2" charset="-122"/>
                  </a:endParaRPr>
                </a:p>
              </p:txBody>
            </p:sp>
            <p:sp>
              <p:nvSpPr>
                <p:cNvPr id="40" name="Oval 149"/>
                <p:cNvSpPr>
                  <a:spLocks noChangeArrowheads="1"/>
                </p:cNvSpPr>
                <p:nvPr/>
              </p:nvSpPr>
              <p:spPr bwMode="gray">
                <a:xfrm>
                  <a:off x="2040" y="936"/>
                  <a:ext cx="334" cy="33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accent3">
                        <a:lumMod val="40000"/>
                        <a:lumOff val="60000"/>
                      </a:schemeClr>
                    </a:solidFill>
                    <a:effectLst/>
                    <a:latin typeface="Arial" pitchFamily="34" charset="0"/>
                    <a:ea typeface="宋体" pitchFamily="2" charset="-122"/>
                  </a:endParaRPr>
                </a:p>
              </p:txBody>
            </p:sp>
            <p:sp>
              <p:nvSpPr>
                <p:cNvPr id="41" name="Oval 150"/>
                <p:cNvSpPr>
                  <a:spLocks noChangeArrowheads="1"/>
                </p:cNvSpPr>
                <p:nvPr/>
              </p:nvSpPr>
              <p:spPr bwMode="gray">
                <a:xfrm>
                  <a:off x="2052" y="948"/>
                  <a:ext cx="300" cy="300"/>
                </a:xfrm>
                <a:prstGeom prst="ellipse">
                  <a:avLst/>
                </a:prstGeom>
                <a:solidFill>
                  <a:srgbClr val="333333"/>
                </a:solidFill>
                <a:ln>
                  <a:noFill/>
                </a:ln>
                <a:extLst>
                  <a:ext uri="{91240B29-F687-4F45-9708-019B960494DF}">
                    <a14:hiddenLine xmlns="" xmlns:a14="http://schemas.microsoft.com/office/drawing/2010/main" w="38100" algn="ctr">
                      <a:solidFill>
                        <a:srgbClr val="000000"/>
                      </a:solidFill>
                      <a:round/>
                      <a:headEnd/>
                      <a:tailEnd/>
                    </a14:hiddenLine>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42" name="Oval 151"/>
                <p:cNvSpPr>
                  <a:spLocks noChangeArrowheads="1"/>
                </p:cNvSpPr>
                <p:nvPr/>
              </p:nvSpPr>
              <p:spPr bwMode="gray">
                <a:xfrm>
                  <a:off x="2064" y="959"/>
                  <a:ext cx="291" cy="291"/>
                </a:xfrm>
                <a:prstGeom prst="ellipse">
                  <a:avLst/>
                </a:prstGeom>
                <a:gradFill rotWithShape="1">
                  <a:gsLst>
                    <a:gs pos="0">
                      <a:srgbClr val="595959"/>
                    </a:gs>
                    <a:gs pos="100000">
                      <a:srgbClr val="C0C0C0"/>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43" name="Oval 152"/>
                <p:cNvSpPr>
                  <a:spLocks noChangeArrowheads="1"/>
                </p:cNvSpPr>
                <p:nvPr/>
              </p:nvSpPr>
              <p:spPr bwMode="gray">
                <a:xfrm>
                  <a:off x="2068" y="961"/>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44" name="Oval 153"/>
                <p:cNvSpPr>
                  <a:spLocks noChangeArrowheads="1"/>
                </p:cNvSpPr>
                <p:nvPr/>
              </p:nvSpPr>
              <p:spPr bwMode="gray">
                <a:xfrm>
                  <a:off x="2071" y="963"/>
                  <a:ext cx="270"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45" name="Oval 154"/>
                <p:cNvSpPr>
                  <a:spLocks noChangeArrowheads="1"/>
                </p:cNvSpPr>
                <p:nvPr/>
              </p:nvSpPr>
              <p:spPr bwMode="gray">
                <a:xfrm>
                  <a:off x="2086" y="971"/>
                  <a:ext cx="240"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grpSp>
          <p:sp>
            <p:nvSpPr>
              <p:cNvPr id="35" name="Text Box 155"/>
              <p:cNvSpPr txBox="1">
                <a:spLocks noChangeArrowheads="1"/>
              </p:cNvSpPr>
              <p:nvPr/>
            </p:nvSpPr>
            <p:spPr bwMode="gray">
              <a:xfrm>
                <a:off x="1328" y="1248"/>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dirty="0" smtClean="0">
                    <a:ln>
                      <a:noFill/>
                    </a:ln>
                    <a:solidFill>
                      <a:srgbClr val="000000"/>
                    </a:solidFill>
                    <a:effectLst/>
                    <a:latin typeface="Arial" pitchFamily="34" charset="0"/>
                    <a:ea typeface="华文细黑" pitchFamily="2" charset="-122"/>
                  </a:rPr>
                  <a:t>2</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grpSp>
      </p:grpSp>
      <p:grpSp>
        <p:nvGrpSpPr>
          <p:cNvPr id="9" name="Group 140"/>
          <p:cNvGrpSpPr>
            <a:grpSpLocks/>
          </p:cNvGrpSpPr>
          <p:nvPr/>
        </p:nvGrpSpPr>
        <p:grpSpPr bwMode="auto">
          <a:xfrm>
            <a:off x="1142976" y="3357562"/>
            <a:ext cx="5437573" cy="703263"/>
            <a:chOff x="1248" y="2281"/>
            <a:chExt cx="3377" cy="443"/>
          </a:xfrm>
        </p:grpSpPr>
        <p:sp>
          <p:nvSpPr>
            <p:cNvPr id="47" name="Line 141"/>
            <p:cNvSpPr>
              <a:spLocks noChangeShapeType="1"/>
            </p:cNvSpPr>
            <p:nvPr/>
          </p:nvSpPr>
          <p:spPr bwMode="auto">
            <a:xfrm>
              <a:off x="1584" y="2662"/>
              <a:ext cx="3024" cy="1"/>
            </a:xfrm>
            <a:prstGeom prst="line">
              <a:avLst/>
            </a:prstGeom>
            <a:noFill/>
            <a:ln w="25400">
              <a:solidFill>
                <a:schemeClr val="tx2"/>
              </a:solidFill>
              <a:prstDash val="sysDot"/>
              <a:round/>
              <a:headEnd/>
              <a:tailEnd type="oval" w="med" len="med"/>
            </a:ln>
            <a:extLst>
              <a:ext uri="{909E8E84-426E-40DD-AFC4-6F175D3DCCD1}">
                <a14:hiddenFill xmlns="" xmlns:a14="http://schemas.microsoft.com/office/drawing/2010/main">
                  <a:noFill/>
                </a14:hiddenFill>
              </a:ext>
            </a:extLst>
          </p:spPr>
          <p:txBody>
            <a:bodyPr vert="horz" wrap="none" lIns="91440" tIns="45720" rIns="91440" bIns="45720" numCol="1" anchor="ctr" anchorCtr="0" compatLnSpc="1">
              <a:prstTxWarp prst="textNoShape">
                <a:avLst/>
              </a:prstTxWarp>
            </a:bodyPr>
            <a:lstStyle/>
            <a:p>
              <a:endParaRPr lang="zh-CN" altLang="en-US"/>
            </a:p>
          </p:txBody>
        </p:sp>
        <p:sp>
          <p:nvSpPr>
            <p:cNvPr id="48" name="Text Box 142"/>
            <p:cNvSpPr txBox="1">
              <a:spLocks noChangeArrowheads="1"/>
            </p:cNvSpPr>
            <p:nvPr/>
          </p:nvSpPr>
          <p:spPr bwMode="auto">
            <a:xfrm>
              <a:off x="1958" y="2281"/>
              <a:ext cx="2667" cy="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800" b="1" i="0" u="none" strike="noStrike" cap="none" normalizeH="0" baseline="0" dirty="0" smtClean="0">
                  <a:ln>
                    <a:noFill/>
                  </a:ln>
                  <a:solidFill>
                    <a:schemeClr val="tx2">
                      <a:lumMod val="60000"/>
                      <a:lumOff val="40000"/>
                    </a:schemeClr>
                  </a:solidFill>
                  <a:effectLst/>
                  <a:latin typeface="微软雅黑" pitchFamily="34" charset="-122"/>
                  <a:ea typeface="微软雅黑" pitchFamily="34" charset="-122"/>
                </a:rPr>
                <a:t>      </a:t>
              </a:r>
              <a:r>
                <a:rPr lang="zh-CN" altLang="en-US" sz="2800" b="1" dirty="0" smtClean="0">
                  <a:solidFill>
                    <a:schemeClr val="tx2">
                      <a:lumMod val="60000"/>
                      <a:lumOff val="40000"/>
                    </a:schemeClr>
                  </a:solidFill>
                  <a:latin typeface="微软雅黑" pitchFamily="34" charset="-122"/>
                  <a:ea typeface="微软雅黑" pitchFamily="34" charset="-122"/>
                </a:rPr>
                <a:t>渠道政策</a:t>
              </a:r>
            </a:p>
          </p:txBody>
        </p:sp>
        <p:grpSp>
          <p:nvGrpSpPr>
            <p:cNvPr id="14" name="Group 143"/>
            <p:cNvGrpSpPr>
              <a:grpSpLocks/>
            </p:cNvGrpSpPr>
            <p:nvPr/>
          </p:nvGrpSpPr>
          <p:grpSpPr bwMode="auto">
            <a:xfrm>
              <a:off x="1248" y="2340"/>
              <a:ext cx="384" cy="384"/>
              <a:chOff x="1248" y="1200"/>
              <a:chExt cx="384" cy="384"/>
            </a:xfrm>
          </p:grpSpPr>
          <p:grpSp>
            <p:nvGrpSpPr>
              <p:cNvPr id="17" name="Group 144"/>
              <p:cNvGrpSpPr>
                <a:grpSpLocks/>
              </p:cNvGrpSpPr>
              <p:nvPr/>
            </p:nvGrpSpPr>
            <p:grpSpPr bwMode="auto">
              <a:xfrm>
                <a:off x="1248" y="1200"/>
                <a:ext cx="384" cy="384"/>
                <a:chOff x="2016" y="912"/>
                <a:chExt cx="384" cy="384"/>
              </a:xfrm>
            </p:grpSpPr>
            <p:sp>
              <p:nvSpPr>
                <p:cNvPr id="52" name="Text Box 145"/>
                <p:cNvSpPr txBox="1">
                  <a:spLocks noChangeArrowheads="1"/>
                </p:cNvSpPr>
                <p:nvPr/>
              </p:nvSpPr>
              <p:spPr bwMode="gray">
                <a:xfrm>
                  <a:off x="2096" y="960"/>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smtClean="0">
                      <a:ln>
                        <a:noFill/>
                      </a:ln>
                      <a:solidFill>
                        <a:srgbClr val="000000"/>
                      </a:solidFill>
                      <a:effectLst/>
                      <a:latin typeface="Arial" pitchFamily="34" charset="0"/>
                      <a:ea typeface="华文细黑" pitchFamily="2" charset="-122"/>
                    </a:rPr>
                    <a:t>3</a:t>
                  </a: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53" name="Oval 146"/>
                <p:cNvSpPr>
                  <a:spLocks noChangeArrowheads="1"/>
                </p:cNvSpPr>
                <p:nvPr/>
              </p:nvSpPr>
              <p:spPr bwMode="gray">
                <a:xfrm>
                  <a:off x="2016" y="912"/>
                  <a:ext cx="384" cy="384"/>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54" name="Oval 147"/>
                <p:cNvSpPr>
                  <a:spLocks noChangeArrowheads="1"/>
                </p:cNvSpPr>
                <p:nvPr/>
              </p:nvSpPr>
              <p:spPr bwMode="gray">
                <a:xfrm>
                  <a:off x="2016" y="912"/>
                  <a:ext cx="384" cy="384"/>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55" name="Oval 148"/>
                <p:cNvSpPr>
                  <a:spLocks noChangeArrowheads="1"/>
                </p:cNvSpPr>
                <p:nvPr/>
              </p:nvSpPr>
              <p:spPr bwMode="gray">
                <a:xfrm>
                  <a:off x="2034" y="918"/>
                  <a:ext cx="334" cy="33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accent2">
                        <a:lumMod val="75000"/>
                      </a:schemeClr>
                    </a:solidFill>
                    <a:effectLst/>
                    <a:latin typeface="Arial" pitchFamily="34" charset="0"/>
                    <a:ea typeface="宋体" pitchFamily="2" charset="-122"/>
                  </a:endParaRPr>
                </a:p>
              </p:txBody>
            </p:sp>
            <p:sp>
              <p:nvSpPr>
                <p:cNvPr id="56" name="Oval 149"/>
                <p:cNvSpPr>
                  <a:spLocks noChangeArrowheads="1"/>
                </p:cNvSpPr>
                <p:nvPr/>
              </p:nvSpPr>
              <p:spPr bwMode="gray">
                <a:xfrm>
                  <a:off x="2040" y="936"/>
                  <a:ext cx="334" cy="33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accent3">
                        <a:lumMod val="40000"/>
                        <a:lumOff val="60000"/>
                      </a:schemeClr>
                    </a:solidFill>
                    <a:effectLst/>
                    <a:latin typeface="Arial" pitchFamily="34" charset="0"/>
                    <a:ea typeface="宋体" pitchFamily="2" charset="-122"/>
                  </a:endParaRPr>
                </a:p>
              </p:txBody>
            </p:sp>
            <p:sp>
              <p:nvSpPr>
                <p:cNvPr id="57" name="Oval 150"/>
                <p:cNvSpPr>
                  <a:spLocks noChangeArrowheads="1"/>
                </p:cNvSpPr>
                <p:nvPr/>
              </p:nvSpPr>
              <p:spPr bwMode="gray">
                <a:xfrm>
                  <a:off x="2052" y="948"/>
                  <a:ext cx="300" cy="300"/>
                </a:xfrm>
                <a:prstGeom prst="ellipse">
                  <a:avLst/>
                </a:prstGeom>
                <a:solidFill>
                  <a:srgbClr val="333333"/>
                </a:solidFill>
                <a:ln>
                  <a:noFill/>
                </a:ln>
                <a:extLst>
                  <a:ext uri="{91240B29-F687-4F45-9708-019B960494DF}">
                    <a14:hiddenLine xmlns="" xmlns:a14="http://schemas.microsoft.com/office/drawing/2010/main" w="38100" algn="ctr">
                      <a:solidFill>
                        <a:srgbClr val="000000"/>
                      </a:solidFill>
                      <a:round/>
                      <a:headEnd/>
                      <a:tailEnd/>
                    </a14:hiddenLine>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58" name="Oval 151"/>
                <p:cNvSpPr>
                  <a:spLocks noChangeArrowheads="1"/>
                </p:cNvSpPr>
                <p:nvPr/>
              </p:nvSpPr>
              <p:spPr bwMode="gray">
                <a:xfrm>
                  <a:off x="2064" y="959"/>
                  <a:ext cx="291" cy="291"/>
                </a:xfrm>
                <a:prstGeom prst="ellipse">
                  <a:avLst/>
                </a:prstGeom>
                <a:gradFill rotWithShape="1">
                  <a:gsLst>
                    <a:gs pos="0">
                      <a:srgbClr val="595959"/>
                    </a:gs>
                    <a:gs pos="100000">
                      <a:srgbClr val="C0C0C0"/>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59" name="Oval 152"/>
                <p:cNvSpPr>
                  <a:spLocks noChangeArrowheads="1"/>
                </p:cNvSpPr>
                <p:nvPr/>
              </p:nvSpPr>
              <p:spPr bwMode="gray">
                <a:xfrm>
                  <a:off x="2068" y="961"/>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60" name="Oval 153"/>
                <p:cNvSpPr>
                  <a:spLocks noChangeArrowheads="1"/>
                </p:cNvSpPr>
                <p:nvPr/>
              </p:nvSpPr>
              <p:spPr bwMode="gray">
                <a:xfrm>
                  <a:off x="2071" y="963"/>
                  <a:ext cx="270"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61" name="Oval 154"/>
                <p:cNvSpPr>
                  <a:spLocks noChangeArrowheads="1"/>
                </p:cNvSpPr>
                <p:nvPr/>
              </p:nvSpPr>
              <p:spPr bwMode="gray">
                <a:xfrm>
                  <a:off x="2086" y="971"/>
                  <a:ext cx="240"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grpSp>
          <p:sp>
            <p:nvSpPr>
              <p:cNvPr id="51" name="Text Box 155"/>
              <p:cNvSpPr txBox="1">
                <a:spLocks noChangeArrowheads="1"/>
              </p:cNvSpPr>
              <p:nvPr/>
            </p:nvSpPr>
            <p:spPr bwMode="gray">
              <a:xfrm>
                <a:off x="1328" y="1248"/>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dirty="0" smtClean="0">
                    <a:ln>
                      <a:noFill/>
                    </a:ln>
                    <a:solidFill>
                      <a:srgbClr val="000000"/>
                    </a:solidFill>
                    <a:effectLst/>
                    <a:latin typeface="Arial" pitchFamily="34" charset="0"/>
                    <a:ea typeface="华文细黑" pitchFamily="2" charset="-122"/>
                  </a:rPr>
                  <a:t>3</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grpSp>
      </p:grpSp>
      <p:grpSp>
        <p:nvGrpSpPr>
          <p:cNvPr id="18" name="Group 140"/>
          <p:cNvGrpSpPr>
            <a:grpSpLocks/>
          </p:cNvGrpSpPr>
          <p:nvPr/>
        </p:nvGrpSpPr>
        <p:grpSpPr bwMode="auto">
          <a:xfrm>
            <a:off x="1142976" y="4429132"/>
            <a:ext cx="5437573" cy="703263"/>
            <a:chOff x="1248" y="2281"/>
            <a:chExt cx="3377" cy="443"/>
          </a:xfrm>
        </p:grpSpPr>
        <p:sp>
          <p:nvSpPr>
            <p:cNvPr id="63" name="Line 141"/>
            <p:cNvSpPr>
              <a:spLocks noChangeShapeType="1"/>
            </p:cNvSpPr>
            <p:nvPr/>
          </p:nvSpPr>
          <p:spPr bwMode="auto">
            <a:xfrm>
              <a:off x="1584" y="2662"/>
              <a:ext cx="3024" cy="1"/>
            </a:xfrm>
            <a:prstGeom prst="line">
              <a:avLst/>
            </a:prstGeom>
            <a:noFill/>
            <a:ln w="25400">
              <a:solidFill>
                <a:schemeClr val="tx2"/>
              </a:solidFill>
              <a:prstDash val="sysDot"/>
              <a:round/>
              <a:headEnd/>
              <a:tailEnd type="oval" w="med" len="med"/>
            </a:ln>
            <a:extLst>
              <a:ext uri="{909E8E84-426E-40DD-AFC4-6F175D3DCCD1}">
                <a14:hiddenFill xmlns="" xmlns:a14="http://schemas.microsoft.com/office/drawing/2010/main">
                  <a:noFill/>
                </a14:hiddenFill>
              </a:ext>
            </a:extLst>
          </p:spPr>
          <p:txBody>
            <a:bodyPr vert="horz" wrap="none" lIns="91440" tIns="45720" rIns="91440" bIns="45720" numCol="1" anchor="ctr" anchorCtr="0" compatLnSpc="1">
              <a:prstTxWarp prst="textNoShape">
                <a:avLst/>
              </a:prstTxWarp>
            </a:bodyPr>
            <a:lstStyle/>
            <a:p>
              <a:endParaRPr lang="zh-CN" altLang="en-US"/>
            </a:p>
          </p:txBody>
        </p:sp>
        <p:sp>
          <p:nvSpPr>
            <p:cNvPr id="64" name="Text Box 142"/>
            <p:cNvSpPr txBox="1">
              <a:spLocks noChangeArrowheads="1"/>
            </p:cNvSpPr>
            <p:nvPr/>
          </p:nvSpPr>
          <p:spPr bwMode="auto">
            <a:xfrm>
              <a:off x="1958" y="2281"/>
              <a:ext cx="2667" cy="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800" b="1" i="0" u="none" strike="noStrike" cap="none" normalizeH="0" baseline="0" dirty="0" smtClean="0">
                  <a:ln>
                    <a:noFill/>
                  </a:ln>
                  <a:solidFill>
                    <a:schemeClr val="tx2">
                      <a:lumMod val="60000"/>
                      <a:lumOff val="40000"/>
                    </a:schemeClr>
                  </a:solidFill>
                  <a:effectLst/>
                  <a:latin typeface="微软雅黑" pitchFamily="34" charset="-122"/>
                  <a:ea typeface="微软雅黑" pitchFamily="34" charset="-122"/>
                </a:rPr>
                <a:t>      </a:t>
              </a:r>
              <a:r>
                <a:rPr lang="zh-CN" altLang="en-US" sz="2800" b="1" dirty="0" smtClean="0">
                  <a:solidFill>
                    <a:srgbClr val="FF0000"/>
                  </a:solidFill>
                  <a:latin typeface="微软雅黑" pitchFamily="34" charset="-122"/>
                  <a:ea typeface="微软雅黑" pitchFamily="34" charset="-122"/>
                </a:rPr>
                <a:t>加盟条件</a:t>
              </a:r>
            </a:p>
          </p:txBody>
        </p:sp>
        <p:grpSp>
          <p:nvGrpSpPr>
            <p:cNvPr id="30" name="Group 143"/>
            <p:cNvGrpSpPr>
              <a:grpSpLocks/>
            </p:cNvGrpSpPr>
            <p:nvPr/>
          </p:nvGrpSpPr>
          <p:grpSpPr bwMode="auto">
            <a:xfrm>
              <a:off x="1248" y="2340"/>
              <a:ext cx="384" cy="384"/>
              <a:chOff x="1248" y="1200"/>
              <a:chExt cx="384" cy="384"/>
            </a:xfrm>
          </p:grpSpPr>
          <p:grpSp>
            <p:nvGrpSpPr>
              <p:cNvPr id="33" name="Group 144"/>
              <p:cNvGrpSpPr>
                <a:grpSpLocks/>
              </p:cNvGrpSpPr>
              <p:nvPr/>
            </p:nvGrpSpPr>
            <p:grpSpPr bwMode="auto">
              <a:xfrm>
                <a:off x="1248" y="1200"/>
                <a:ext cx="384" cy="384"/>
                <a:chOff x="2016" y="912"/>
                <a:chExt cx="384" cy="384"/>
              </a:xfrm>
            </p:grpSpPr>
            <p:sp>
              <p:nvSpPr>
                <p:cNvPr id="68" name="Text Box 145"/>
                <p:cNvSpPr txBox="1">
                  <a:spLocks noChangeArrowheads="1"/>
                </p:cNvSpPr>
                <p:nvPr/>
              </p:nvSpPr>
              <p:spPr bwMode="gray">
                <a:xfrm>
                  <a:off x="2096" y="960"/>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smtClean="0">
                      <a:ln>
                        <a:noFill/>
                      </a:ln>
                      <a:solidFill>
                        <a:srgbClr val="000000"/>
                      </a:solidFill>
                      <a:effectLst/>
                      <a:latin typeface="Arial" pitchFamily="34" charset="0"/>
                      <a:ea typeface="华文细黑" pitchFamily="2" charset="-122"/>
                    </a:rPr>
                    <a:t>3</a:t>
                  </a: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69" name="Oval 146"/>
                <p:cNvSpPr>
                  <a:spLocks noChangeArrowheads="1"/>
                </p:cNvSpPr>
                <p:nvPr/>
              </p:nvSpPr>
              <p:spPr bwMode="gray">
                <a:xfrm>
                  <a:off x="2016" y="912"/>
                  <a:ext cx="384" cy="384"/>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70" name="Oval 147"/>
                <p:cNvSpPr>
                  <a:spLocks noChangeArrowheads="1"/>
                </p:cNvSpPr>
                <p:nvPr/>
              </p:nvSpPr>
              <p:spPr bwMode="gray">
                <a:xfrm>
                  <a:off x="2016" y="912"/>
                  <a:ext cx="384" cy="384"/>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71" name="Oval 148"/>
                <p:cNvSpPr>
                  <a:spLocks noChangeArrowheads="1"/>
                </p:cNvSpPr>
                <p:nvPr/>
              </p:nvSpPr>
              <p:spPr bwMode="gray">
                <a:xfrm>
                  <a:off x="2034" y="918"/>
                  <a:ext cx="334" cy="33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accent2">
                        <a:lumMod val="75000"/>
                      </a:schemeClr>
                    </a:solidFill>
                    <a:effectLst/>
                    <a:latin typeface="Arial" pitchFamily="34" charset="0"/>
                    <a:ea typeface="宋体" pitchFamily="2" charset="-122"/>
                  </a:endParaRPr>
                </a:p>
              </p:txBody>
            </p:sp>
            <p:sp>
              <p:nvSpPr>
                <p:cNvPr id="72" name="Oval 149"/>
                <p:cNvSpPr>
                  <a:spLocks noChangeArrowheads="1"/>
                </p:cNvSpPr>
                <p:nvPr/>
              </p:nvSpPr>
              <p:spPr bwMode="gray">
                <a:xfrm>
                  <a:off x="2040" y="936"/>
                  <a:ext cx="334" cy="33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accent3">
                        <a:lumMod val="40000"/>
                        <a:lumOff val="60000"/>
                      </a:schemeClr>
                    </a:solidFill>
                    <a:effectLst/>
                    <a:latin typeface="Arial" pitchFamily="34" charset="0"/>
                    <a:ea typeface="宋体" pitchFamily="2" charset="-122"/>
                  </a:endParaRPr>
                </a:p>
              </p:txBody>
            </p:sp>
            <p:sp>
              <p:nvSpPr>
                <p:cNvPr id="73" name="Oval 150"/>
                <p:cNvSpPr>
                  <a:spLocks noChangeArrowheads="1"/>
                </p:cNvSpPr>
                <p:nvPr/>
              </p:nvSpPr>
              <p:spPr bwMode="gray">
                <a:xfrm>
                  <a:off x="2052" y="948"/>
                  <a:ext cx="300" cy="300"/>
                </a:xfrm>
                <a:prstGeom prst="ellipse">
                  <a:avLst/>
                </a:prstGeom>
                <a:solidFill>
                  <a:srgbClr val="333333"/>
                </a:solidFill>
                <a:ln>
                  <a:noFill/>
                </a:ln>
                <a:extLst>
                  <a:ext uri="{91240B29-F687-4F45-9708-019B960494DF}">
                    <a14:hiddenLine xmlns="" xmlns:a14="http://schemas.microsoft.com/office/drawing/2010/main" w="38100" algn="ctr">
                      <a:solidFill>
                        <a:srgbClr val="000000"/>
                      </a:solidFill>
                      <a:round/>
                      <a:headEnd/>
                      <a:tailEnd/>
                    </a14:hiddenLine>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74" name="Oval 151"/>
                <p:cNvSpPr>
                  <a:spLocks noChangeArrowheads="1"/>
                </p:cNvSpPr>
                <p:nvPr/>
              </p:nvSpPr>
              <p:spPr bwMode="gray">
                <a:xfrm>
                  <a:off x="2064" y="959"/>
                  <a:ext cx="291" cy="291"/>
                </a:xfrm>
                <a:prstGeom prst="ellipse">
                  <a:avLst/>
                </a:prstGeom>
                <a:gradFill rotWithShape="1">
                  <a:gsLst>
                    <a:gs pos="0">
                      <a:srgbClr val="595959"/>
                    </a:gs>
                    <a:gs pos="100000">
                      <a:srgbClr val="C0C0C0"/>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75" name="Oval 152"/>
                <p:cNvSpPr>
                  <a:spLocks noChangeArrowheads="1"/>
                </p:cNvSpPr>
                <p:nvPr/>
              </p:nvSpPr>
              <p:spPr bwMode="gray">
                <a:xfrm>
                  <a:off x="2068" y="961"/>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76" name="Oval 153"/>
                <p:cNvSpPr>
                  <a:spLocks noChangeArrowheads="1"/>
                </p:cNvSpPr>
                <p:nvPr/>
              </p:nvSpPr>
              <p:spPr bwMode="gray">
                <a:xfrm>
                  <a:off x="2071" y="963"/>
                  <a:ext cx="270"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77" name="Oval 154"/>
                <p:cNvSpPr>
                  <a:spLocks noChangeArrowheads="1"/>
                </p:cNvSpPr>
                <p:nvPr/>
              </p:nvSpPr>
              <p:spPr bwMode="gray">
                <a:xfrm>
                  <a:off x="2086" y="971"/>
                  <a:ext cx="240"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grpSp>
          <p:sp>
            <p:nvSpPr>
              <p:cNvPr id="67" name="Text Box 155"/>
              <p:cNvSpPr txBox="1">
                <a:spLocks noChangeArrowheads="1"/>
              </p:cNvSpPr>
              <p:nvPr/>
            </p:nvSpPr>
            <p:spPr bwMode="gray">
              <a:xfrm>
                <a:off x="1328" y="1248"/>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dirty="0" smtClean="0">
                    <a:ln>
                      <a:noFill/>
                    </a:ln>
                    <a:solidFill>
                      <a:srgbClr val="000000"/>
                    </a:solidFill>
                    <a:effectLst/>
                    <a:latin typeface="Arial" pitchFamily="34" charset="0"/>
                    <a:ea typeface="华文细黑" pitchFamily="2" charset="-122"/>
                  </a:rPr>
                  <a:t>4</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grpSp>
      </p:grpSp>
    </p:spTree>
    <p:extLst>
      <p:ext uri="{BB962C8B-B14F-4D97-AF65-F5344CB8AC3E}">
        <p14:creationId xmlns="" xmlns:p14="http://schemas.microsoft.com/office/powerpoint/2010/main" val="12881567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0" y="0"/>
            <a:ext cx="7452320" cy="620688"/>
          </a:xfrm>
          <a:solidFill>
            <a:srgbClr val="FF8000"/>
          </a:solidFill>
        </p:spPr>
        <p:txBody>
          <a:bodyPr>
            <a:normAutofit/>
          </a:bodyPr>
          <a:lstStyle/>
          <a:p>
            <a:pPr algn="l"/>
            <a:r>
              <a:rPr kumimoji="1" lang="zh-CN" altLang="en-US" sz="3200" dirty="0" smtClean="0">
                <a:solidFill>
                  <a:schemeClr val="bg1"/>
                </a:solidFill>
                <a:latin typeface="微软雅黑" pitchFamily="34" charset="-122"/>
                <a:ea typeface="微软雅黑" pitchFamily="34" charset="-122"/>
                <a:cs typeface="+mn-cs"/>
              </a:rPr>
              <a:t>加盟条件</a:t>
            </a:r>
            <a:endParaRPr kumimoji="1" lang="zh-CN" altLang="en-US" sz="3200" dirty="0">
              <a:solidFill>
                <a:schemeClr val="bg1"/>
              </a:solidFill>
              <a:latin typeface="微软雅黑" pitchFamily="34" charset="-122"/>
              <a:ea typeface="微软雅黑" pitchFamily="34" charset="-122"/>
              <a:cs typeface="+mn-cs"/>
            </a:endParaRPr>
          </a:p>
        </p:txBody>
      </p:sp>
      <p:sp>
        <p:nvSpPr>
          <p:cNvPr id="10" name="灯片编号占位符 9"/>
          <p:cNvSpPr>
            <a:spLocks noGrp="1"/>
          </p:cNvSpPr>
          <p:nvPr>
            <p:ph type="sldNum" sz="quarter" idx="12"/>
          </p:nvPr>
        </p:nvSpPr>
        <p:spPr/>
        <p:txBody>
          <a:bodyPr/>
          <a:lstStyle/>
          <a:p>
            <a:fld id="{5A604C71-2824-3A43-A759-2F02711C581D}" type="slidenum">
              <a:rPr kumimoji="1" lang="zh-CN" altLang="en-US" smtClean="0"/>
              <a:pPr/>
              <a:t>19</a:t>
            </a:fld>
            <a:endParaRPr kumimoji="1" lang="zh-CN" altLang="en-US"/>
          </a:p>
        </p:txBody>
      </p:sp>
      <p:pic>
        <p:nvPicPr>
          <p:cNvPr id="3074" name="Picture 2"/>
          <p:cNvPicPr>
            <a:picLocks noChangeAspect="1" noChangeArrowheads="1"/>
          </p:cNvPicPr>
          <p:nvPr/>
        </p:nvPicPr>
        <p:blipFill>
          <a:blip r:embed="rId2" cstate="print"/>
          <a:srcRect/>
          <a:stretch>
            <a:fillRect/>
          </a:stretch>
        </p:blipFill>
        <p:spPr bwMode="auto">
          <a:xfrm>
            <a:off x="7956376" y="1"/>
            <a:ext cx="704925" cy="620688"/>
          </a:xfrm>
          <a:prstGeom prst="rect">
            <a:avLst/>
          </a:prstGeom>
          <a:noFill/>
          <a:ln w="9525">
            <a:noFill/>
            <a:miter lim="800000"/>
            <a:headEnd/>
            <a:tailEnd/>
          </a:ln>
        </p:spPr>
      </p:pic>
      <p:sp>
        <p:nvSpPr>
          <p:cNvPr id="7" name="TextBox 6"/>
          <p:cNvSpPr txBox="1"/>
          <p:nvPr/>
        </p:nvSpPr>
        <p:spPr>
          <a:xfrm>
            <a:off x="285752" y="982880"/>
            <a:ext cx="8715404" cy="5232202"/>
          </a:xfrm>
          <a:prstGeom prst="rect">
            <a:avLst/>
          </a:prstGeom>
          <a:noFill/>
        </p:spPr>
        <p:txBody>
          <a:bodyPr wrap="square" rtlCol="0">
            <a:spAutoFit/>
          </a:bodyPr>
          <a:lstStyle/>
          <a:p>
            <a:endParaRPr lang="en-US" altLang="zh-CN" dirty="0" smtClean="0">
              <a:latin typeface="微软雅黑" pitchFamily="34" charset="-122"/>
              <a:ea typeface="微软雅黑" pitchFamily="34" charset="-122"/>
            </a:endParaRPr>
          </a:p>
          <a:p>
            <a:r>
              <a:rPr lang="en-US" altLang="zh-CN" dirty="0" smtClean="0">
                <a:latin typeface="微软雅黑" pitchFamily="34" charset="-122"/>
                <a:ea typeface="微软雅黑" pitchFamily="34" charset="-122"/>
              </a:rPr>
              <a:t>1</a:t>
            </a:r>
            <a:r>
              <a:rPr lang="zh-CN" altLang="en-US" dirty="0" smtClean="0">
                <a:latin typeface="微软雅黑" pitchFamily="34" charset="-122"/>
                <a:ea typeface="微软雅黑" pitchFamily="34" charset="-122"/>
              </a:rPr>
              <a:t>、政府关系良好，认可并愿与嘀嘀一块成长</a:t>
            </a:r>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r>
              <a:rPr lang="en-US" altLang="zh-CN" dirty="0" smtClean="0">
                <a:latin typeface="微软雅黑" pitchFamily="34" charset="-122"/>
                <a:ea typeface="微软雅黑" pitchFamily="34" charset="-122"/>
              </a:rPr>
              <a:t>2</a:t>
            </a:r>
            <a:r>
              <a:rPr lang="zh-CN" altLang="en-US" dirty="0" smtClean="0">
                <a:latin typeface="微软雅黑" pitchFamily="34" charset="-122"/>
                <a:ea typeface="微软雅黑" pitchFamily="34" charset="-122"/>
              </a:rPr>
              <a:t>、需有当地政府政策支持的红头文件</a:t>
            </a:r>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r>
              <a:rPr lang="en-US" altLang="zh-CN" dirty="0" smtClean="0">
                <a:latin typeface="微软雅黑" pitchFamily="34" charset="-122"/>
                <a:ea typeface="微软雅黑" pitchFamily="34" charset="-122"/>
              </a:rPr>
              <a:t>3</a:t>
            </a:r>
            <a:r>
              <a:rPr lang="zh-CN" altLang="en-US" dirty="0" smtClean="0">
                <a:latin typeface="微软雅黑" pitchFamily="34" charset="-122"/>
                <a:ea typeface="微软雅黑" pitchFamily="34" charset="-122"/>
              </a:rPr>
              <a:t>、 有一定出租车行业资源或有打通资源能力</a:t>
            </a:r>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r>
              <a:rPr lang="en-US" altLang="zh-CN" dirty="0" smtClean="0">
                <a:latin typeface="微软雅黑" pitchFamily="34" charset="-122"/>
                <a:ea typeface="微软雅黑" pitchFamily="34" charset="-122"/>
              </a:rPr>
              <a:t>4</a:t>
            </a:r>
            <a:r>
              <a:rPr lang="zh-CN" altLang="en-US" dirty="0" smtClean="0">
                <a:latin typeface="微软雅黑" pitchFamily="34" charset="-122"/>
                <a:ea typeface="微软雅黑" pitchFamily="34" charset="-122"/>
              </a:rPr>
              <a:t>、独立法人公司且需有稳定、独立的团队为嘀嘀进行市场拓展（销售</a:t>
            </a:r>
            <a:r>
              <a:rPr lang="en-US" altLang="zh-CN" dirty="0" smtClean="0">
                <a:latin typeface="微软雅黑" pitchFamily="34" charset="-122"/>
                <a:ea typeface="微软雅黑" pitchFamily="34" charset="-122"/>
              </a:rPr>
              <a:t>+</a:t>
            </a:r>
            <a:r>
              <a:rPr lang="zh-CN" altLang="en-US" dirty="0" smtClean="0">
                <a:latin typeface="微软雅黑" pitchFamily="34" charset="-122"/>
                <a:ea typeface="微软雅黑" pitchFamily="34" charset="-122"/>
              </a:rPr>
              <a:t>运营）</a:t>
            </a:r>
            <a:br>
              <a:rPr lang="zh-CN" altLang="en-US" dirty="0" smtClean="0">
                <a:latin typeface="微软雅黑" pitchFamily="34" charset="-122"/>
                <a:ea typeface="微软雅黑" pitchFamily="34" charset="-122"/>
              </a:rPr>
            </a:br>
            <a:endParaRPr lang="zh-CN" altLang="en-US" dirty="0" smtClean="0">
              <a:latin typeface="微软雅黑" pitchFamily="34" charset="-122"/>
              <a:ea typeface="微软雅黑" pitchFamily="34" charset="-122"/>
            </a:endParaRPr>
          </a:p>
          <a:p>
            <a:r>
              <a:rPr lang="en-US" altLang="zh-CN" dirty="0" smtClean="0">
                <a:latin typeface="微软雅黑" pitchFamily="34" charset="-122"/>
                <a:ea typeface="微软雅黑" pitchFamily="34" charset="-122"/>
              </a:rPr>
              <a:t>5</a:t>
            </a:r>
            <a:r>
              <a:rPr lang="zh-CN" altLang="en-US" dirty="0" smtClean="0">
                <a:latin typeface="微软雅黑" pitchFamily="34" charset="-122"/>
                <a:ea typeface="微软雅黑" pitchFamily="34" charset="-122"/>
              </a:rPr>
              <a:t>、不可代理与嘀嘀同行产品，确保唯一性</a:t>
            </a:r>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r>
              <a:rPr lang="en-US" altLang="zh-CN" dirty="0" smtClean="0">
                <a:latin typeface="微软雅黑" pitchFamily="34" charset="-122"/>
                <a:ea typeface="微软雅黑" pitchFamily="34" charset="-122"/>
              </a:rPr>
              <a:t>6</a:t>
            </a:r>
            <a:r>
              <a:rPr lang="zh-CN" altLang="en-US" dirty="0" smtClean="0">
                <a:latin typeface="微软雅黑" pitchFamily="34" charset="-122"/>
                <a:ea typeface="微软雅黑" pitchFamily="34" charset="-122"/>
              </a:rPr>
              <a:t>、严格遵守嘀嘀平台各项政策规定进行市场的开发运作</a:t>
            </a:r>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endParaRPr lang="en-US" altLang="zh-CN" dirty="0" smtClean="0">
              <a:latin typeface="微软雅黑" pitchFamily="34" charset="-122"/>
              <a:ea typeface="微软雅黑" pitchFamily="34" charset="-122"/>
            </a:endParaRPr>
          </a:p>
          <a:p>
            <a:pPr algn="ctr"/>
            <a:r>
              <a:rPr lang="zh-CN" altLang="en-US" sz="2800" dirty="0" smtClean="0">
                <a:solidFill>
                  <a:srgbClr val="FF0000"/>
                </a:solidFill>
                <a:latin typeface="微软雅黑" pitchFamily="34" charset="-122"/>
                <a:ea typeface="微软雅黑" pitchFamily="34" charset="-122"/>
              </a:rPr>
              <a:t>保证金：两万元</a:t>
            </a:r>
            <a:endParaRPr lang="en-US" altLang="zh-CN" dirty="0" smtClean="0">
              <a:latin typeface="微软雅黑" pitchFamily="34" charset="-122"/>
              <a:ea typeface="微软雅黑" pitchFamily="34" charset="-122"/>
            </a:endParaRPr>
          </a:p>
          <a:p>
            <a:r>
              <a:rPr lang="en-US" altLang="zh-CN" dirty="0" smtClean="0">
                <a:latin typeface="微软雅黑" pitchFamily="34" charset="-122"/>
                <a:ea typeface="微软雅黑" pitchFamily="34" charset="-122"/>
              </a:rPr>
              <a:t>     </a:t>
            </a:r>
          </a:p>
          <a:p>
            <a:endParaRPr lang="en-US" altLang="zh-CN" dirty="0" smtClean="0"/>
          </a:p>
          <a:p>
            <a:endParaRPr lang="zh-CN" altLang="en-US" dirty="0"/>
          </a:p>
        </p:txBody>
      </p:sp>
    </p:spTree>
    <p:extLst>
      <p:ext uri="{BB962C8B-B14F-4D97-AF65-F5344CB8AC3E}">
        <p14:creationId xmlns="" xmlns:p14="http://schemas.microsoft.com/office/powerpoint/2010/main" val="12881567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灯片编号占位符 9"/>
          <p:cNvSpPr>
            <a:spLocks noGrp="1"/>
          </p:cNvSpPr>
          <p:nvPr>
            <p:ph type="sldNum" sz="quarter" idx="12"/>
          </p:nvPr>
        </p:nvSpPr>
        <p:spPr/>
        <p:txBody>
          <a:bodyPr/>
          <a:lstStyle/>
          <a:p>
            <a:fld id="{5A604C71-2824-3A43-A759-2F02711C581D}" type="slidenum">
              <a:rPr kumimoji="1" lang="zh-CN" altLang="en-US" smtClean="0"/>
              <a:pPr/>
              <a:t>2</a:t>
            </a:fld>
            <a:endParaRPr kumimoji="1" lang="zh-CN" altLang="en-US"/>
          </a:p>
        </p:txBody>
      </p:sp>
      <p:pic>
        <p:nvPicPr>
          <p:cNvPr id="3074" name="Picture 2"/>
          <p:cNvPicPr>
            <a:picLocks noChangeAspect="1" noChangeArrowheads="1"/>
          </p:cNvPicPr>
          <p:nvPr/>
        </p:nvPicPr>
        <p:blipFill>
          <a:blip r:embed="rId2" cstate="print"/>
          <a:srcRect/>
          <a:stretch>
            <a:fillRect/>
          </a:stretch>
        </p:blipFill>
        <p:spPr bwMode="auto">
          <a:xfrm>
            <a:off x="7956376" y="1"/>
            <a:ext cx="704925" cy="620688"/>
          </a:xfrm>
          <a:prstGeom prst="rect">
            <a:avLst/>
          </a:prstGeom>
          <a:noFill/>
          <a:ln w="9525">
            <a:noFill/>
            <a:miter lim="800000"/>
            <a:headEnd/>
            <a:tailEnd/>
          </a:ln>
        </p:spPr>
      </p:pic>
      <p:sp>
        <p:nvSpPr>
          <p:cNvPr id="8" name="TextBox 7"/>
          <p:cNvSpPr txBox="1"/>
          <p:nvPr/>
        </p:nvSpPr>
        <p:spPr>
          <a:xfrm>
            <a:off x="3059832" y="548680"/>
            <a:ext cx="3456384" cy="523220"/>
          </a:xfrm>
          <a:prstGeom prst="rect">
            <a:avLst/>
          </a:prstGeom>
          <a:noFill/>
        </p:spPr>
        <p:txBody>
          <a:bodyPr wrap="square" rtlCol="0">
            <a:spAutoFit/>
          </a:bodyPr>
          <a:lstStyle/>
          <a:p>
            <a:r>
              <a:rPr lang="zh-CN" altLang="en-US" sz="2800" b="1" dirty="0" smtClean="0">
                <a:solidFill>
                  <a:schemeClr val="accent6">
                    <a:lumMod val="50000"/>
                  </a:schemeClr>
                </a:solidFill>
                <a:latin typeface="微软雅黑" pitchFamily="34" charset="-122"/>
                <a:ea typeface="微软雅黑" pitchFamily="34" charset="-122"/>
              </a:rPr>
              <a:t>    </a:t>
            </a:r>
            <a:endParaRPr lang="zh-CN" altLang="en-US" sz="3600" b="1" dirty="0">
              <a:solidFill>
                <a:schemeClr val="accent6">
                  <a:lumMod val="50000"/>
                </a:schemeClr>
              </a:solidFill>
              <a:latin typeface="微软雅黑" pitchFamily="34" charset="-122"/>
              <a:ea typeface="微软雅黑" pitchFamily="34" charset="-122"/>
            </a:endParaRPr>
          </a:p>
        </p:txBody>
      </p:sp>
      <p:sp>
        <p:nvSpPr>
          <p:cNvPr id="12" name="TextBox 11"/>
          <p:cNvSpPr txBox="1"/>
          <p:nvPr/>
        </p:nvSpPr>
        <p:spPr>
          <a:xfrm>
            <a:off x="214282" y="785794"/>
            <a:ext cx="7310046" cy="2585323"/>
          </a:xfrm>
          <a:prstGeom prst="rect">
            <a:avLst/>
          </a:prstGeom>
          <a:noFill/>
        </p:spPr>
        <p:txBody>
          <a:bodyPr wrap="square" rtlCol="0">
            <a:spAutoFit/>
          </a:bodyPr>
          <a:lstStyle/>
          <a:p>
            <a:endParaRPr lang="en-US" altLang="zh-CN" dirty="0" smtClean="0">
              <a:latin typeface="微软雅黑" pitchFamily="34" charset="-122"/>
              <a:ea typeface="微软雅黑" pitchFamily="34" charset="-122"/>
            </a:endParaRPr>
          </a:p>
          <a:p>
            <a:endParaRPr lang="en-US" altLang="zh-CN" sz="2400" b="1" dirty="0" smtClean="0">
              <a:latin typeface="微软雅黑" pitchFamily="34" charset="-122"/>
              <a:ea typeface="微软雅黑" pitchFamily="34" charset="-122"/>
            </a:endParaRPr>
          </a:p>
          <a:p>
            <a:endParaRPr lang="en-US" altLang="zh-CN" sz="2400" b="1" dirty="0" smtClean="0">
              <a:latin typeface="微软雅黑" pitchFamily="34" charset="-122"/>
              <a:ea typeface="微软雅黑" pitchFamily="34" charset="-122"/>
            </a:endParaRPr>
          </a:p>
          <a:p>
            <a:endParaRPr lang="en-US" altLang="zh-CN" sz="3600" b="1" dirty="0" smtClean="0">
              <a:latin typeface="华文新魏" pitchFamily="2" charset="-122"/>
              <a:ea typeface="华文新魏" pitchFamily="2" charset="-122"/>
            </a:endParaRPr>
          </a:p>
          <a:p>
            <a:endParaRPr lang="en-US" altLang="zh-CN" sz="2400" b="1" dirty="0" smtClean="0">
              <a:latin typeface="华文新魏" pitchFamily="2" charset="-122"/>
              <a:ea typeface="华文新魏" pitchFamily="2" charset="-122"/>
            </a:endParaRPr>
          </a:p>
          <a:p>
            <a:endParaRPr lang="en-US" altLang="zh-CN" sz="3600" b="1" dirty="0" smtClean="0">
              <a:latin typeface="华文新魏" pitchFamily="2" charset="-122"/>
              <a:ea typeface="华文新魏" pitchFamily="2" charset="-122"/>
            </a:endParaRPr>
          </a:p>
        </p:txBody>
      </p:sp>
      <p:sp>
        <p:nvSpPr>
          <p:cNvPr id="11" name="标题 1"/>
          <p:cNvSpPr txBox="1">
            <a:spLocks/>
          </p:cNvSpPr>
          <p:nvPr/>
        </p:nvSpPr>
        <p:spPr>
          <a:xfrm flipV="1">
            <a:off x="0" y="-1"/>
            <a:ext cx="7643834" cy="622997"/>
          </a:xfrm>
          <a:prstGeom prst="snip1Rect">
            <a:avLst>
              <a:gd name="adj" fmla="val 50000"/>
            </a:avLst>
          </a:prstGeom>
          <a:solidFill>
            <a:srgbClr val="F6862A"/>
          </a:solidFill>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en-US" altLang="zh-CN" sz="2000" b="0" i="0" u="none" strike="noStrike" kern="1200" cap="none" spc="0" normalizeH="0" baseline="0" noProof="0" smtClean="0">
                <a:ln>
                  <a:noFill/>
                </a:ln>
                <a:solidFill>
                  <a:schemeClr val="tx1"/>
                </a:solidFill>
                <a:effectLst/>
                <a:uLnTx/>
                <a:uFillTx/>
                <a:latin typeface="微软雅黑" pitchFamily="34" charset="-122"/>
                <a:ea typeface="微软雅黑" pitchFamily="34" charset="-122"/>
                <a:cs typeface="+mj-cs"/>
              </a:rPr>
              <a:t>  </a:t>
            </a:r>
            <a:endParaRPr kumimoji="1" lang="zh-CN" altLang="en-US" sz="2000" b="0"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j-cs"/>
            </a:endParaRPr>
          </a:p>
        </p:txBody>
      </p:sp>
      <p:sp>
        <p:nvSpPr>
          <p:cNvPr id="13" name="矩形 12"/>
          <p:cNvSpPr/>
          <p:nvPr/>
        </p:nvSpPr>
        <p:spPr>
          <a:xfrm>
            <a:off x="285722" y="1"/>
            <a:ext cx="4134465" cy="584775"/>
          </a:xfrm>
          <a:prstGeom prst="rect">
            <a:avLst/>
          </a:prstGeom>
        </p:spPr>
        <p:txBody>
          <a:bodyPr wrap="square">
            <a:spAutoFit/>
          </a:bodyPr>
          <a:lstStyle/>
          <a:p>
            <a:r>
              <a:rPr kumimoji="1" lang="zh-CN" altLang="en-US" sz="3200" b="1" dirty="0" smtClean="0">
                <a:solidFill>
                  <a:schemeClr val="bg1"/>
                </a:solidFill>
                <a:latin typeface="微软雅黑" pitchFamily="34" charset="-122"/>
                <a:ea typeface="微软雅黑" pitchFamily="34" charset="-122"/>
              </a:rPr>
              <a:t>目  录</a:t>
            </a:r>
            <a:endParaRPr kumimoji="1" lang="zh-CN" altLang="en-US" sz="3200" b="1" dirty="0">
              <a:solidFill>
                <a:schemeClr val="bg1"/>
              </a:solidFill>
              <a:latin typeface="微软雅黑" pitchFamily="34" charset="-122"/>
              <a:ea typeface="微软雅黑" pitchFamily="34" charset="-122"/>
            </a:endParaRPr>
          </a:p>
        </p:txBody>
      </p:sp>
      <p:grpSp>
        <p:nvGrpSpPr>
          <p:cNvPr id="14" name="Group 140"/>
          <p:cNvGrpSpPr>
            <a:grpSpLocks/>
          </p:cNvGrpSpPr>
          <p:nvPr/>
        </p:nvGrpSpPr>
        <p:grpSpPr bwMode="auto">
          <a:xfrm>
            <a:off x="1142976" y="1357298"/>
            <a:ext cx="5437573" cy="631825"/>
            <a:chOff x="1248" y="2326"/>
            <a:chExt cx="3377" cy="398"/>
          </a:xfrm>
        </p:grpSpPr>
        <p:sp>
          <p:nvSpPr>
            <p:cNvPr id="15" name="Line 141"/>
            <p:cNvSpPr>
              <a:spLocks noChangeShapeType="1"/>
            </p:cNvSpPr>
            <p:nvPr/>
          </p:nvSpPr>
          <p:spPr bwMode="auto">
            <a:xfrm>
              <a:off x="1584" y="2662"/>
              <a:ext cx="3024" cy="1"/>
            </a:xfrm>
            <a:prstGeom prst="line">
              <a:avLst/>
            </a:prstGeom>
            <a:noFill/>
            <a:ln w="25400">
              <a:solidFill>
                <a:schemeClr val="tx2"/>
              </a:solidFill>
              <a:prstDash val="sysDot"/>
              <a:round/>
              <a:headEnd/>
              <a:tailEnd type="oval" w="med" len="med"/>
            </a:ln>
            <a:extLst>
              <a:ext uri="{909E8E84-426E-40DD-AFC4-6F175D3DCCD1}">
                <a14:hiddenFill xmlns="" xmlns:a14="http://schemas.microsoft.com/office/drawing/2010/main">
                  <a:noFill/>
                </a14:hiddenFill>
              </a:ext>
            </a:extLst>
          </p:spPr>
          <p:txBody>
            <a:bodyPr vert="horz" wrap="none" lIns="91440" tIns="45720" rIns="91440" bIns="45720" numCol="1" anchor="ctr" anchorCtr="0" compatLnSpc="1">
              <a:prstTxWarp prst="textNoShape">
                <a:avLst/>
              </a:prstTxWarp>
            </a:bodyPr>
            <a:lstStyle/>
            <a:p>
              <a:endParaRPr lang="zh-CN" altLang="en-US"/>
            </a:p>
          </p:txBody>
        </p:sp>
        <p:sp>
          <p:nvSpPr>
            <p:cNvPr id="16" name="Text Box 142"/>
            <p:cNvSpPr txBox="1">
              <a:spLocks noChangeArrowheads="1"/>
            </p:cNvSpPr>
            <p:nvPr/>
          </p:nvSpPr>
          <p:spPr bwMode="auto">
            <a:xfrm>
              <a:off x="1958" y="2326"/>
              <a:ext cx="2667" cy="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zh-CN" altLang="en-US" sz="2800" b="1" dirty="0" smtClean="0">
                  <a:solidFill>
                    <a:srgbClr val="FF0000"/>
                  </a:solidFill>
                  <a:latin typeface="微软雅黑" pitchFamily="34" charset="-122"/>
                  <a:ea typeface="微软雅黑" pitchFamily="34" charset="-122"/>
                </a:rPr>
                <a:t>      嘀嘀打车</a:t>
              </a:r>
              <a:endParaRPr kumimoji="0" lang="zh-CN" sz="2800" b="1" i="0" u="none" strike="noStrike" cap="none" normalizeH="0" baseline="0" dirty="0" smtClean="0">
                <a:ln>
                  <a:noFill/>
                </a:ln>
                <a:solidFill>
                  <a:srgbClr val="FF0000"/>
                </a:solidFill>
                <a:effectLst/>
                <a:latin typeface="微软雅黑" pitchFamily="34" charset="-122"/>
                <a:ea typeface="微软雅黑" pitchFamily="34" charset="-122"/>
              </a:endParaRPr>
            </a:p>
          </p:txBody>
        </p:sp>
        <p:grpSp>
          <p:nvGrpSpPr>
            <p:cNvPr id="17" name="Group 143"/>
            <p:cNvGrpSpPr>
              <a:grpSpLocks/>
            </p:cNvGrpSpPr>
            <p:nvPr/>
          </p:nvGrpSpPr>
          <p:grpSpPr bwMode="auto">
            <a:xfrm>
              <a:off x="1248" y="2340"/>
              <a:ext cx="384" cy="384"/>
              <a:chOff x="1248" y="1200"/>
              <a:chExt cx="384" cy="384"/>
            </a:xfrm>
          </p:grpSpPr>
          <p:grpSp>
            <p:nvGrpSpPr>
              <p:cNvPr id="18" name="Group 144"/>
              <p:cNvGrpSpPr>
                <a:grpSpLocks/>
              </p:cNvGrpSpPr>
              <p:nvPr/>
            </p:nvGrpSpPr>
            <p:grpSpPr bwMode="auto">
              <a:xfrm>
                <a:off x="1248" y="1200"/>
                <a:ext cx="384" cy="384"/>
                <a:chOff x="2016" y="912"/>
                <a:chExt cx="384" cy="384"/>
              </a:xfrm>
            </p:grpSpPr>
            <p:sp>
              <p:nvSpPr>
                <p:cNvPr id="20" name="Text Box 145"/>
                <p:cNvSpPr txBox="1">
                  <a:spLocks noChangeArrowheads="1"/>
                </p:cNvSpPr>
                <p:nvPr/>
              </p:nvSpPr>
              <p:spPr bwMode="gray">
                <a:xfrm>
                  <a:off x="2096" y="960"/>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smtClean="0">
                      <a:ln>
                        <a:noFill/>
                      </a:ln>
                      <a:solidFill>
                        <a:srgbClr val="000000"/>
                      </a:solidFill>
                      <a:effectLst/>
                      <a:latin typeface="Arial" pitchFamily="34" charset="0"/>
                      <a:ea typeface="华文细黑" pitchFamily="2" charset="-122"/>
                    </a:rPr>
                    <a:t>3</a:t>
                  </a: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1" name="Oval 146"/>
                <p:cNvSpPr>
                  <a:spLocks noChangeArrowheads="1"/>
                </p:cNvSpPr>
                <p:nvPr/>
              </p:nvSpPr>
              <p:spPr bwMode="gray">
                <a:xfrm>
                  <a:off x="2016" y="912"/>
                  <a:ext cx="384" cy="384"/>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2" name="Oval 147"/>
                <p:cNvSpPr>
                  <a:spLocks noChangeArrowheads="1"/>
                </p:cNvSpPr>
                <p:nvPr/>
              </p:nvSpPr>
              <p:spPr bwMode="gray">
                <a:xfrm>
                  <a:off x="2016" y="912"/>
                  <a:ext cx="384" cy="384"/>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3" name="Oval 148"/>
                <p:cNvSpPr>
                  <a:spLocks noChangeArrowheads="1"/>
                </p:cNvSpPr>
                <p:nvPr/>
              </p:nvSpPr>
              <p:spPr bwMode="gray">
                <a:xfrm>
                  <a:off x="2034" y="918"/>
                  <a:ext cx="334" cy="33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4" name="Oval 149"/>
                <p:cNvSpPr>
                  <a:spLocks noChangeArrowheads="1"/>
                </p:cNvSpPr>
                <p:nvPr/>
              </p:nvSpPr>
              <p:spPr bwMode="gray">
                <a:xfrm>
                  <a:off x="2040" y="936"/>
                  <a:ext cx="334" cy="33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5" name="Oval 150"/>
                <p:cNvSpPr>
                  <a:spLocks noChangeArrowheads="1"/>
                </p:cNvSpPr>
                <p:nvPr/>
              </p:nvSpPr>
              <p:spPr bwMode="gray">
                <a:xfrm>
                  <a:off x="2052" y="948"/>
                  <a:ext cx="300" cy="300"/>
                </a:xfrm>
                <a:prstGeom prst="ellipse">
                  <a:avLst/>
                </a:prstGeom>
                <a:solidFill>
                  <a:srgbClr val="333333"/>
                </a:solidFill>
                <a:ln>
                  <a:noFill/>
                </a:ln>
                <a:extLst>
                  <a:ext uri="{91240B29-F687-4F45-9708-019B960494DF}">
                    <a14:hiddenLine xmlns="" xmlns:a14="http://schemas.microsoft.com/office/drawing/2010/main" w="38100" algn="ctr">
                      <a:solidFill>
                        <a:srgbClr val="000000"/>
                      </a:solidFill>
                      <a:round/>
                      <a:headEnd/>
                      <a:tailEnd/>
                    </a14:hiddenLine>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6" name="Oval 151"/>
                <p:cNvSpPr>
                  <a:spLocks noChangeArrowheads="1"/>
                </p:cNvSpPr>
                <p:nvPr/>
              </p:nvSpPr>
              <p:spPr bwMode="gray">
                <a:xfrm>
                  <a:off x="2064" y="959"/>
                  <a:ext cx="291" cy="291"/>
                </a:xfrm>
                <a:prstGeom prst="ellipse">
                  <a:avLst/>
                </a:prstGeom>
                <a:gradFill rotWithShape="1">
                  <a:gsLst>
                    <a:gs pos="0">
                      <a:srgbClr val="595959"/>
                    </a:gs>
                    <a:gs pos="100000">
                      <a:srgbClr val="C0C0C0"/>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7" name="Oval 152"/>
                <p:cNvSpPr>
                  <a:spLocks noChangeArrowheads="1"/>
                </p:cNvSpPr>
                <p:nvPr/>
              </p:nvSpPr>
              <p:spPr bwMode="gray">
                <a:xfrm>
                  <a:off x="2068" y="961"/>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8" name="Oval 153"/>
                <p:cNvSpPr>
                  <a:spLocks noChangeArrowheads="1"/>
                </p:cNvSpPr>
                <p:nvPr/>
              </p:nvSpPr>
              <p:spPr bwMode="gray">
                <a:xfrm>
                  <a:off x="2071" y="963"/>
                  <a:ext cx="270"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9" name="Oval 154"/>
                <p:cNvSpPr>
                  <a:spLocks noChangeArrowheads="1"/>
                </p:cNvSpPr>
                <p:nvPr/>
              </p:nvSpPr>
              <p:spPr bwMode="gray">
                <a:xfrm>
                  <a:off x="2086" y="971"/>
                  <a:ext cx="240"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grpSp>
          <p:sp>
            <p:nvSpPr>
              <p:cNvPr id="19" name="Text Box 155"/>
              <p:cNvSpPr txBox="1">
                <a:spLocks noChangeArrowheads="1"/>
              </p:cNvSpPr>
              <p:nvPr/>
            </p:nvSpPr>
            <p:spPr bwMode="gray">
              <a:xfrm>
                <a:off x="1328" y="1248"/>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dirty="0" smtClean="0">
                    <a:ln>
                      <a:noFill/>
                    </a:ln>
                    <a:solidFill>
                      <a:srgbClr val="000000"/>
                    </a:solidFill>
                    <a:effectLst/>
                    <a:latin typeface="Arial" pitchFamily="34" charset="0"/>
                    <a:ea typeface="华文细黑" pitchFamily="2" charset="-122"/>
                  </a:rPr>
                  <a:t>1</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grpSp>
      </p:grpSp>
      <p:grpSp>
        <p:nvGrpSpPr>
          <p:cNvPr id="30" name="Group 140"/>
          <p:cNvGrpSpPr>
            <a:grpSpLocks/>
          </p:cNvGrpSpPr>
          <p:nvPr/>
        </p:nvGrpSpPr>
        <p:grpSpPr bwMode="auto">
          <a:xfrm>
            <a:off x="1142976" y="2285992"/>
            <a:ext cx="5437573" cy="703263"/>
            <a:chOff x="1248" y="2281"/>
            <a:chExt cx="3377" cy="443"/>
          </a:xfrm>
        </p:grpSpPr>
        <p:sp>
          <p:nvSpPr>
            <p:cNvPr id="31" name="Line 141"/>
            <p:cNvSpPr>
              <a:spLocks noChangeShapeType="1"/>
            </p:cNvSpPr>
            <p:nvPr/>
          </p:nvSpPr>
          <p:spPr bwMode="auto">
            <a:xfrm>
              <a:off x="1584" y="2662"/>
              <a:ext cx="3024" cy="1"/>
            </a:xfrm>
            <a:prstGeom prst="line">
              <a:avLst/>
            </a:prstGeom>
            <a:noFill/>
            <a:ln w="25400">
              <a:solidFill>
                <a:schemeClr val="tx2"/>
              </a:solidFill>
              <a:prstDash val="sysDot"/>
              <a:round/>
              <a:headEnd/>
              <a:tailEnd type="oval" w="med" len="med"/>
            </a:ln>
            <a:extLst>
              <a:ext uri="{909E8E84-426E-40DD-AFC4-6F175D3DCCD1}">
                <a14:hiddenFill xmlns="" xmlns:a14="http://schemas.microsoft.com/office/drawing/2010/main">
                  <a:noFill/>
                </a14:hiddenFill>
              </a:ext>
            </a:extLst>
          </p:spPr>
          <p:txBody>
            <a:bodyPr vert="horz" wrap="none" lIns="91440" tIns="45720" rIns="91440" bIns="45720" numCol="1" anchor="ctr" anchorCtr="0" compatLnSpc="1">
              <a:prstTxWarp prst="textNoShape">
                <a:avLst/>
              </a:prstTxWarp>
            </a:bodyPr>
            <a:lstStyle/>
            <a:p>
              <a:endParaRPr lang="zh-CN" altLang="en-US"/>
            </a:p>
          </p:txBody>
        </p:sp>
        <p:sp>
          <p:nvSpPr>
            <p:cNvPr id="32" name="Text Box 142"/>
            <p:cNvSpPr txBox="1">
              <a:spLocks noChangeArrowheads="1"/>
            </p:cNvSpPr>
            <p:nvPr/>
          </p:nvSpPr>
          <p:spPr bwMode="auto">
            <a:xfrm>
              <a:off x="1958" y="2281"/>
              <a:ext cx="2667" cy="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800" b="1" i="0" u="none" strike="noStrike" cap="none" normalizeH="0" baseline="0" dirty="0" smtClean="0">
                  <a:ln>
                    <a:noFill/>
                  </a:ln>
                  <a:solidFill>
                    <a:schemeClr val="tx2">
                      <a:lumMod val="60000"/>
                      <a:lumOff val="40000"/>
                    </a:schemeClr>
                  </a:solidFill>
                  <a:effectLst/>
                  <a:latin typeface="微软雅黑" pitchFamily="34" charset="-122"/>
                  <a:ea typeface="微软雅黑" pitchFamily="34" charset="-122"/>
                </a:rPr>
                <a:t>      了解嘀嘀</a:t>
              </a:r>
              <a:endParaRPr kumimoji="0" lang="zh-CN" sz="2800" b="1" i="0" u="none" strike="noStrike" cap="none" normalizeH="0" baseline="0" dirty="0" smtClean="0">
                <a:ln>
                  <a:noFill/>
                </a:ln>
                <a:solidFill>
                  <a:schemeClr val="tx2">
                    <a:lumMod val="60000"/>
                    <a:lumOff val="40000"/>
                  </a:schemeClr>
                </a:solidFill>
                <a:effectLst/>
                <a:latin typeface="微软雅黑" pitchFamily="34" charset="-122"/>
                <a:ea typeface="微软雅黑" pitchFamily="34" charset="-122"/>
              </a:endParaRPr>
            </a:p>
          </p:txBody>
        </p:sp>
        <p:grpSp>
          <p:nvGrpSpPr>
            <p:cNvPr id="33" name="Group 143"/>
            <p:cNvGrpSpPr>
              <a:grpSpLocks/>
            </p:cNvGrpSpPr>
            <p:nvPr/>
          </p:nvGrpSpPr>
          <p:grpSpPr bwMode="auto">
            <a:xfrm>
              <a:off x="1248" y="2340"/>
              <a:ext cx="384" cy="384"/>
              <a:chOff x="1248" y="1200"/>
              <a:chExt cx="384" cy="384"/>
            </a:xfrm>
          </p:grpSpPr>
          <p:grpSp>
            <p:nvGrpSpPr>
              <p:cNvPr id="34" name="Group 144"/>
              <p:cNvGrpSpPr>
                <a:grpSpLocks/>
              </p:cNvGrpSpPr>
              <p:nvPr/>
            </p:nvGrpSpPr>
            <p:grpSpPr bwMode="auto">
              <a:xfrm>
                <a:off x="1248" y="1200"/>
                <a:ext cx="384" cy="384"/>
                <a:chOff x="2016" y="912"/>
                <a:chExt cx="384" cy="384"/>
              </a:xfrm>
            </p:grpSpPr>
            <p:sp>
              <p:nvSpPr>
                <p:cNvPr id="36" name="Text Box 145"/>
                <p:cNvSpPr txBox="1">
                  <a:spLocks noChangeArrowheads="1"/>
                </p:cNvSpPr>
                <p:nvPr/>
              </p:nvSpPr>
              <p:spPr bwMode="gray">
                <a:xfrm>
                  <a:off x="2096" y="960"/>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smtClean="0">
                      <a:ln>
                        <a:noFill/>
                      </a:ln>
                      <a:solidFill>
                        <a:srgbClr val="000000"/>
                      </a:solidFill>
                      <a:effectLst/>
                      <a:latin typeface="Arial" pitchFamily="34" charset="0"/>
                      <a:ea typeface="华文细黑" pitchFamily="2" charset="-122"/>
                    </a:rPr>
                    <a:t>3</a:t>
                  </a: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37" name="Oval 146"/>
                <p:cNvSpPr>
                  <a:spLocks noChangeArrowheads="1"/>
                </p:cNvSpPr>
                <p:nvPr/>
              </p:nvSpPr>
              <p:spPr bwMode="gray">
                <a:xfrm>
                  <a:off x="2016" y="912"/>
                  <a:ext cx="384" cy="384"/>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38" name="Oval 147"/>
                <p:cNvSpPr>
                  <a:spLocks noChangeArrowheads="1"/>
                </p:cNvSpPr>
                <p:nvPr/>
              </p:nvSpPr>
              <p:spPr bwMode="gray">
                <a:xfrm>
                  <a:off x="2016" y="912"/>
                  <a:ext cx="384" cy="384"/>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39" name="Oval 148"/>
                <p:cNvSpPr>
                  <a:spLocks noChangeArrowheads="1"/>
                </p:cNvSpPr>
                <p:nvPr/>
              </p:nvSpPr>
              <p:spPr bwMode="gray">
                <a:xfrm>
                  <a:off x="2034" y="918"/>
                  <a:ext cx="334" cy="33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accent2">
                        <a:lumMod val="75000"/>
                      </a:schemeClr>
                    </a:solidFill>
                    <a:effectLst/>
                    <a:latin typeface="Arial" pitchFamily="34" charset="0"/>
                    <a:ea typeface="宋体" pitchFamily="2" charset="-122"/>
                  </a:endParaRPr>
                </a:p>
              </p:txBody>
            </p:sp>
            <p:sp>
              <p:nvSpPr>
                <p:cNvPr id="40" name="Oval 149"/>
                <p:cNvSpPr>
                  <a:spLocks noChangeArrowheads="1"/>
                </p:cNvSpPr>
                <p:nvPr/>
              </p:nvSpPr>
              <p:spPr bwMode="gray">
                <a:xfrm>
                  <a:off x="2040" y="936"/>
                  <a:ext cx="334" cy="33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accent3">
                        <a:lumMod val="40000"/>
                        <a:lumOff val="60000"/>
                      </a:schemeClr>
                    </a:solidFill>
                    <a:effectLst/>
                    <a:latin typeface="Arial" pitchFamily="34" charset="0"/>
                    <a:ea typeface="宋体" pitchFamily="2" charset="-122"/>
                  </a:endParaRPr>
                </a:p>
              </p:txBody>
            </p:sp>
            <p:sp>
              <p:nvSpPr>
                <p:cNvPr id="41" name="Oval 150"/>
                <p:cNvSpPr>
                  <a:spLocks noChangeArrowheads="1"/>
                </p:cNvSpPr>
                <p:nvPr/>
              </p:nvSpPr>
              <p:spPr bwMode="gray">
                <a:xfrm>
                  <a:off x="2052" y="948"/>
                  <a:ext cx="300" cy="300"/>
                </a:xfrm>
                <a:prstGeom prst="ellipse">
                  <a:avLst/>
                </a:prstGeom>
                <a:solidFill>
                  <a:srgbClr val="333333"/>
                </a:solidFill>
                <a:ln>
                  <a:noFill/>
                </a:ln>
                <a:extLst>
                  <a:ext uri="{91240B29-F687-4F45-9708-019B960494DF}">
                    <a14:hiddenLine xmlns="" xmlns:a14="http://schemas.microsoft.com/office/drawing/2010/main" w="38100" algn="ctr">
                      <a:solidFill>
                        <a:srgbClr val="000000"/>
                      </a:solidFill>
                      <a:round/>
                      <a:headEnd/>
                      <a:tailEnd/>
                    </a14:hiddenLine>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42" name="Oval 151"/>
                <p:cNvSpPr>
                  <a:spLocks noChangeArrowheads="1"/>
                </p:cNvSpPr>
                <p:nvPr/>
              </p:nvSpPr>
              <p:spPr bwMode="gray">
                <a:xfrm>
                  <a:off x="2064" y="959"/>
                  <a:ext cx="291" cy="291"/>
                </a:xfrm>
                <a:prstGeom prst="ellipse">
                  <a:avLst/>
                </a:prstGeom>
                <a:gradFill rotWithShape="1">
                  <a:gsLst>
                    <a:gs pos="0">
                      <a:srgbClr val="595959"/>
                    </a:gs>
                    <a:gs pos="100000">
                      <a:srgbClr val="C0C0C0"/>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43" name="Oval 152"/>
                <p:cNvSpPr>
                  <a:spLocks noChangeArrowheads="1"/>
                </p:cNvSpPr>
                <p:nvPr/>
              </p:nvSpPr>
              <p:spPr bwMode="gray">
                <a:xfrm>
                  <a:off x="2068" y="961"/>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44" name="Oval 153"/>
                <p:cNvSpPr>
                  <a:spLocks noChangeArrowheads="1"/>
                </p:cNvSpPr>
                <p:nvPr/>
              </p:nvSpPr>
              <p:spPr bwMode="gray">
                <a:xfrm>
                  <a:off x="2071" y="963"/>
                  <a:ext cx="270"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45" name="Oval 154"/>
                <p:cNvSpPr>
                  <a:spLocks noChangeArrowheads="1"/>
                </p:cNvSpPr>
                <p:nvPr/>
              </p:nvSpPr>
              <p:spPr bwMode="gray">
                <a:xfrm>
                  <a:off x="2086" y="971"/>
                  <a:ext cx="240"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grpSp>
          <p:sp>
            <p:nvSpPr>
              <p:cNvPr id="35" name="Text Box 155"/>
              <p:cNvSpPr txBox="1">
                <a:spLocks noChangeArrowheads="1"/>
              </p:cNvSpPr>
              <p:nvPr/>
            </p:nvSpPr>
            <p:spPr bwMode="gray">
              <a:xfrm>
                <a:off x="1328" y="1248"/>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dirty="0" smtClean="0">
                    <a:ln>
                      <a:noFill/>
                    </a:ln>
                    <a:solidFill>
                      <a:srgbClr val="000000"/>
                    </a:solidFill>
                    <a:effectLst/>
                    <a:latin typeface="Arial" pitchFamily="34" charset="0"/>
                    <a:ea typeface="华文细黑" pitchFamily="2" charset="-122"/>
                  </a:rPr>
                  <a:t>2</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grpSp>
      </p:grpSp>
      <p:grpSp>
        <p:nvGrpSpPr>
          <p:cNvPr id="46" name="Group 140"/>
          <p:cNvGrpSpPr>
            <a:grpSpLocks/>
          </p:cNvGrpSpPr>
          <p:nvPr/>
        </p:nvGrpSpPr>
        <p:grpSpPr bwMode="auto">
          <a:xfrm>
            <a:off x="1142976" y="3357562"/>
            <a:ext cx="5437573" cy="703263"/>
            <a:chOff x="1248" y="2281"/>
            <a:chExt cx="3377" cy="443"/>
          </a:xfrm>
        </p:grpSpPr>
        <p:sp>
          <p:nvSpPr>
            <p:cNvPr id="47" name="Line 141"/>
            <p:cNvSpPr>
              <a:spLocks noChangeShapeType="1"/>
            </p:cNvSpPr>
            <p:nvPr/>
          </p:nvSpPr>
          <p:spPr bwMode="auto">
            <a:xfrm>
              <a:off x="1584" y="2662"/>
              <a:ext cx="3024" cy="1"/>
            </a:xfrm>
            <a:prstGeom prst="line">
              <a:avLst/>
            </a:prstGeom>
            <a:noFill/>
            <a:ln w="25400">
              <a:solidFill>
                <a:schemeClr val="tx2"/>
              </a:solidFill>
              <a:prstDash val="sysDot"/>
              <a:round/>
              <a:headEnd/>
              <a:tailEnd type="oval" w="med" len="med"/>
            </a:ln>
            <a:extLst>
              <a:ext uri="{909E8E84-426E-40DD-AFC4-6F175D3DCCD1}">
                <a14:hiddenFill xmlns="" xmlns:a14="http://schemas.microsoft.com/office/drawing/2010/main">
                  <a:noFill/>
                </a14:hiddenFill>
              </a:ext>
            </a:extLst>
          </p:spPr>
          <p:txBody>
            <a:bodyPr vert="horz" wrap="none" lIns="91440" tIns="45720" rIns="91440" bIns="45720" numCol="1" anchor="ctr" anchorCtr="0" compatLnSpc="1">
              <a:prstTxWarp prst="textNoShape">
                <a:avLst/>
              </a:prstTxWarp>
            </a:bodyPr>
            <a:lstStyle/>
            <a:p>
              <a:endParaRPr lang="zh-CN" altLang="en-US"/>
            </a:p>
          </p:txBody>
        </p:sp>
        <p:sp>
          <p:nvSpPr>
            <p:cNvPr id="48" name="Text Box 142"/>
            <p:cNvSpPr txBox="1">
              <a:spLocks noChangeArrowheads="1"/>
            </p:cNvSpPr>
            <p:nvPr/>
          </p:nvSpPr>
          <p:spPr bwMode="auto">
            <a:xfrm>
              <a:off x="1958" y="2281"/>
              <a:ext cx="2667" cy="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800" b="1" i="0" u="none" strike="noStrike" cap="none" normalizeH="0" baseline="0" dirty="0" smtClean="0">
                  <a:ln>
                    <a:noFill/>
                  </a:ln>
                  <a:solidFill>
                    <a:schemeClr val="tx2">
                      <a:lumMod val="60000"/>
                      <a:lumOff val="40000"/>
                    </a:schemeClr>
                  </a:solidFill>
                  <a:effectLst/>
                  <a:latin typeface="微软雅黑" pitchFamily="34" charset="-122"/>
                  <a:ea typeface="微软雅黑" pitchFamily="34" charset="-122"/>
                </a:rPr>
                <a:t>      渠道政策</a:t>
              </a:r>
              <a:endParaRPr kumimoji="0" lang="zh-CN" sz="2800" b="1" i="0" u="none" strike="noStrike" cap="none" normalizeH="0" baseline="0" dirty="0" smtClean="0">
                <a:ln>
                  <a:noFill/>
                </a:ln>
                <a:solidFill>
                  <a:schemeClr val="tx2">
                    <a:lumMod val="60000"/>
                    <a:lumOff val="40000"/>
                  </a:schemeClr>
                </a:solidFill>
                <a:effectLst/>
                <a:latin typeface="微软雅黑" pitchFamily="34" charset="-122"/>
                <a:ea typeface="微软雅黑" pitchFamily="34" charset="-122"/>
              </a:endParaRPr>
            </a:p>
          </p:txBody>
        </p:sp>
        <p:grpSp>
          <p:nvGrpSpPr>
            <p:cNvPr id="49" name="Group 143"/>
            <p:cNvGrpSpPr>
              <a:grpSpLocks/>
            </p:cNvGrpSpPr>
            <p:nvPr/>
          </p:nvGrpSpPr>
          <p:grpSpPr bwMode="auto">
            <a:xfrm>
              <a:off x="1248" y="2340"/>
              <a:ext cx="384" cy="384"/>
              <a:chOff x="1248" y="1200"/>
              <a:chExt cx="384" cy="384"/>
            </a:xfrm>
          </p:grpSpPr>
          <p:grpSp>
            <p:nvGrpSpPr>
              <p:cNvPr id="50" name="Group 144"/>
              <p:cNvGrpSpPr>
                <a:grpSpLocks/>
              </p:cNvGrpSpPr>
              <p:nvPr/>
            </p:nvGrpSpPr>
            <p:grpSpPr bwMode="auto">
              <a:xfrm>
                <a:off x="1248" y="1200"/>
                <a:ext cx="384" cy="384"/>
                <a:chOff x="2016" y="912"/>
                <a:chExt cx="384" cy="384"/>
              </a:xfrm>
            </p:grpSpPr>
            <p:sp>
              <p:nvSpPr>
                <p:cNvPr id="52" name="Text Box 145"/>
                <p:cNvSpPr txBox="1">
                  <a:spLocks noChangeArrowheads="1"/>
                </p:cNvSpPr>
                <p:nvPr/>
              </p:nvSpPr>
              <p:spPr bwMode="gray">
                <a:xfrm>
                  <a:off x="2096" y="960"/>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smtClean="0">
                      <a:ln>
                        <a:noFill/>
                      </a:ln>
                      <a:solidFill>
                        <a:srgbClr val="000000"/>
                      </a:solidFill>
                      <a:effectLst/>
                      <a:latin typeface="Arial" pitchFamily="34" charset="0"/>
                      <a:ea typeface="华文细黑" pitchFamily="2" charset="-122"/>
                    </a:rPr>
                    <a:t>3</a:t>
                  </a: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53" name="Oval 146"/>
                <p:cNvSpPr>
                  <a:spLocks noChangeArrowheads="1"/>
                </p:cNvSpPr>
                <p:nvPr/>
              </p:nvSpPr>
              <p:spPr bwMode="gray">
                <a:xfrm>
                  <a:off x="2016" y="912"/>
                  <a:ext cx="384" cy="384"/>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54" name="Oval 147"/>
                <p:cNvSpPr>
                  <a:spLocks noChangeArrowheads="1"/>
                </p:cNvSpPr>
                <p:nvPr/>
              </p:nvSpPr>
              <p:spPr bwMode="gray">
                <a:xfrm>
                  <a:off x="2016" y="912"/>
                  <a:ext cx="384" cy="384"/>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55" name="Oval 148"/>
                <p:cNvSpPr>
                  <a:spLocks noChangeArrowheads="1"/>
                </p:cNvSpPr>
                <p:nvPr/>
              </p:nvSpPr>
              <p:spPr bwMode="gray">
                <a:xfrm>
                  <a:off x="2034" y="918"/>
                  <a:ext cx="334" cy="33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accent2">
                        <a:lumMod val="75000"/>
                      </a:schemeClr>
                    </a:solidFill>
                    <a:effectLst/>
                    <a:latin typeface="Arial" pitchFamily="34" charset="0"/>
                    <a:ea typeface="宋体" pitchFamily="2" charset="-122"/>
                  </a:endParaRPr>
                </a:p>
              </p:txBody>
            </p:sp>
            <p:sp>
              <p:nvSpPr>
                <p:cNvPr id="56" name="Oval 149"/>
                <p:cNvSpPr>
                  <a:spLocks noChangeArrowheads="1"/>
                </p:cNvSpPr>
                <p:nvPr/>
              </p:nvSpPr>
              <p:spPr bwMode="gray">
                <a:xfrm>
                  <a:off x="2040" y="936"/>
                  <a:ext cx="334" cy="33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accent3">
                        <a:lumMod val="40000"/>
                        <a:lumOff val="60000"/>
                      </a:schemeClr>
                    </a:solidFill>
                    <a:effectLst/>
                    <a:latin typeface="Arial" pitchFamily="34" charset="0"/>
                    <a:ea typeface="宋体" pitchFamily="2" charset="-122"/>
                  </a:endParaRPr>
                </a:p>
              </p:txBody>
            </p:sp>
            <p:sp>
              <p:nvSpPr>
                <p:cNvPr id="57" name="Oval 150"/>
                <p:cNvSpPr>
                  <a:spLocks noChangeArrowheads="1"/>
                </p:cNvSpPr>
                <p:nvPr/>
              </p:nvSpPr>
              <p:spPr bwMode="gray">
                <a:xfrm>
                  <a:off x="2052" y="948"/>
                  <a:ext cx="300" cy="300"/>
                </a:xfrm>
                <a:prstGeom prst="ellipse">
                  <a:avLst/>
                </a:prstGeom>
                <a:solidFill>
                  <a:srgbClr val="333333"/>
                </a:solidFill>
                <a:ln>
                  <a:noFill/>
                </a:ln>
                <a:extLst>
                  <a:ext uri="{91240B29-F687-4F45-9708-019B960494DF}">
                    <a14:hiddenLine xmlns="" xmlns:a14="http://schemas.microsoft.com/office/drawing/2010/main" w="38100" algn="ctr">
                      <a:solidFill>
                        <a:srgbClr val="000000"/>
                      </a:solidFill>
                      <a:round/>
                      <a:headEnd/>
                      <a:tailEnd/>
                    </a14:hiddenLine>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58" name="Oval 151"/>
                <p:cNvSpPr>
                  <a:spLocks noChangeArrowheads="1"/>
                </p:cNvSpPr>
                <p:nvPr/>
              </p:nvSpPr>
              <p:spPr bwMode="gray">
                <a:xfrm>
                  <a:off x="2064" y="959"/>
                  <a:ext cx="291" cy="291"/>
                </a:xfrm>
                <a:prstGeom prst="ellipse">
                  <a:avLst/>
                </a:prstGeom>
                <a:gradFill rotWithShape="1">
                  <a:gsLst>
                    <a:gs pos="0">
                      <a:srgbClr val="595959"/>
                    </a:gs>
                    <a:gs pos="100000">
                      <a:srgbClr val="C0C0C0"/>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59" name="Oval 152"/>
                <p:cNvSpPr>
                  <a:spLocks noChangeArrowheads="1"/>
                </p:cNvSpPr>
                <p:nvPr/>
              </p:nvSpPr>
              <p:spPr bwMode="gray">
                <a:xfrm>
                  <a:off x="2068" y="961"/>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60" name="Oval 153"/>
                <p:cNvSpPr>
                  <a:spLocks noChangeArrowheads="1"/>
                </p:cNvSpPr>
                <p:nvPr/>
              </p:nvSpPr>
              <p:spPr bwMode="gray">
                <a:xfrm>
                  <a:off x="2071" y="963"/>
                  <a:ext cx="270"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61" name="Oval 154"/>
                <p:cNvSpPr>
                  <a:spLocks noChangeArrowheads="1"/>
                </p:cNvSpPr>
                <p:nvPr/>
              </p:nvSpPr>
              <p:spPr bwMode="gray">
                <a:xfrm>
                  <a:off x="2086" y="971"/>
                  <a:ext cx="240"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grpSp>
          <p:sp>
            <p:nvSpPr>
              <p:cNvPr id="51" name="Text Box 155"/>
              <p:cNvSpPr txBox="1">
                <a:spLocks noChangeArrowheads="1"/>
              </p:cNvSpPr>
              <p:nvPr/>
            </p:nvSpPr>
            <p:spPr bwMode="gray">
              <a:xfrm>
                <a:off x="1328" y="1248"/>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dirty="0" smtClean="0">
                    <a:ln>
                      <a:noFill/>
                    </a:ln>
                    <a:solidFill>
                      <a:srgbClr val="000000"/>
                    </a:solidFill>
                    <a:effectLst/>
                    <a:latin typeface="Arial" pitchFamily="34" charset="0"/>
                    <a:ea typeface="华文细黑" pitchFamily="2" charset="-122"/>
                  </a:rPr>
                  <a:t>3</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grpSp>
      </p:grpSp>
      <p:grpSp>
        <p:nvGrpSpPr>
          <p:cNvPr id="62" name="Group 140"/>
          <p:cNvGrpSpPr>
            <a:grpSpLocks/>
          </p:cNvGrpSpPr>
          <p:nvPr/>
        </p:nvGrpSpPr>
        <p:grpSpPr bwMode="auto">
          <a:xfrm>
            <a:off x="1142976" y="4429132"/>
            <a:ext cx="5437573" cy="703263"/>
            <a:chOff x="1248" y="2281"/>
            <a:chExt cx="3377" cy="443"/>
          </a:xfrm>
        </p:grpSpPr>
        <p:sp>
          <p:nvSpPr>
            <p:cNvPr id="63" name="Line 141"/>
            <p:cNvSpPr>
              <a:spLocks noChangeShapeType="1"/>
            </p:cNvSpPr>
            <p:nvPr/>
          </p:nvSpPr>
          <p:spPr bwMode="auto">
            <a:xfrm>
              <a:off x="1584" y="2662"/>
              <a:ext cx="3024" cy="1"/>
            </a:xfrm>
            <a:prstGeom prst="line">
              <a:avLst/>
            </a:prstGeom>
            <a:noFill/>
            <a:ln w="25400">
              <a:solidFill>
                <a:schemeClr val="tx2"/>
              </a:solidFill>
              <a:prstDash val="sysDot"/>
              <a:round/>
              <a:headEnd/>
              <a:tailEnd type="oval" w="med" len="med"/>
            </a:ln>
            <a:extLst>
              <a:ext uri="{909E8E84-426E-40DD-AFC4-6F175D3DCCD1}">
                <a14:hiddenFill xmlns="" xmlns:a14="http://schemas.microsoft.com/office/drawing/2010/main">
                  <a:noFill/>
                </a14:hiddenFill>
              </a:ext>
            </a:extLst>
          </p:spPr>
          <p:txBody>
            <a:bodyPr vert="horz" wrap="none" lIns="91440" tIns="45720" rIns="91440" bIns="45720" numCol="1" anchor="ctr" anchorCtr="0" compatLnSpc="1">
              <a:prstTxWarp prst="textNoShape">
                <a:avLst/>
              </a:prstTxWarp>
            </a:bodyPr>
            <a:lstStyle/>
            <a:p>
              <a:endParaRPr lang="zh-CN" altLang="en-US"/>
            </a:p>
          </p:txBody>
        </p:sp>
        <p:sp>
          <p:nvSpPr>
            <p:cNvPr id="64" name="Text Box 142"/>
            <p:cNvSpPr txBox="1">
              <a:spLocks noChangeArrowheads="1"/>
            </p:cNvSpPr>
            <p:nvPr/>
          </p:nvSpPr>
          <p:spPr bwMode="auto">
            <a:xfrm>
              <a:off x="1958" y="2281"/>
              <a:ext cx="2667" cy="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800" b="1" i="0" u="none" strike="noStrike" cap="none" normalizeH="0" baseline="0" dirty="0" smtClean="0">
                  <a:ln>
                    <a:noFill/>
                  </a:ln>
                  <a:solidFill>
                    <a:schemeClr val="tx2">
                      <a:lumMod val="60000"/>
                      <a:lumOff val="40000"/>
                    </a:schemeClr>
                  </a:solidFill>
                  <a:effectLst/>
                  <a:latin typeface="微软雅黑" pitchFamily="34" charset="-122"/>
                  <a:ea typeface="微软雅黑" pitchFamily="34" charset="-122"/>
                </a:rPr>
                <a:t>      加盟条件</a:t>
              </a:r>
              <a:endParaRPr kumimoji="0" lang="zh-CN" sz="2800" b="1" i="0" u="none" strike="noStrike" cap="none" normalizeH="0" baseline="0" dirty="0" smtClean="0">
                <a:ln>
                  <a:noFill/>
                </a:ln>
                <a:solidFill>
                  <a:schemeClr val="tx2">
                    <a:lumMod val="60000"/>
                    <a:lumOff val="40000"/>
                  </a:schemeClr>
                </a:solidFill>
                <a:effectLst/>
                <a:latin typeface="微软雅黑" pitchFamily="34" charset="-122"/>
                <a:ea typeface="微软雅黑" pitchFamily="34" charset="-122"/>
              </a:endParaRPr>
            </a:p>
          </p:txBody>
        </p:sp>
        <p:grpSp>
          <p:nvGrpSpPr>
            <p:cNvPr id="65" name="Group 143"/>
            <p:cNvGrpSpPr>
              <a:grpSpLocks/>
            </p:cNvGrpSpPr>
            <p:nvPr/>
          </p:nvGrpSpPr>
          <p:grpSpPr bwMode="auto">
            <a:xfrm>
              <a:off x="1248" y="2340"/>
              <a:ext cx="384" cy="384"/>
              <a:chOff x="1248" y="1200"/>
              <a:chExt cx="384" cy="384"/>
            </a:xfrm>
          </p:grpSpPr>
          <p:grpSp>
            <p:nvGrpSpPr>
              <p:cNvPr id="66" name="Group 144"/>
              <p:cNvGrpSpPr>
                <a:grpSpLocks/>
              </p:cNvGrpSpPr>
              <p:nvPr/>
            </p:nvGrpSpPr>
            <p:grpSpPr bwMode="auto">
              <a:xfrm>
                <a:off x="1248" y="1200"/>
                <a:ext cx="384" cy="384"/>
                <a:chOff x="2016" y="912"/>
                <a:chExt cx="384" cy="384"/>
              </a:xfrm>
            </p:grpSpPr>
            <p:sp>
              <p:nvSpPr>
                <p:cNvPr id="68" name="Text Box 145"/>
                <p:cNvSpPr txBox="1">
                  <a:spLocks noChangeArrowheads="1"/>
                </p:cNvSpPr>
                <p:nvPr/>
              </p:nvSpPr>
              <p:spPr bwMode="gray">
                <a:xfrm>
                  <a:off x="2096" y="960"/>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smtClean="0">
                      <a:ln>
                        <a:noFill/>
                      </a:ln>
                      <a:solidFill>
                        <a:srgbClr val="000000"/>
                      </a:solidFill>
                      <a:effectLst/>
                      <a:latin typeface="Arial" pitchFamily="34" charset="0"/>
                      <a:ea typeface="华文细黑" pitchFamily="2" charset="-122"/>
                    </a:rPr>
                    <a:t>3</a:t>
                  </a: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69" name="Oval 146"/>
                <p:cNvSpPr>
                  <a:spLocks noChangeArrowheads="1"/>
                </p:cNvSpPr>
                <p:nvPr/>
              </p:nvSpPr>
              <p:spPr bwMode="gray">
                <a:xfrm>
                  <a:off x="2016" y="912"/>
                  <a:ext cx="384" cy="384"/>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70" name="Oval 147"/>
                <p:cNvSpPr>
                  <a:spLocks noChangeArrowheads="1"/>
                </p:cNvSpPr>
                <p:nvPr/>
              </p:nvSpPr>
              <p:spPr bwMode="gray">
                <a:xfrm>
                  <a:off x="2016" y="912"/>
                  <a:ext cx="384" cy="384"/>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71" name="Oval 148"/>
                <p:cNvSpPr>
                  <a:spLocks noChangeArrowheads="1"/>
                </p:cNvSpPr>
                <p:nvPr/>
              </p:nvSpPr>
              <p:spPr bwMode="gray">
                <a:xfrm>
                  <a:off x="2034" y="918"/>
                  <a:ext cx="334" cy="33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accent2">
                        <a:lumMod val="75000"/>
                      </a:schemeClr>
                    </a:solidFill>
                    <a:effectLst/>
                    <a:latin typeface="Arial" pitchFamily="34" charset="0"/>
                    <a:ea typeface="宋体" pitchFamily="2" charset="-122"/>
                  </a:endParaRPr>
                </a:p>
              </p:txBody>
            </p:sp>
            <p:sp>
              <p:nvSpPr>
                <p:cNvPr id="72" name="Oval 149"/>
                <p:cNvSpPr>
                  <a:spLocks noChangeArrowheads="1"/>
                </p:cNvSpPr>
                <p:nvPr/>
              </p:nvSpPr>
              <p:spPr bwMode="gray">
                <a:xfrm>
                  <a:off x="2040" y="936"/>
                  <a:ext cx="334" cy="33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accent3">
                        <a:lumMod val="40000"/>
                        <a:lumOff val="60000"/>
                      </a:schemeClr>
                    </a:solidFill>
                    <a:effectLst/>
                    <a:latin typeface="Arial" pitchFamily="34" charset="0"/>
                    <a:ea typeface="宋体" pitchFamily="2" charset="-122"/>
                  </a:endParaRPr>
                </a:p>
              </p:txBody>
            </p:sp>
            <p:sp>
              <p:nvSpPr>
                <p:cNvPr id="73" name="Oval 150"/>
                <p:cNvSpPr>
                  <a:spLocks noChangeArrowheads="1"/>
                </p:cNvSpPr>
                <p:nvPr/>
              </p:nvSpPr>
              <p:spPr bwMode="gray">
                <a:xfrm>
                  <a:off x="2052" y="948"/>
                  <a:ext cx="300" cy="300"/>
                </a:xfrm>
                <a:prstGeom prst="ellipse">
                  <a:avLst/>
                </a:prstGeom>
                <a:solidFill>
                  <a:srgbClr val="333333"/>
                </a:solidFill>
                <a:ln>
                  <a:noFill/>
                </a:ln>
                <a:extLst>
                  <a:ext uri="{91240B29-F687-4F45-9708-019B960494DF}">
                    <a14:hiddenLine xmlns="" xmlns:a14="http://schemas.microsoft.com/office/drawing/2010/main" w="38100" algn="ctr">
                      <a:solidFill>
                        <a:srgbClr val="000000"/>
                      </a:solidFill>
                      <a:round/>
                      <a:headEnd/>
                      <a:tailEnd/>
                    </a14:hiddenLine>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74" name="Oval 151"/>
                <p:cNvSpPr>
                  <a:spLocks noChangeArrowheads="1"/>
                </p:cNvSpPr>
                <p:nvPr/>
              </p:nvSpPr>
              <p:spPr bwMode="gray">
                <a:xfrm>
                  <a:off x="2064" y="959"/>
                  <a:ext cx="291" cy="291"/>
                </a:xfrm>
                <a:prstGeom prst="ellipse">
                  <a:avLst/>
                </a:prstGeom>
                <a:gradFill rotWithShape="1">
                  <a:gsLst>
                    <a:gs pos="0">
                      <a:srgbClr val="595959"/>
                    </a:gs>
                    <a:gs pos="100000">
                      <a:srgbClr val="C0C0C0"/>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75" name="Oval 152"/>
                <p:cNvSpPr>
                  <a:spLocks noChangeArrowheads="1"/>
                </p:cNvSpPr>
                <p:nvPr/>
              </p:nvSpPr>
              <p:spPr bwMode="gray">
                <a:xfrm>
                  <a:off x="2068" y="961"/>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76" name="Oval 153"/>
                <p:cNvSpPr>
                  <a:spLocks noChangeArrowheads="1"/>
                </p:cNvSpPr>
                <p:nvPr/>
              </p:nvSpPr>
              <p:spPr bwMode="gray">
                <a:xfrm>
                  <a:off x="2071" y="963"/>
                  <a:ext cx="270"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77" name="Oval 154"/>
                <p:cNvSpPr>
                  <a:spLocks noChangeArrowheads="1"/>
                </p:cNvSpPr>
                <p:nvPr/>
              </p:nvSpPr>
              <p:spPr bwMode="gray">
                <a:xfrm>
                  <a:off x="2086" y="971"/>
                  <a:ext cx="240"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grpSp>
          <p:sp>
            <p:nvSpPr>
              <p:cNvPr id="67" name="Text Box 155"/>
              <p:cNvSpPr txBox="1">
                <a:spLocks noChangeArrowheads="1"/>
              </p:cNvSpPr>
              <p:nvPr/>
            </p:nvSpPr>
            <p:spPr bwMode="gray">
              <a:xfrm>
                <a:off x="1328" y="1248"/>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dirty="0" smtClean="0">
                    <a:ln>
                      <a:noFill/>
                    </a:ln>
                    <a:solidFill>
                      <a:srgbClr val="000000"/>
                    </a:solidFill>
                    <a:effectLst/>
                    <a:latin typeface="Arial" pitchFamily="34" charset="0"/>
                    <a:ea typeface="华文细黑" pitchFamily="2" charset="-122"/>
                  </a:rPr>
                  <a:t>4</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grpSp>
      </p:grpSp>
    </p:spTree>
    <p:extLst>
      <p:ext uri="{BB962C8B-B14F-4D97-AF65-F5344CB8AC3E}">
        <p14:creationId xmlns="" xmlns:p14="http://schemas.microsoft.com/office/powerpoint/2010/main" val="12881567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0" y="0"/>
            <a:ext cx="7452320" cy="620688"/>
          </a:xfrm>
          <a:solidFill>
            <a:srgbClr val="FF8000"/>
          </a:solidFill>
        </p:spPr>
        <p:txBody>
          <a:bodyPr>
            <a:normAutofit/>
          </a:bodyPr>
          <a:lstStyle/>
          <a:p>
            <a:pPr algn="l"/>
            <a:r>
              <a:rPr kumimoji="1" lang="en-US" altLang="zh-CN" sz="2000" dirty="0" smtClean="0">
                <a:latin typeface="微软雅黑" pitchFamily="34" charset="-122"/>
                <a:ea typeface="微软雅黑" pitchFamily="34" charset="-122"/>
              </a:rPr>
              <a:t> </a:t>
            </a:r>
            <a:r>
              <a:rPr kumimoji="1" lang="zh-CN" altLang="en-US" sz="3200" dirty="0" smtClean="0">
                <a:solidFill>
                  <a:schemeClr val="bg1"/>
                </a:solidFill>
                <a:latin typeface="微软雅黑" pitchFamily="34" charset="-122"/>
                <a:ea typeface="微软雅黑" pitchFamily="34" charset="-122"/>
                <a:cs typeface="+mn-cs"/>
              </a:rPr>
              <a:t>移动互联让出行更美好</a:t>
            </a:r>
            <a:endParaRPr kumimoji="1" lang="zh-CN" altLang="en-US" sz="3200" dirty="0">
              <a:solidFill>
                <a:schemeClr val="bg1"/>
              </a:solidFill>
              <a:latin typeface="微软雅黑" pitchFamily="34" charset="-122"/>
              <a:ea typeface="微软雅黑" pitchFamily="34" charset="-122"/>
              <a:cs typeface="+mn-cs"/>
            </a:endParaRPr>
          </a:p>
        </p:txBody>
      </p:sp>
      <p:sp>
        <p:nvSpPr>
          <p:cNvPr id="10" name="灯片编号占位符 9"/>
          <p:cNvSpPr>
            <a:spLocks noGrp="1"/>
          </p:cNvSpPr>
          <p:nvPr>
            <p:ph type="sldNum" sz="quarter" idx="12"/>
          </p:nvPr>
        </p:nvSpPr>
        <p:spPr/>
        <p:txBody>
          <a:bodyPr/>
          <a:lstStyle/>
          <a:p>
            <a:fld id="{5A604C71-2824-3A43-A759-2F02711C581D}" type="slidenum">
              <a:rPr kumimoji="1" lang="zh-CN" altLang="en-US" smtClean="0"/>
              <a:pPr/>
              <a:t>20</a:t>
            </a:fld>
            <a:endParaRPr kumimoji="1" lang="zh-CN" altLang="en-US"/>
          </a:p>
        </p:txBody>
      </p:sp>
      <p:pic>
        <p:nvPicPr>
          <p:cNvPr id="3074" name="Picture 2"/>
          <p:cNvPicPr>
            <a:picLocks noChangeAspect="1" noChangeArrowheads="1"/>
          </p:cNvPicPr>
          <p:nvPr/>
        </p:nvPicPr>
        <p:blipFill>
          <a:blip r:embed="rId2" cstate="print"/>
          <a:srcRect/>
          <a:stretch>
            <a:fillRect/>
          </a:stretch>
        </p:blipFill>
        <p:spPr bwMode="auto">
          <a:xfrm>
            <a:off x="7956376" y="1"/>
            <a:ext cx="704925" cy="620688"/>
          </a:xfrm>
          <a:prstGeom prst="rect">
            <a:avLst/>
          </a:prstGeom>
          <a:noFill/>
          <a:ln w="9525">
            <a:noFill/>
            <a:miter lim="800000"/>
            <a:headEnd/>
            <a:tailEnd/>
          </a:ln>
        </p:spPr>
      </p:pic>
      <p:pic>
        <p:nvPicPr>
          <p:cNvPr id="6" name="Picture 2"/>
          <p:cNvPicPr>
            <a:picLocks noChangeAspect="1" noChangeArrowheads="1"/>
          </p:cNvPicPr>
          <p:nvPr/>
        </p:nvPicPr>
        <p:blipFill>
          <a:blip r:embed="rId3"/>
          <a:srcRect/>
          <a:stretch>
            <a:fillRect/>
          </a:stretch>
        </p:blipFill>
        <p:spPr bwMode="auto">
          <a:xfrm>
            <a:off x="214282" y="785794"/>
            <a:ext cx="8643998" cy="5857915"/>
          </a:xfrm>
          <a:prstGeom prst="rect">
            <a:avLst/>
          </a:prstGeom>
          <a:noFill/>
          <a:ln w="9525">
            <a:noFill/>
            <a:miter lim="800000"/>
            <a:headEnd/>
            <a:tailEnd/>
          </a:ln>
          <a:effectLst/>
        </p:spPr>
      </p:pic>
    </p:spTree>
    <p:extLst>
      <p:ext uri="{BB962C8B-B14F-4D97-AF65-F5344CB8AC3E}">
        <p14:creationId xmlns="" xmlns:p14="http://schemas.microsoft.com/office/powerpoint/2010/main" val="12881567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灯片编号占位符 9"/>
          <p:cNvSpPr>
            <a:spLocks noGrp="1"/>
          </p:cNvSpPr>
          <p:nvPr>
            <p:ph type="sldNum" sz="quarter" idx="12"/>
          </p:nvPr>
        </p:nvSpPr>
        <p:spPr/>
        <p:txBody>
          <a:bodyPr/>
          <a:lstStyle/>
          <a:p>
            <a:fld id="{5A604C71-2824-3A43-A759-2F02711C581D}" type="slidenum">
              <a:rPr kumimoji="1" lang="zh-CN" altLang="en-US" smtClean="0"/>
              <a:pPr/>
              <a:t>3</a:t>
            </a:fld>
            <a:endParaRPr kumimoji="1" lang="zh-CN" altLang="en-US" dirty="0"/>
          </a:p>
        </p:txBody>
      </p:sp>
      <p:pic>
        <p:nvPicPr>
          <p:cNvPr id="3074" name="Picture 2"/>
          <p:cNvPicPr>
            <a:picLocks noChangeAspect="1" noChangeArrowheads="1"/>
          </p:cNvPicPr>
          <p:nvPr/>
        </p:nvPicPr>
        <p:blipFill>
          <a:blip r:embed="rId2" cstate="print"/>
          <a:srcRect/>
          <a:stretch>
            <a:fillRect/>
          </a:stretch>
        </p:blipFill>
        <p:spPr bwMode="auto">
          <a:xfrm>
            <a:off x="7956376" y="1"/>
            <a:ext cx="704925" cy="620688"/>
          </a:xfrm>
          <a:prstGeom prst="rect">
            <a:avLst/>
          </a:prstGeom>
          <a:noFill/>
          <a:ln w="9525">
            <a:noFill/>
            <a:miter lim="800000"/>
            <a:headEnd/>
            <a:tailEnd/>
          </a:ln>
        </p:spPr>
      </p:pic>
      <p:sp>
        <p:nvSpPr>
          <p:cNvPr id="29" name="标题 1"/>
          <p:cNvSpPr txBox="1">
            <a:spLocks/>
          </p:cNvSpPr>
          <p:nvPr/>
        </p:nvSpPr>
        <p:spPr>
          <a:xfrm flipV="1">
            <a:off x="0" y="-1"/>
            <a:ext cx="7643834" cy="622997"/>
          </a:xfrm>
          <a:prstGeom prst="snip1Rect">
            <a:avLst>
              <a:gd name="adj" fmla="val 50000"/>
            </a:avLst>
          </a:prstGeom>
          <a:solidFill>
            <a:srgbClr val="F6862A"/>
          </a:solidFill>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en-US" altLang="zh-CN" sz="20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j-cs"/>
              </a:rPr>
              <a:t>  </a:t>
            </a:r>
            <a:endParaRPr kumimoji="1" lang="zh-CN" altLang="en-US" sz="2000" b="0"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j-cs"/>
            </a:endParaRPr>
          </a:p>
        </p:txBody>
      </p:sp>
      <p:sp>
        <p:nvSpPr>
          <p:cNvPr id="31" name="矩形 30"/>
          <p:cNvSpPr/>
          <p:nvPr/>
        </p:nvSpPr>
        <p:spPr>
          <a:xfrm>
            <a:off x="214282" y="0"/>
            <a:ext cx="6720109" cy="1077218"/>
          </a:xfrm>
          <a:prstGeom prst="rect">
            <a:avLst/>
          </a:prstGeom>
        </p:spPr>
        <p:txBody>
          <a:bodyPr wrap="none">
            <a:spAutoFit/>
          </a:bodyPr>
          <a:lstStyle/>
          <a:p>
            <a:r>
              <a:rPr lang="zh-CN" altLang="en-US" sz="3200" dirty="0" smtClean="0">
                <a:ln w="18415" cmpd="sng">
                  <a:solidFill>
                    <a:srgbClr val="FFFFFF"/>
                  </a:solidFill>
                  <a:prstDash val="solid"/>
                </a:ln>
                <a:solidFill>
                  <a:srgbClr val="FFFFFF"/>
                </a:solidFill>
                <a:latin typeface="微软雅黑" pitchFamily="34" charset="-122"/>
                <a:ea typeface="微软雅黑" pitchFamily="34" charset="-122"/>
              </a:rPr>
              <a:t>关于嘀嘀打车</a:t>
            </a:r>
            <a:r>
              <a:rPr lang="en-US" altLang="zh-CN" sz="3200" dirty="0" smtClean="0">
                <a:ln w="18415" cmpd="sng">
                  <a:solidFill>
                    <a:srgbClr val="FFFFFF"/>
                  </a:solidFill>
                  <a:prstDash val="solid"/>
                </a:ln>
                <a:solidFill>
                  <a:srgbClr val="FFFFFF"/>
                </a:solidFill>
                <a:latin typeface="微软雅黑" pitchFamily="34" charset="-122"/>
                <a:ea typeface="微软雅黑" pitchFamily="34" charset="-122"/>
              </a:rPr>
              <a:t> — </a:t>
            </a:r>
            <a:r>
              <a:rPr kumimoji="1" lang="zh-CN" altLang="en-US" sz="2400" b="1" i="1" dirty="0" smtClean="0">
                <a:solidFill>
                  <a:schemeClr val="bg1"/>
                </a:solidFill>
                <a:latin typeface="微软雅黑" pitchFamily="34" charset="-122"/>
                <a:ea typeface="微软雅黑" pitchFamily="34" charset="-122"/>
              </a:rPr>
              <a:t>移动互联网让出行更</a:t>
            </a:r>
            <a:r>
              <a:rPr kumimoji="1" lang="zh-CN" altLang="en-US" sz="2400" b="1" i="1" dirty="0">
                <a:solidFill>
                  <a:schemeClr val="bg1"/>
                </a:solidFill>
                <a:latin typeface="微软雅黑" pitchFamily="34" charset="-122"/>
                <a:ea typeface="微软雅黑" pitchFamily="34" charset="-122"/>
              </a:rPr>
              <a:t>美好</a:t>
            </a:r>
          </a:p>
          <a:p>
            <a:pPr algn="ctr"/>
            <a:endParaRPr lang="zh-CN" altLang="en-US" sz="3200" dirty="0">
              <a:ln w="18415" cmpd="sng">
                <a:solidFill>
                  <a:srgbClr val="FFFFFF"/>
                </a:solidFill>
                <a:prstDash val="solid"/>
              </a:ln>
              <a:solidFill>
                <a:srgbClr val="FFFFFF"/>
              </a:solidFill>
              <a:latin typeface="微软雅黑" pitchFamily="34" charset="-122"/>
              <a:ea typeface="微软雅黑" pitchFamily="34" charset="-122"/>
            </a:endParaRPr>
          </a:p>
        </p:txBody>
      </p:sp>
      <p:sp>
        <p:nvSpPr>
          <p:cNvPr id="33" name="TextBox 32"/>
          <p:cNvSpPr txBox="1"/>
          <p:nvPr/>
        </p:nvSpPr>
        <p:spPr>
          <a:xfrm>
            <a:off x="357126" y="1428736"/>
            <a:ext cx="8786874" cy="4939814"/>
          </a:xfrm>
          <a:prstGeom prst="rect">
            <a:avLst/>
          </a:prstGeom>
          <a:noFill/>
        </p:spPr>
        <p:txBody>
          <a:bodyPr wrap="square" rtlCol="0">
            <a:spAutoFit/>
          </a:bodyPr>
          <a:lstStyle/>
          <a:p>
            <a:pPr>
              <a:lnSpc>
                <a:spcPts val="1800"/>
              </a:lnSpc>
            </a:pPr>
            <a:r>
              <a:rPr lang="zh-CN" altLang="en-US" b="1" dirty="0" smtClean="0">
                <a:solidFill>
                  <a:srgbClr val="FF0000"/>
                </a:solidFill>
                <a:latin typeface="微软雅黑" pitchFamily="34" charset="-122"/>
                <a:ea typeface="微软雅黑" pitchFamily="34" charset="-122"/>
              </a:rPr>
              <a:t>       北京小桔科技有限公司</a:t>
            </a:r>
            <a:r>
              <a:rPr lang="zh-CN" altLang="en-US" dirty="0" smtClean="0">
                <a:latin typeface="微软雅黑" pitchFamily="34" charset="-122"/>
                <a:ea typeface="微软雅黑" pitchFamily="34" charset="-122"/>
              </a:rPr>
              <a:t>是国内首家通过移动互联网技术，开发网络智能叫车系统</a:t>
            </a:r>
            <a:endParaRPr lang="en-US" altLang="zh-CN" dirty="0" smtClean="0">
              <a:latin typeface="微软雅黑" pitchFamily="34" charset="-122"/>
              <a:ea typeface="微软雅黑" pitchFamily="34" charset="-122"/>
            </a:endParaRPr>
          </a:p>
          <a:p>
            <a:pPr>
              <a:lnSpc>
                <a:spcPts val="1800"/>
              </a:lnSpc>
            </a:pPr>
            <a:endParaRPr lang="en-US" altLang="zh-CN" dirty="0" smtClean="0">
              <a:latin typeface="微软雅黑" pitchFamily="34" charset="-122"/>
              <a:ea typeface="微软雅黑" pitchFamily="34" charset="-122"/>
            </a:endParaRPr>
          </a:p>
          <a:p>
            <a:pPr>
              <a:lnSpc>
                <a:spcPts val="1800"/>
              </a:lnSpc>
            </a:pPr>
            <a:r>
              <a:rPr lang="zh-CN" altLang="en-US" dirty="0" smtClean="0">
                <a:latin typeface="微软雅黑" pitchFamily="34" charset="-122"/>
                <a:ea typeface="微软雅黑" pitchFamily="34" charset="-122"/>
              </a:rPr>
              <a:t>的公司。其首推网络智能叫车系统：</a:t>
            </a:r>
            <a:r>
              <a:rPr lang="zh-CN" altLang="en-US" b="1" dirty="0" smtClean="0">
                <a:solidFill>
                  <a:srgbClr val="FF0000"/>
                </a:solidFill>
                <a:latin typeface="微软雅黑" pitchFamily="34" charset="-122"/>
                <a:ea typeface="微软雅黑" pitchFamily="34" charset="-122"/>
              </a:rPr>
              <a:t>嘀嘀打车</a:t>
            </a:r>
            <a:r>
              <a:rPr lang="zh-CN" altLang="en-US" dirty="0" smtClean="0">
                <a:latin typeface="微软雅黑" pitchFamily="34" charset="-122"/>
                <a:ea typeface="微软雅黑" pitchFamily="34" charset="-122"/>
              </a:rPr>
              <a:t>。帮助乘客随时随地、方便、快捷的叫</a:t>
            </a:r>
            <a:endParaRPr lang="en-US" altLang="zh-CN" dirty="0" smtClean="0">
              <a:latin typeface="微软雅黑" pitchFamily="34" charset="-122"/>
              <a:ea typeface="微软雅黑" pitchFamily="34" charset="-122"/>
            </a:endParaRPr>
          </a:p>
          <a:p>
            <a:pPr>
              <a:lnSpc>
                <a:spcPts val="1800"/>
              </a:lnSpc>
            </a:pPr>
            <a:endParaRPr lang="en-US" altLang="zh-CN" dirty="0" smtClean="0">
              <a:latin typeface="微软雅黑" pitchFamily="34" charset="-122"/>
              <a:ea typeface="微软雅黑" pitchFamily="34" charset="-122"/>
            </a:endParaRPr>
          </a:p>
          <a:p>
            <a:pPr>
              <a:lnSpc>
                <a:spcPts val="1800"/>
              </a:lnSpc>
            </a:pPr>
            <a:r>
              <a:rPr lang="zh-CN" altLang="en-US" dirty="0" smtClean="0">
                <a:latin typeface="微软雅黑" pitchFamily="34" charset="-122"/>
                <a:ea typeface="微软雅黑" pitchFamily="34" charset="-122"/>
              </a:rPr>
              <a:t>到出租车，通过降低司机空驶率，改善市民叫车体验，是国家倡导节能减排、智慧城</a:t>
            </a:r>
            <a:endParaRPr lang="en-US" altLang="zh-CN" dirty="0" smtClean="0">
              <a:latin typeface="微软雅黑" pitchFamily="34" charset="-122"/>
              <a:ea typeface="微软雅黑" pitchFamily="34" charset="-122"/>
            </a:endParaRPr>
          </a:p>
          <a:p>
            <a:pPr>
              <a:lnSpc>
                <a:spcPts val="1800"/>
              </a:lnSpc>
            </a:pPr>
            <a:endParaRPr lang="en-US" altLang="zh-CN" dirty="0" smtClean="0">
              <a:latin typeface="微软雅黑" pitchFamily="34" charset="-122"/>
              <a:ea typeface="微软雅黑" pitchFamily="34" charset="-122"/>
            </a:endParaRPr>
          </a:p>
          <a:p>
            <a:pPr>
              <a:lnSpc>
                <a:spcPts val="1800"/>
              </a:lnSpc>
            </a:pPr>
            <a:r>
              <a:rPr lang="zh-CN" altLang="en-US" dirty="0" smtClean="0">
                <a:latin typeface="微软雅黑" pitchFamily="34" charset="-122"/>
                <a:ea typeface="微软雅黑" pitchFamily="34" charset="-122"/>
              </a:rPr>
              <a:t>市、绿色出行的样板项目。以创新和用户体验为宗旨，专注服务于出租车行业。 </a:t>
            </a:r>
            <a:endParaRPr lang="en-US" altLang="zh-CN" dirty="0" smtClean="0">
              <a:latin typeface="微软雅黑" pitchFamily="34" charset="-122"/>
              <a:ea typeface="微软雅黑" pitchFamily="34" charset="-122"/>
            </a:endParaRPr>
          </a:p>
          <a:p>
            <a:pPr>
              <a:lnSpc>
                <a:spcPts val="1800"/>
              </a:lnSpc>
            </a:pPr>
            <a:endParaRPr lang="en-US" altLang="zh-CN" dirty="0" smtClean="0">
              <a:latin typeface="微软雅黑" pitchFamily="34" charset="-122"/>
              <a:ea typeface="微软雅黑" pitchFamily="34" charset="-122"/>
            </a:endParaRPr>
          </a:p>
          <a:p>
            <a:pPr>
              <a:lnSpc>
                <a:spcPts val="1800"/>
              </a:lnSpc>
            </a:pPr>
            <a:r>
              <a:rPr lang="zh-CN" altLang="en-US" dirty="0" smtClean="0">
                <a:latin typeface="微软雅黑" pitchFamily="34" charset="-122"/>
                <a:ea typeface="微软雅黑" pitchFamily="34" charset="-122"/>
              </a:rPr>
              <a:t> </a:t>
            </a:r>
          </a:p>
          <a:p>
            <a:pPr>
              <a:lnSpc>
                <a:spcPts val="1800"/>
              </a:lnSpc>
            </a:pPr>
            <a:r>
              <a:rPr lang="zh-CN" altLang="en-US" dirty="0" smtClean="0">
                <a:latin typeface="微软雅黑" pitchFamily="34" charset="-122"/>
                <a:ea typeface="微软雅黑" pitchFamily="34" charset="-122"/>
              </a:rPr>
              <a:t>     目前已在北京、上海、广州、深圳等</a:t>
            </a:r>
            <a:r>
              <a:rPr lang="en-US" altLang="zh-CN" dirty="0" smtClean="0">
                <a:latin typeface="微软雅黑" pitchFamily="34" charset="-122"/>
                <a:ea typeface="微软雅黑" pitchFamily="34" charset="-122"/>
              </a:rPr>
              <a:t>25</a:t>
            </a:r>
            <a:r>
              <a:rPr lang="zh-CN" altLang="en-US" dirty="0" smtClean="0">
                <a:latin typeface="微软雅黑" pitchFamily="34" charset="-122"/>
                <a:ea typeface="微软雅黑" pitchFamily="34" charset="-122"/>
              </a:rPr>
              <a:t>个城市开展业务，注册司机</a:t>
            </a:r>
            <a:r>
              <a:rPr lang="en-US" dirty="0" smtClean="0">
                <a:latin typeface="微软雅黑" pitchFamily="34" charset="-122"/>
                <a:ea typeface="微软雅黑" pitchFamily="34" charset="-122"/>
              </a:rPr>
              <a:t>16</a:t>
            </a:r>
            <a:r>
              <a:rPr lang="zh-CN" altLang="en-US" dirty="0" smtClean="0">
                <a:latin typeface="微软雅黑" pitchFamily="34" charset="-122"/>
                <a:ea typeface="微软雅黑" pitchFamily="34" charset="-122"/>
              </a:rPr>
              <a:t>万多，乘客</a:t>
            </a:r>
            <a:endParaRPr lang="en-US" altLang="zh-CN" dirty="0" smtClean="0">
              <a:latin typeface="微软雅黑" pitchFamily="34" charset="-122"/>
              <a:ea typeface="微软雅黑" pitchFamily="34" charset="-122"/>
            </a:endParaRPr>
          </a:p>
          <a:p>
            <a:pPr>
              <a:lnSpc>
                <a:spcPts val="1800"/>
              </a:lnSpc>
            </a:pPr>
            <a:endParaRPr lang="en-US" altLang="zh-CN" dirty="0" smtClean="0">
              <a:latin typeface="微软雅黑" pitchFamily="34" charset="-122"/>
              <a:ea typeface="微软雅黑" pitchFamily="34" charset="-122"/>
            </a:endParaRPr>
          </a:p>
          <a:p>
            <a:pPr>
              <a:lnSpc>
                <a:spcPts val="1800"/>
              </a:lnSpc>
            </a:pPr>
            <a:r>
              <a:rPr lang="zh-CN" altLang="en-US" dirty="0" smtClean="0">
                <a:latin typeface="微软雅黑" pitchFamily="34" charset="-122"/>
                <a:ea typeface="微软雅黑" pitchFamily="34" charset="-122"/>
              </a:rPr>
              <a:t>注册</a:t>
            </a:r>
            <a:r>
              <a:rPr lang="en-US" altLang="zh-CN" dirty="0" smtClean="0">
                <a:latin typeface="微软雅黑" pitchFamily="34" charset="-122"/>
                <a:ea typeface="微软雅黑" pitchFamily="34" charset="-122"/>
              </a:rPr>
              <a:t>6</a:t>
            </a:r>
            <a:r>
              <a:rPr lang="en-US" dirty="0" smtClean="0">
                <a:latin typeface="微软雅黑" pitchFamily="34" charset="-122"/>
                <a:ea typeface="微软雅黑" pitchFamily="34" charset="-122"/>
              </a:rPr>
              <a:t>00</a:t>
            </a:r>
            <a:r>
              <a:rPr lang="zh-CN" altLang="en-US" dirty="0" smtClean="0">
                <a:latin typeface="微软雅黑" pitchFamily="34" charset="-122"/>
                <a:ea typeface="微软雅黑" pitchFamily="34" charset="-122"/>
              </a:rPr>
              <a:t>多万，每天八万多单（截止目前），帮助司机低成本，更方便的接受预订，</a:t>
            </a:r>
            <a:endParaRPr lang="en-US" altLang="zh-CN" dirty="0" smtClean="0">
              <a:latin typeface="微软雅黑" pitchFamily="34" charset="-122"/>
              <a:ea typeface="微软雅黑" pitchFamily="34" charset="-122"/>
            </a:endParaRPr>
          </a:p>
          <a:p>
            <a:pPr>
              <a:lnSpc>
                <a:spcPts val="1800"/>
              </a:lnSpc>
            </a:pPr>
            <a:endParaRPr lang="en-US" altLang="zh-CN" dirty="0" smtClean="0">
              <a:latin typeface="微软雅黑" pitchFamily="34" charset="-122"/>
              <a:ea typeface="微软雅黑" pitchFamily="34" charset="-122"/>
            </a:endParaRPr>
          </a:p>
          <a:p>
            <a:pPr>
              <a:lnSpc>
                <a:spcPts val="1800"/>
              </a:lnSpc>
            </a:pPr>
            <a:r>
              <a:rPr lang="zh-CN" altLang="en-US" dirty="0" smtClean="0">
                <a:latin typeface="微软雅黑" pitchFamily="34" charset="-122"/>
                <a:ea typeface="微软雅黑" pitchFamily="34" charset="-122"/>
              </a:rPr>
              <a:t>提升城市预约叫车比例，在司机和乘客端口碑是最好！</a:t>
            </a:r>
            <a:endParaRPr lang="en-US" altLang="zh-CN" dirty="0" smtClean="0">
              <a:latin typeface="微软雅黑" pitchFamily="34" charset="-122"/>
              <a:ea typeface="微软雅黑" pitchFamily="34" charset="-122"/>
            </a:endParaRPr>
          </a:p>
          <a:p>
            <a:pPr>
              <a:lnSpc>
                <a:spcPts val="1800"/>
              </a:lnSpc>
            </a:pPr>
            <a:r>
              <a:rPr lang="zh-CN" altLang="en-US" dirty="0" smtClean="0">
                <a:latin typeface="微软雅黑" pitchFamily="34" charset="-122"/>
                <a:ea typeface="微软雅黑" pitchFamily="34" charset="-122"/>
              </a:rPr>
              <a:t> </a:t>
            </a:r>
          </a:p>
          <a:p>
            <a:pPr>
              <a:lnSpc>
                <a:spcPts val="1800"/>
              </a:lnSpc>
            </a:pPr>
            <a:endParaRPr lang="en-US" altLang="zh-CN" b="1" dirty="0" smtClean="0">
              <a:solidFill>
                <a:srgbClr val="FF0000"/>
              </a:solidFill>
              <a:latin typeface="微软雅黑" pitchFamily="34" charset="-122"/>
              <a:ea typeface="微软雅黑" pitchFamily="34" charset="-122"/>
            </a:endParaRPr>
          </a:p>
          <a:p>
            <a:pPr>
              <a:lnSpc>
                <a:spcPts val="1800"/>
              </a:lnSpc>
            </a:pPr>
            <a:endParaRPr lang="en-US" altLang="zh-CN" b="1" dirty="0" smtClean="0">
              <a:solidFill>
                <a:srgbClr val="FF0000"/>
              </a:solidFill>
              <a:latin typeface="微软雅黑" pitchFamily="34" charset="-122"/>
              <a:ea typeface="微软雅黑" pitchFamily="34" charset="-122"/>
            </a:endParaRPr>
          </a:p>
          <a:p>
            <a:pPr>
              <a:lnSpc>
                <a:spcPts val="1800"/>
              </a:lnSpc>
            </a:pPr>
            <a:r>
              <a:rPr lang="zh-CN" altLang="en-US" b="1" i="1" dirty="0" smtClean="0">
                <a:solidFill>
                  <a:srgbClr val="FF0000"/>
                </a:solidFill>
                <a:latin typeface="微软雅黑" pitchFamily="34" charset="-122"/>
                <a:ea typeface="微软雅黑" pitchFamily="34" charset="-122"/>
              </a:rPr>
              <a:t>                    使命：</a:t>
            </a:r>
            <a:r>
              <a:rPr lang="en-US" b="1" i="1" dirty="0" smtClean="0">
                <a:solidFill>
                  <a:srgbClr val="FF0000"/>
                </a:solidFill>
                <a:latin typeface="微软雅黑" pitchFamily="34" charset="-122"/>
                <a:ea typeface="微软雅黑" pitchFamily="34" charset="-122"/>
              </a:rPr>
              <a:t>    </a:t>
            </a:r>
            <a:r>
              <a:rPr lang="zh-CN" altLang="en-US" b="1" i="1" dirty="0" smtClean="0">
                <a:latin typeface="微软雅黑" pitchFamily="34" charset="-122"/>
                <a:ea typeface="微软雅黑" pitchFamily="34" charset="-122"/>
              </a:rPr>
              <a:t>移动互联网让出行更美好</a:t>
            </a:r>
            <a:endParaRPr lang="en-US" altLang="zh-CN" b="1" i="1" dirty="0" smtClean="0">
              <a:latin typeface="微软雅黑" pitchFamily="34" charset="-122"/>
              <a:ea typeface="微软雅黑" pitchFamily="34" charset="-122"/>
            </a:endParaRPr>
          </a:p>
          <a:p>
            <a:pPr algn="ctr">
              <a:lnSpc>
                <a:spcPts val="1800"/>
              </a:lnSpc>
            </a:pPr>
            <a:r>
              <a:rPr lang="zh-CN" altLang="en-US" i="1" dirty="0" smtClean="0">
                <a:latin typeface="微软雅黑" pitchFamily="34" charset="-122"/>
                <a:ea typeface="微软雅黑" pitchFamily="34" charset="-122"/>
              </a:rPr>
              <a:t> </a:t>
            </a:r>
          </a:p>
          <a:p>
            <a:pPr algn="ctr">
              <a:lnSpc>
                <a:spcPts val="1800"/>
              </a:lnSpc>
            </a:pPr>
            <a:endParaRPr lang="en-US" altLang="zh-CN" b="1" i="1" dirty="0" smtClean="0">
              <a:solidFill>
                <a:srgbClr val="FF0000"/>
              </a:solidFill>
              <a:latin typeface="微软雅黑" pitchFamily="34" charset="-122"/>
              <a:ea typeface="微软雅黑" pitchFamily="34" charset="-122"/>
            </a:endParaRPr>
          </a:p>
          <a:p>
            <a:pPr algn="ctr">
              <a:lnSpc>
                <a:spcPts val="1800"/>
              </a:lnSpc>
            </a:pPr>
            <a:r>
              <a:rPr lang="zh-CN" altLang="en-US" b="1" i="1" dirty="0" smtClean="0">
                <a:solidFill>
                  <a:srgbClr val="FF0000"/>
                </a:solidFill>
                <a:latin typeface="微软雅黑" pitchFamily="34" charset="-122"/>
                <a:ea typeface="微软雅黑" pitchFamily="34" charset="-122"/>
              </a:rPr>
              <a:t>       价值观：</a:t>
            </a:r>
            <a:r>
              <a:rPr lang="en-US" b="1" i="1" dirty="0" smtClean="0">
                <a:solidFill>
                  <a:srgbClr val="FF0000"/>
                </a:solidFill>
                <a:latin typeface="微软雅黑" pitchFamily="34" charset="-122"/>
                <a:ea typeface="微软雅黑" pitchFamily="34" charset="-122"/>
              </a:rPr>
              <a:t>  </a:t>
            </a:r>
            <a:r>
              <a:rPr lang="zh-CN" altLang="en-US" b="1" i="1" dirty="0" smtClean="0">
                <a:latin typeface="微软雅黑" pitchFamily="34" charset="-122"/>
                <a:ea typeface="微软雅黑" pitchFamily="34" charset="-122"/>
              </a:rPr>
              <a:t>客户体验、团队合作、拥抱变化、激情、诚信、创新</a:t>
            </a:r>
            <a:endParaRPr lang="en-US" altLang="zh-CN" b="1" i="1" dirty="0" smtClean="0">
              <a:latin typeface="微软雅黑" pitchFamily="34" charset="-122"/>
              <a:ea typeface="微软雅黑" pitchFamily="34" charset="-122"/>
            </a:endParaRPr>
          </a:p>
        </p:txBody>
      </p:sp>
    </p:spTree>
    <p:extLst>
      <p:ext uri="{BB962C8B-B14F-4D97-AF65-F5344CB8AC3E}">
        <p14:creationId xmlns="" xmlns:p14="http://schemas.microsoft.com/office/powerpoint/2010/main" val="12881567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灯片编号占位符 9"/>
          <p:cNvSpPr>
            <a:spLocks noGrp="1"/>
          </p:cNvSpPr>
          <p:nvPr>
            <p:ph type="sldNum" sz="quarter" idx="12"/>
          </p:nvPr>
        </p:nvSpPr>
        <p:spPr/>
        <p:txBody>
          <a:bodyPr/>
          <a:lstStyle/>
          <a:p>
            <a:fld id="{5A604C71-2824-3A43-A759-2F02711C581D}" type="slidenum">
              <a:rPr kumimoji="1" lang="zh-CN" altLang="en-US" smtClean="0"/>
              <a:pPr/>
              <a:t>4</a:t>
            </a:fld>
            <a:endParaRPr kumimoji="1" lang="zh-CN" altLang="en-US"/>
          </a:p>
        </p:txBody>
      </p:sp>
      <p:pic>
        <p:nvPicPr>
          <p:cNvPr id="3074" name="Picture 2"/>
          <p:cNvPicPr>
            <a:picLocks noChangeAspect="1" noChangeArrowheads="1"/>
          </p:cNvPicPr>
          <p:nvPr/>
        </p:nvPicPr>
        <p:blipFill>
          <a:blip r:embed="rId2" cstate="print"/>
          <a:srcRect/>
          <a:stretch>
            <a:fillRect/>
          </a:stretch>
        </p:blipFill>
        <p:spPr bwMode="auto">
          <a:xfrm>
            <a:off x="7956376" y="1"/>
            <a:ext cx="704925" cy="620688"/>
          </a:xfrm>
          <a:prstGeom prst="rect">
            <a:avLst/>
          </a:prstGeom>
          <a:noFill/>
          <a:ln w="9525">
            <a:noFill/>
            <a:miter lim="800000"/>
            <a:headEnd/>
            <a:tailEnd/>
          </a:ln>
        </p:spPr>
      </p:pic>
      <p:sp>
        <p:nvSpPr>
          <p:cNvPr id="6" name="TextBox 5"/>
          <p:cNvSpPr txBox="1"/>
          <p:nvPr/>
        </p:nvSpPr>
        <p:spPr>
          <a:xfrm>
            <a:off x="142844" y="642918"/>
            <a:ext cx="8643966" cy="646331"/>
          </a:xfrm>
          <a:prstGeom prst="rect">
            <a:avLst/>
          </a:prstGeom>
          <a:noFill/>
        </p:spPr>
        <p:txBody>
          <a:bodyPr wrap="square" rtlCol="0">
            <a:spAutoFit/>
          </a:bodyPr>
          <a:lstStyle/>
          <a:p>
            <a:endParaRPr lang="en-US" altLang="zh-CN" dirty="0" smtClean="0">
              <a:latin typeface="微软雅黑" pitchFamily="34" charset="-122"/>
              <a:ea typeface="微软雅黑" pitchFamily="34" charset="-122"/>
            </a:endParaRPr>
          </a:p>
          <a:p>
            <a:endParaRPr lang="zh-CN" altLang="en-US" dirty="0">
              <a:latin typeface="微软雅黑" pitchFamily="34" charset="-122"/>
              <a:ea typeface="微软雅黑" pitchFamily="34" charset="-122"/>
            </a:endParaRPr>
          </a:p>
        </p:txBody>
      </p:sp>
      <p:sp>
        <p:nvSpPr>
          <p:cNvPr id="9" name="标题 1"/>
          <p:cNvSpPr txBox="1">
            <a:spLocks/>
          </p:cNvSpPr>
          <p:nvPr/>
        </p:nvSpPr>
        <p:spPr>
          <a:xfrm flipV="1">
            <a:off x="0" y="-1"/>
            <a:ext cx="7643834" cy="622997"/>
          </a:xfrm>
          <a:prstGeom prst="snip1Rect">
            <a:avLst>
              <a:gd name="adj" fmla="val 50000"/>
            </a:avLst>
          </a:prstGeom>
          <a:solidFill>
            <a:srgbClr val="F6862A"/>
          </a:solidFill>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en-US" altLang="zh-CN" sz="2000" b="0" i="0" u="none" strike="noStrike" kern="1200" cap="none" spc="0" normalizeH="0" baseline="0" noProof="0" smtClean="0">
                <a:ln>
                  <a:noFill/>
                </a:ln>
                <a:solidFill>
                  <a:schemeClr val="tx1"/>
                </a:solidFill>
                <a:effectLst/>
                <a:uLnTx/>
                <a:uFillTx/>
                <a:latin typeface="微软雅黑" pitchFamily="34" charset="-122"/>
                <a:ea typeface="微软雅黑" pitchFamily="34" charset="-122"/>
                <a:cs typeface="+mj-cs"/>
              </a:rPr>
              <a:t>  </a:t>
            </a:r>
            <a:endParaRPr kumimoji="1" lang="zh-CN" altLang="en-US" sz="2000" b="0"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j-cs"/>
            </a:endParaRPr>
          </a:p>
        </p:txBody>
      </p:sp>
      <p:sp>
        <p:nvSpPr>
          <p:cNvPr id="12" name="内容占位符 3"/>
          <p:cNvSpPr txBox="1">
            <a:spLocks/>
          </p:cNvSpPr>
          <p:nvPr/>
        </p:nvSpPr>
        <p:spPr>
          <a:xfrm>
            <a:off x="467544" y="836613"/>
            <a:ext cx="7704906" cy="404812"/>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altLang="zh-CN" sz="1800" b="0" i="0" u="none" strike="noStrike" kern="1200" cap="none" spc="0" normalizeH="0" baseline="0" noProof="0" dirty="0" smtClean="0">
                <a:ln>
                  <a:noFill/>
                </a:ln>
                <a:solidFill>
                  <a:schemeClr val="tx1"/>
                </a:solidFill>
                <a:effectLst/>
                <a:uLnTx/>
                <a:uFillTx/>
                <a:latin typeface="黑体" pitchFamily="49" charset="-122"/>
                <a:ea typeface="黑体" pitchFamily="49" charset="-122"/>
                <a:cs typeface="+mn-cs"/>
              </a:rPr>
              <a:t> </a:t>
            </a:r>
            <a:r>
              <a:rPr kumimoji="0" lang="en-US" altLang="zh-CN" sz="18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rPr>
              <a:t>2013</a:t>
            </a:r>
            <a:r>
              <a:rPr kumimoji="0" lang="zh-CN" altLang="en-US" sz="18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rPr>
              <a:t>年手机电召应用</a:t>
            </a:r>
            <a:r>
              <a:rPr kumimoji="0" lang="zh-CN" altLang="en-US" sz="1800" b="1"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rPr>
              <a:t>注册用户数将达</a:t>
            </a:r>
            <a:r>
              <a:rPr kumimoji="0" lang="en-US" altLang="zh-CN" sz="1800" b="1"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rPr>
              <a:t>1800</a:t>
            </a:r>
            <a:r>
              <a:rPr kumimoji="0" lang="zh-CN" altLang="en-US" sz="1800" b="1"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rPr>
              <a:t>万 </a:t>
            </a:r>
            <a:endParaRPr kumimoji="0" lang="zh-CN" altLang="en-US" sz="1800" b="1" i="0" u="none" strike="noStrike" kern="1200" cap="none" spc="0" normalizeH="0" baseline="0" noProof="0" dirty="0">
              <a:ln>
                <a:noFill/>
              </a:ln>
              <a:solidFill>
                <a:schemeClr val="tx1"/>
              </a:solidFill>
              <a:effectLst/>
              <a:uLnTx/>
              <a:uFillTx/>
              <a:latin typeface="微软雅黑" pitchFamily="34" charset="-122"/>
              <a:ea typeface="微软雅黑" pitchFamily="34" charset="-122"/>
            </a:endParaRPr>
          </a:p>
        </p:txBody>
      </p:sp>
      <p:sp>
        <p:nvSpPr>
          <p:cNvPr id="13" name="内容占位符 4"/>
          <p:cNvSpPr txBox="1">
            <a:spLocks/>
          </p:cNvSpPr>
          <p:nvPr/>
        </p:nvSpPr>
        <p:spPr>
          <a:xfrm>
            <a:off x="611560" y="1340198"/>
            <a:ext cx="7675216" cy="1374422"/>
          </a:xfrm>
          <a:prstGeom prst="rect">
            <a:avLst/>
          </a:prstGeom>
        </p:spPr>
        <p:txBody>
          <a:bodyPr vert="horz" lIns="91440" tIns="45720" rIns="91440" bIns="45720" rtlCol="0">
            <a:normAutofit/>
          </a:bodyPr>
          <a:lstStyle/>
          <a:p>
            <a:pPr marL="0" marR="0" lvl="0" indent="0" algn="l" defTabSz="914400" rtl="0" eaLnBrk="1" fontAlgn="auto" latinLnBrk="0" hangingPunct="1">
              <a:lnSpc>
                <a:spcPts val="1600"/>
              </a:lnSpc>
              <a:spcBef>
                <a:spcPts val="0"/>
              </a:spcBef>
              <a:spcAft>
                <a:spcPts val="400"/>
              </a:spcAft>
              <a:buClrTx/>
              <a:buSzTx/>
              <a:buFont typeface="Arial" pitchFamily="34" charset="0"/>
              <a:buNone/>
              <a:tabLst/>
              <a:defRPr/>
            </a:pPr>
            <a:r>
              <a:rPr kumimoji="0" lang="en-US" altLang="zh-CN" sz="14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rPr>
              <a:t>2012</a:t>
            </a:r>
            <a:r>
              <a:rPr kumimoji="0" lang="zh-CN" altLang="en-US" sz="14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rPr>
              <a:t>年手机打车应用陆续上线，一年时间市场获得</a:t>
            </a:r>
            <a:r>
              <a:rPr kumimoji="0" lang="en-US" altLang="zh-CN" sz="14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rPr>
              <a:t>400</a:t>
            </a:r>
            <a:r>
              <a:rPr kumimoji="0" lang="zh-CN" altLang="en-US" sz="14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rPr>
              <a:t>万注册量。</a:t>
            </a:r>
            <a:r>
              <a:rPr kumimoji="0" lang="en-US" altLang="zh-CN" sz="14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rPr>
              <a:t>2013</a:t>
            </a:r>
            <a:r>
              <a:rPr kumimoji="0" lang="zh-CN" altLang="en-US" sz="14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rPr>
              <a:t>年更是市场加速增长期，用户注册数高速提升。预计到</a:t>
            </a:r>
            <a:r>
              <a:rPr kumimoji="0" lang="en-US" altLang="zh-CN" sz="14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rPr>
              <a:t>2013</a:t>
            </a:r>
            <a:r>
              <a:rPr kumimoji="0" lang="zh-CN" altLang="en-US" sz="14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rPr>
              <a:t>年底，中国手机打车应用累计用户数将达</a:t>
            </a:r>
            <a:r>
              <a:rPr kumimoji="0" lang="en-US" altLang="zh-CN" sz="14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rPr>
              <a:t>1800</a:t>
            </a:r>
            <a:r>
              <a:rPr kumimoji="0" lang="zh-CN" altLang="en-US" sz="14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rPr>
              <a:t>万，</a:t>
            </a:r>
            <a:r>
              <a:rPr kumimoji="0" lang="en-US" altLang="zh-CN" sz="14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rPr>
              <a:t>2014</a:t>
            </a:r>
            <a:r>
              <a:rPr kumimoji="0" lang="zh-CN" altLang="en-US" sz="14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rPr>
              <a:t>年将增至</a:t>
            </a:r>
            <a:r>
              <a:rPr kumimoji="0" lang="en-US" altLang="zh-CN" sz="14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rPr>
              <a:t>3000</a:t>
            </a:r>
            <a:r>
              <a:rPr kumimoji="0" lang="zh-CN" altLang="en-US" sz="14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rPr>
              <a:t>万。</a:t>
            </a:r>
            <a:endParaRPr kumimoji="0" lang="en-US" altLang="zh-CN" sz="14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endParaRPr>
          </a:p>
          <a:p>
            <a:pPr marL="0" marR="0" lvl="0" indent="0" algn="l" defTabSz="914400" rtl="0" eaLnBrk="1" fontAlgn="auto" latinLnBrk="0" hangingPunct="1">
              <a:lnSpc>
                <a:spcPts val="1600"/>
              </a:lnSpc>
              <a:spcBef>
                <a:spcPts val="0"/>
              </a:spcBef>
              <a:spcAft>
                <a:spcPts val="400"/>
              </a:spcAft>
              <a:buClrTx/>
              <a:buSzTx/>
              <a:buFont typeface="Arial" pitchFamily="34" charset="0"/>
              <a:buNone/>
              <a:tabLst/>
              <a:defRPr/>
            </a:pPr>
            <a:r>
              <a:rPr kumimoji="0" lang="zh-CN" altLang="en-US" sz="14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rPr>
              <a:t>截至到</a:t>
            </a:r>
            <a:r>
              <a:rPr kumimoji="0" lang="en-US" altLang="zh-CN" sz="14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rPr>
              <a:t>2013</a:t>
            </a:r>
            <a:r>
              <a:rPr kumimoji="0" lang="zh-CN" altLang="en-US" sz="14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rPr>
              <a:t>年</a:t>
            </a:r>
            <a:r>
              <a:rPr kumimoji="0" lang="en-US" altLang="zh-CN" sz="14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rPr>
              <a:t>8</a:t>
            </a:r>
            <a:r>
              <a:rPr kumimoji="0" lang="zh-CN" altLang="en-US" sz="14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rPr>
              <a:t>月，全国手机打车应用注册用户数中，嘀嘀打车占</a:t>
            </a:r>
            <a:r>
              <a:rPr kumimoji="0" lang="en-US" altLang="zh-CN" sz="14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rPr>
              <a:t>54.7%</a:t>
            </a:r>
            <a:r>
              <a:rPr kumimoji="0" lang="zh-CN" altLang="en-US" sz="14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rPr>
              <a:t>份额，居市场第一位。</a:t>
            </a:r>
            <a:endParaRPr kumimoji="0" lang="en-US" altLang="zh-CN" sz="1400" b="0" i="0" u="none" strike="noStrike" kern="1200" cap="none" spc="0" normalizeH="0" baseline="0" noProof="0" dirty="0" smtClean="0">
              <a:ln>
                <a:noFill/>
              </a:ln>
              <a:solidFill>
                <a:schemeClr val="tx1">
                  <a:lumMod val="75000"/>
                  <a:lumOff val="25000"/>
                </a:schemeClr>
              </a:solidFill>
              <a:effectLst/>
              <a:uLnTx/>
              <a:uFillTx/>
              <a:latin typeface="微软雅黑" pitchFamily="34" charset="-122"/>
              <a:ea typeface="微软雅黑" pitchFamily="34" charset="-122"/>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zh-CN" altLang="en-US" sz="3200" b="0" i="0" u="none" strike="noStrike" kern="1200" cap="none" spc="0" normalizeH="0" baseline="0" noProof="0" dirty="0" smtClean="0">
              <a:ln>
                <a:noFill/>
              </a:ln>
              <a:solidFill>
                <a:schemeClr val="tx1"/>
              </a:solidFill>
              <a:effectLst/>
              <a:uLnTx/>
              <a:uFillTx/>
              <a:latin typeface="+mn-lt"/>
              <a:ea typeface="+mn-ea"/>
              <a:cs typeface="+mn-cs"/>
            </a:endParaRPr>
          </a:p>
        </p:txBody>
      </p:sp>
      <p:graphicFrame>
        <p:nvGraphicFramePr>
          <p:cNvPr id="14" name="Chart 2"/>
          <p:cNvGraphicFramePr>
            <a:graphicFrameLocks/>
          </p:cNvGraphicFramePr>
          <p:nvPr>
            <p:extLst>
              <p:ext uri="{D42A27DB-BD31-4B8C-83A1-F6EECF244321}">
                <p14:modId xmlns="" xmlns:p14="http://schemas.microsoft.com/office/powerpoint/2010/main" val="1869187871"/>
              </p:ext>
            </p:extLst>
          </p:nvPr>
        </p:nvGraphicFramePr>
        <p:xfrm>
          <a:off x="0" y="2500306"/>
          <a:ext cx="4791075" cy="42005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21"/>
          <p:cNvGraphicFramePr>
            <a:graphicFrameLocks/>
          </p:cNvGraphicFramePr>
          <p:nvPr>
            <p:extLst>
              <p:ext uri="{D42A27DB-BD31-4B8C-83A1-F6EECF244321}">
                <p14:modId xmlns="" xmlns:p14="http://schemas.microsoft.com/office/powerpoint/2010/main" val="305793275"/>
              </p:ext>
            </p:extLst>
          </p:nvPr>
        </p:nvGraphicFramePr>
        <p:xfrm>
          <a:off x="4438650" y="2643182"/>
          <a:ext cx="4705350" cy="4019550"/>
        </p:xfrm>
        <a:graphic>
          <a:graphicData uri="http://schemas.openxmlformats.org/drawingml/2006/chart">
            <c:chart xmlns:c="http://schemas.openxmlformats.org/drawingml/2006/chart" xmlns:r="http://schemas.openxmlformats.org/officeDocument/2006/relationships" r:id="rId4"/>
          </a:graphicData>
        </a:graphic>
      </p:graphicFrame>
      <p:sp>
        <p:nvSpPr>
          <p:cNvPr id="16" name="矩形 15"/>
          <p:cNvSpPr/>
          <p:nvPr/>
        </p:nvSpPr>
        <p:spPr>
          <a:xfrm>
            <a:off x="214282" y="0"/>
            <a:ext cx="6720109" cy="1077218"/>
          </a:xfrm>
          <a:prstGeom prst="rect">
            <a:avLst/>
          </a:prstGeom>
        </p:spPr>
        <p:txBody>
          <a:bodyPr wrap="none">
            <a:spAutoFit/>
          </a:bodyPr>
          <a:lstStyle/>
          <a:p>
            <a:r>
              <a:rPr lang="zh-CN" altLang="en-US" sz="3200" dirty="0" smtClean="0">
                <a:ln w="18415" cmpd="sng">
                  <a:solidFill>
                    <a:srgbClr val="FFFFFF"/>
                  </a:solidFill>
                  <a:prstDash val="solid"/>
                </a:ln>
                <a:solidFill>
                  <a:srgbClr val="FFFFFF"/>
                </a:solidFill>
                <a:latin typeface="微软雅黑" pitchFamily="34" charset="-122"/>
                <a:ea typeface="微软雅黑" pitchFamily="34" charset="-122"/>
              </a:rPr>
              <a:t>关于嘀嘀打车</a:t>
            </a:r>
            <a:r>
              <a:rPr lang="en-US" altLang="zh-CN" sz="3200" dirty="0" smtClean="0">
                <a:ln w="18415" cmpd="sng">
                  <a:solidFill>
                    <a:srgbClr val="FFFFFF"/>
                  </a:solidFill>
                  <a:prstDash val="solid"/>
                </a:ln>
                <a:solidFill>
                  <a:srgbClr val="FFFFFF"/>
                </a:solidFill>
                <a:latin typeface="微软雅黑" pitchFamily="34" charset="-122"/>
                <a:ea typeface="微软雅黑" pitchFamily="34" charset="-122"/>
              </a:rPr>
              <a:t> — </a:t>
            </a:r>
            <a:r>
              <a:rPr kumimoji="1" lang="zh-CN" altLang="en-US" sz="2400" b="1" i="1" dirty="0" smtClean="0">
                <a:solidFill>
                  <a:schemeClr val="bg1"/>
                </a:solidFill>
                <a:latin typeface="微软雅黑" pitchFamily="34" charset="-122"/>
                <a:ea typeface="微软雅黑" pitchFamily="34" charset="-122"/>
              </a:rPr>
              <a:t>移动互联网让出行更</a:t>
            </a:r>
            <a:r>
              <a:rPr kumimoji="1" lang="zh-CN" altLang="en-US" sz="2400" b="1" i="1" dirty="0">
                <a:solidFill>
                  <a:schemeClr val="bg1"/>
                </a:solidFill>
                <a:latin typeface="微软雅黑" pitchFamily="34" charset="-122"/>
                <a:ea typeface="微软雅黑" pitchFamily="34" charset="-122"/>
              </a:rPr>
              <a:t>美好</a:t>
            </a:r>
          </a:p>
          <a:p>
            <a:pPr algn="ctr"/>
            <a:endParaRPr lang="zh-CN" altLang="en-US" sz="3200" dirty="0">
              <a:ln w="18415" cmpd="sng">
                <a:solidFill>
                  <a:srgbClr val="FFFFFF"/>
                </a:solidFill>
                <a:prstDash val="solid"/>
              </a:ln>
              <a:solidFill>
                <a:srgbClr val="FFFFFF"/>
              </a:solidFill>
              <a:latin typeface="微软雅黑" pitchFamily="34" charset="-122"/>
              <a:ea typeface="微软雅黑" pitchFamily="34" charset="-122"/>
            </a:endParaRPr>
          </a:p>
        </p:txBody>
      </p:sp>
    </p:spTree>
    <p:extLst>
      <p:ext uri="{BB962C8B-B14F-4D97-AF65-F5344CB8AC3E}">
        <p14:creationId xmlns:p14="http://schemas.microsoft.com/office/powerpoint/2010/main" xmlns="" val="1288156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Graphic spid="15"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灯片编号占位符 9"/>
          <p:cNvSpPr>
            <a:spLocks noGrp="1"/>
          </p:cNvSpPr>
          <p:nvPr>
            <p:ph type="sldNum" sz="quarter" idx="12"/>
          </p:nvPr>
        </p:nvSpPr>
        <p:spPr/>
        <p:txBody>
          <a:bodyPr/>
          <a:lstStyle/>
          <a:p>
            <a:fld id="{5A604C71-2824-3A43-A759-2F02711C581D}" type="slidenum">
              <a:rPr kumimoji="1" lang="zh-CN" altLang="en-US" smtClean="0"/>
              <a:pPr/>
              <a:t>5</a:t>
            </a:fld>
            <a:endParaRPr kumimoji="1" lang="zh-CN" altLang="en-US"/>
          </a:p>
        </p:txBody>
      </p:sp>
      <p:pic>
        <p:nvPicPr>
          <p:cNvPr id="3074" name="Picture 2"/>
          <p:cNvPicPr>
            <a:picLocks noChangeAspect="1" noChangeArrowheads="1"/>
          </p:cNvPicPr>
          <p:nvPr/>
        </p:nvPicPr>
        <p:blipFill>
          <a:blip r:embed="rId2" cstate="print"/>
          <a:srcRect/>
          <a:stretch>
            <a:fillRect/>
          </a:stretch>
        </p:blipFill>
        <p:spPr bwMode="auto">
          <a:xfrm>
            <a:off x="7956376" y="1"/>
            <a:ext cx="704925" cy="620688"/>
          </a:xfrm>
          <a:prstGeom prst="rect">
            <a:avLst/>
          </a:prstGeom>
          <a:noFill/>
          <a:ln w="9525">
            <a:noFill/>
            <a:miter lim="800000"/>
            <a:headEnd/>
            <a:tailEnd/>
          </a:ln>
        </p:spPr>
      </p:pic>
      <p:sp>
        <p:nvSpPr>
          <p:cNvPr id="6" name="TextBox 5"/>
          <p:cNvSpPr txBox="1"/>
          <p:nvPr/>
        </p:nvSpPr>
        <p:spPr>
          <a:xfrm>
            <a:off x="142844" y="642918"/>
            <a:ext cx="8643966" cy="646331"/>
          </a:xfrm>
          <a:prstGeom prst="rect">
            <a:avLst/>
          </a:prstGeom>
          <a:noFill/>
        </p:spPr>
        <p:txBody>
          <a:bodyPr wrap="square" rtlCol="0">
            <a:spAutoFit/>
          </a:bodyPr>
          <a:lstStyle/>
          <a:p>
            <a:endParaRPr lang="en-US" altLang="zh-CN" dirty="0" smtClean="0">
              <a:latin typeface="微软雅黑" pitchFamily="34" charset="-122"/>
              <a:ea typeface="微软雅黑" pitchFamily="34" charset="-122"/>
            </a:endParaRPr>
          </a:p>
          <a:p>
            <a:endParaRPr lang="zh-CN" altLang="en-US" dirty="0">
              <a:latin typeface="微软雅黑" pitchFamily="34" charset="-122"/>
              <a:ea typeface="微软雅黑" pitchFamily="34" charset="-122"/>
            </a:endParaRPr>
          </a:p>
        </p:txBody>
      </p:sp>
      <p:sp>
        <p:nvSpPr>
          <p:cNvPr id="9" name="标题 1"/>
          <p:cNvSpPr txBox="1">
            <a:spLocks/>
          </p:cNvSpPr>
          <p:nvPr/>
        </p:nvSpPr>
        <p:spPr>
          <a:xfrm flipV="1">
            <a:off x="0" y="-1"/>
            <a:ext cx="7643834" cy="622997"/>
          </a:xfrm>
          <a:prstGeom prst="snip1Rect">
            <a:avLst>
              <a:gd name="adj" fmla="val 50000"/>
            </a:avLst>
          </a:prstGeom>
          <a:solidFill>
            <a:srgbClr val="F6862A"/>
          </a:solidFill>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en-US" altLang="zh-CN" sz="2000" b="0" i="0" u="none" strike="noStrike" kern="1200" cap="none" spc="0" normalizeH="0" baseline="0" noProof="0" smtClean="0">
                <a:ln>
                  <a:noFill/>
                </a:ln>
                <a:solidFill>
                  <a:schemeClr val="tx1"/>
                </a:solidFill>
                <a:effectLst/>
                <a:uLnTx/>
                <a:uFillTx/>
                <a:latin typeface="微软雅黑" pitchFamily="34" charset="-122"/>
                <a:ea typeface="微软雅黑" pitchFamily="34" charset="-122"/>
                <a:cs typeface="+mj-cs"/>
              </a:rPr>
              <a:t>  </a:t>
            </a:r>
            <a:endParaRPr kumimoji="1" lang="zh-CN" altLang="en-US" sz="2000" b="0"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j-cs"/>
            </a:endParaRPr>
          </a:p>
        </p:txBody>
      </p:sp>
      <p:sp>
        <p:nvSpPr>
          <p:cNvPr id="16" name="矩形 15"/>
          <p:cNvSpPr/>
          <p:nvPr/>
        </p:nvSpPr>
        <p:spPr>
          <a:xfrm>
            <a:off x="285720" y="0"/>
            <a:ext cx="6720109" cy="1077218"/>
          </a:xfrm>
          <a:prstGeom prst="rect">
            <a:avLst/>
          </a:prstGeom>
        </p:spPr>
        <p:txBody>
          <a:bodyPr wrap="none">
            <a:spAutoFit/>
          </a:bodyPr>
          <a:lstStyle/>
          <a:p>
            <a:r>
              <a:rPr lang="zh-CN" altLang="en-US" sz="3200" dirty="0" smtClean="0">
                <a:ln w="18415" cmpd="sng">
                  <a:solidFill>
                    <a:srgbClr val="FFFFFF"/>
                  </a:solidFill>
                  <a:prstDash val="solid"/>
                </a:ln>
                <a:solidFill>
                  <a:srgbClr val="FFFFFF"/>
                </a:solidFill>
                <a:latin typeface="微软雅黑" pitchFamily="34" charset="-122"/>
                <a:ea typeface="微软雅黑" pitchFamily="34" charset="-122"/>
              </a:rPr>
              <a:t>关于嘀嘀打车</a:t>
            </a:r>
            <a:r>
              <a:rPr lang="en-US" altLang="zh-CN" sz="3200" dirty="0" smtClean="0">
                <a:ln w="18415" cmpd="sng">
                  <a:solidFill>
                    <a:srgbClr val="FFFFFF"/>
                  </a:solidFill>
                  <a:prstDash val="solid"/>
                </a:ln>
                <a:solidFill>
                  <a:srgbClr val="FFFFFF"/>
                </a:solidFill>
                <a:latin typeface="微软雅黑" pitchFamily="34" charset="-122"/>
                <a:ea typeface="微软雅黑" pitchFamily="34" charset="-122"/>
              </a:rPr>
              <a:t> — </a:t>
            </a:r>
            <a:r>
              <a:rPr kumimoji="1" lang="zh-CN" altLang="en-US" sz="2400" b="1" i="1" dirty="0" smtClean="0">
                <a:solidFill>
                  <a:schemeClr val="bg1"/>
                </a:solidFill>
                <a:latin typeface="微软雅黑" pitchFamily="34" charset="-122"/>
                <a:ea typeface="微软雅黑" pitchFamily="34" charset="-122"/>
              </a:rPr>
              <a:t>移动互联网让出行更</a:t>
            </a:r>
            <a:r>
              <a:rPr kumimoji="1" lang="zh-CN" altLang="en-US" sz="2400" b="1" i="1" dirty="0">
                <a:solidFill>
                  <a:schemeClr val="bg1"/>
                </a:solidFill>
                <a:latin typeface="微软雅黑" pitchFamily="34" charset="-122"/>
                <a:ea typeface="微软雅黑" pitchFamily="34" charset="-122"/>
              </a:rPr>
              <a:t>美好</a:t>
            </a:r>
          </a:p>
          <a:p>
            <a:pPr algn="ctr"/>
            <a:endParaRPr lang="zh-CN" altLang="en-US" sz="3200" dirty="0">
              <a:ln w="18415" cmpd="sng">
                <a:solidFill>
                  <a:srgbClr val="FFFFFF"/>
                </a:solidFill>
                <a:prstDash val="solid"/>
              </a:ln>
              <a:solidFill>
                <a:srgbClr val="FFFFFF"/>
              </a:solidFill>
              <a:latin typeface="微软雅黑" pitchFamily="34" charset="-122"/>
              <a:ea typeface="微软雅黑" pitchFamily="34" charset="-122"/>
            </a:endParaRPr>
          </a:p>
        </p:txBody>
      </p:sp>
      <p:sp>
        <p:nvSpPr>
          <p:cNvPr id="11" name="TextBox 10"/>
          <p:cNvSpPr txBox="1"/>
          <p:nvPr/>
        </p:nvSpPr>
        <p:spPr>
          <a:xfrm>
            <a:off x="2214546" y="928670"/>
            <a:ext cx="5106868" cy="1200329"/>
          </a:xfrm>
          <a:prstGeom prst="rect">
            <a:avLst/>
          </a:prstGeom>
          <a:noFill/>
        </p:spPr>
        <p:txBody>
          <a:bodyPr wrap="square" rtlCol="0">
            <a:spAutoFit/>
          </a:bodyPr>
          <a:lstStyle/>
          <a:p>
            <a:r>
              <a:rPr lang="zh-CN" altLang="en-US" sz="2400" b="1" dirty="0" smtClean="0">
                <a:latin typeface="微软雅黑" pitchFamily="34" charset="-122"/>
                <a:ea typeface="微软雅黑" pitchFamily="34" charset="-122"/>
              </a:rPr>
              <a:t>覆盖全国</a:t>
            </a:r>
            <a:r>
              <a:rPr lang="en-US" altLang="zh-CN" sz="2400" b="1" dirty="0" smtClean="0">
                <a:latin typeface="微软雅黑" pitchFamily="34" charset="-122"/>
                <a:ea typeface="微软雅黑" pitchFamily="34" charset="-122"/>
              </a:rPr>
              <a:t>25</a:t>
            </a:r>
            <a:r>
              <a:rPr lang="zh-CN" altLang="en-US" sz="2400" b="1" dirty="0" smtClean="0">
                <a:latin typeface="微软雅黑" pitchFamily="34" charset="-122"/>
                <a:ea typeface="微软雅黑" pitchFamily="34" charset="-122"/>
              </a:rPr>
              <a:t>个城市            </a:t>
            </a:r>
            <a:endParaRPr lang="en-US" altLang="zh-CN" sz="2400" b="1" dirty="0" smtClean="0">
              <a:latin typeface="微软雅黑" pitchFamily="34" charset="-122"/>
              <a:ea typeface="微软雅黑" pitchFamily="34" charset="-122"/>
            </a:endParaRPr>
          </a:p>
          <a:p>
            <a:r>
              <a:rPr lang="en-US" altLang="zh-CN" sz="2400" b="1" dirty="0" smtClean="0">
                <a:latin typeface="微软雅黑" pitchFamily="34" charset="-122"/>
                <a:ea typeface="微软雅黑" pitchFamily="34" charset="-122"/>
              </a:rPr>
              <a:t>               </a:t>
            </a:r>
          </a:p>
          <a:p>
            <a:r>
              <a:rPr lang="en-US" altLang="zh-CN" sz="2400" b="1" dirty="0" smtClean="0">
                <a:latin typeface="微软雅黑" pitchFamily="34" charset="-122"/>
                <a:ea typeface="微软雅黑" pitchFamily="34" charset="-122"/>
              </a:rPr>
              <a:t>                           16</a:t>
            </a:r>
            <a:r>
              <a:rPr lang="zh-CN" altLang="en-US" sz="2400" b="1" dirty="0" smtClean="0">
                <a:latin typeface="微软雅黑" pitchFamily="34" charset="-122"/>
                <a:ea typeface="微软雅黑" pitchFamily="34" charset="-122"/>
              </a:rPr>
              <a:t>万司机</a:t>
            </a:r>
            <a:endParaRPr lang="zh-CN" altLang="en-US" sz="2400" b="1" dirty="0">
              <a:latin typeface="微软雅黑" pitchFamily="34" charset="-122"/>
              <a:ea typeface="微软雅黑" pitchFamily="34" charset="-122"/>
            </a:endParaRPr>
          </a:p>
        </p:txBody>
      </p:sp>
      <p:grpSp>
        <p:nvGrpSpPr>
          <p:cNvPr id="17" name="Group 3"/>
          <p:cNvGrpSpPr>
            <a:grpSpLocks/>
          </p:cNvGrpSpPr>
          <p:nvPr/>
        </p:nvGrpSpPr>
        <p:grpSpPr bwMode="auto">
          <a:xfrm>
            <a:off x="179512" y="822552"/>
            <a:ext cx="8964488" cy="6237312"/>
            <a:chOff x="1723" y="1140"/>
            <a:chExt cx="3720" cy="2827"/>
          </a:xfrm>
        </p:grpSpPr>
        <p:sp>
          <p:nvSpPr>
            <p:cNvPr id="18" name="Freeform 4"/>
            <p:cNvSpPr>
              <a:spLocks/>
            </p:cNvSpPr>
            <p:nvPr/>
          </p:nvSpPr>
          <p:spPr bwMode="auto">
            <a:xfrm>
              <a:off x="3896" y="3432"/>
              <a:ext cx="492" cy="394"/>
            </a:xfrm>
            <a:custGeom>
              <a:avLst/>
              <a:gdLst/>
              <a:ahLst/>
              <a:cxnLst>
                <a:cxn ang="0">
                  <a:pos x="21" y="441"/>
                </a:cxn>
                <a:cxn ang="0">
                  <a:pos x="60" y="434"/>
                </a:cxn>
                <a:cxn ang="0">
                  <a:pos x="123" y="393"/>
                </a:cxn>
                <a:cxn ang="0">
                  <a:pos x="180" y="339"/>
                </a:cxn>
                <a:cxn ang="0">
                  <a:pos x="231" y="296"/>
                </a:cxn>
                <a:cxn ang="0">
                  <a:pos x="270" y="222"/>
                </a:cxn>
                <a:cxn ang="0">
                  <a:pos x="277" y="122"/>
                </a:cxn>
                <a:cxn ang="0">
                  <a:pos x="331" y="39"/>
                </a:cxn>
                <a:cxn ang="0">
                  <a:pos x="336" y="0"/>
                </a:cxn>
                <a:cxn ang="0">
                  <a:pos x="403" y="38"/>
                </a:cxn>
                <a:cxn ang="0">
                  <a:pos x="423" y="5"/>
                </a:cxn>
                <a:cxn ang="0">
                  <a:pos x="474" y="26"/>
                </a:cxn>
                <a:cxn ang="0">
                  <a:pos x="453" y="81"/>
                </a:cxn>
                <a:cxn ang="0">
                  <a:pos x="513" y="104"/>
                </a:cxn>
                <a:cxn ang="0">
                  <a:pos x="544" y="92"/>
                </a:cxn>
                <a:cxn ang="0">
                  <a:pos x="600" y="21"/>
                </a:cxn>
                <a:cxn ang="0">
                  <a:pos x="681" y="48"/>
                </a:cxn>
                <a:cxn ang="0">
                  <a:pos x="660" y="78"/>
                </a:cxn>
                <a:cxn ang="0">
                  <a:pos x="673" y="155"/>
                </a:cxn>
                <a:cxn ang="0">
                  <a:pos x="720" y="206"/>
                </a:cxn>
                <a:cxn ang="0">
                  <a:pos x="682" y="224"/>
                </a:cxn>
                <a:cxn ang="0">
                  <a:pos x="669" y="248"/>
                </a:cxn>
                <a:cxn ang="0">
                  <a:pos x="649" y="239"/>
                </a:cxn>
                <a:cxn ang="0">
                  <a:pos x="624" y="288"/>
                </a:cxn>
                <a:cxn ang="0">
                  <a:pos x="613" y="299"/>
                </a:cxn>
                <a:cxn ang="0">
                  <a:pos x="580" y="315"/>
                </a:cxn>
                <a:cxn ang="0">
                  <a:pos x="559" y="329"/>
                </a:cxn>
                <a:cxn ang="0">
                  <a:pos x="526" y="318"/>
                </a:cxn>
                <a:cxn ang="0">
                  <a:pos x="508" y="330"/>
                </a:cxn>
                <a:cxn ang="0">
                  <a:pos x="490" y="330"/>
                </a:cxn>
                <a:cxn ang="0">
                  <a:pos x="465" y="335"/>
                </a:cxn>
                <a:cxn ang="0">
                  <a:pos x="451" y="342"/>
                </a:cxn>
                <a:cxn ang="0">
                  <a:pos x="426" y="339"/>
                </a:cxn>
                <a:cxn ang="0">
                  <a:pos x="384" y="354"/>
                </a:cxn>
                <a:cxn ang="0">
                  <a:pos x="351" y="321"/>
                </a:cxn>
                <a:cxn ang="0">
                  <a:pos x="339" y="314"/>
                </a:cxn>
                <a:cxn ang="0">
                  <a:pos x="348" y="342"/>
                </a:cxn>
                <a:cxn ang="0">
                  <a:pos x="352" y="384"/>
                </a:cxn>
                <a:cxn ang="0">
                  <a:pos x="345" y="398"/>
                </a:cxn>
                <a:cxn ang="0">
                  <a:pos x="339" y="362"/>
                </a:cxn>
                <a:cxn ang="0">
                  <a:pos x="306" y="351"/>
                </a:cxn>
                <a:cxn ang="0">
                  <a:pos x="330" y="389"/>
                </a:cxn>
                <a:cxn ang="0">
                  <a:pos x="298" y="417"/>
                </a:cxn>
                <a:cxn ang="0">
                  <a:pos x="262" y="426"/>
                </a:cxn>
                <a:cxn ang="0">
                  <a:pos x="225" y="431"/>
                </a:cxn>
                <a:cxn ang="0">
                  <a:pos x="198" y="452"/>
                </a:cxn>
                <a:cxn ang="0">
                  <a:pos x="136" y="462"/>
                </a:cxn>
                <a:cxn ang="0">
                  <a:pos x="108" y="470"/>
                </a:cxn>
                <a:cxn ang="0">
                  <a:pos x="73" y="477"/>
                </a:cxn>
                <a:cxn ang="0">
                  <a:pos x="58" y="516"/>
                </a:cxn>
                <a:cxn ang="0">
                  <a:pos x="66" y="530"/>
                </a:cxn>
                <a:cxn ang="0">
                  <a:pos x="76" y="563"/>
                </a:cxn>
                <a:cxn ang="0">
                  <a:pos x="46" y="566"/>
                </a:cxn>
                <a:cxn ang="0">
                  <a:pos x="18" y="569"/>
                </a:cxn>
                <a:cxn ang="0">
                  <a:pos x="12" y="542"/>
                </a:cxn>
                <a:cxn ang="0">
                  <a:pos x="0" y="506"/>
                </a:cxn>
                <a:cxn ang="0">
                  <a:pos x="78" y="524"/>
                </a:cxn>
                <a:cxn ang="0">
                  <a:pos x="21" y="467"/>
                </a:cxn>
              </a:cxnLst>
              <a:rect l="0" t="0" r="r" b="b"/>
              <a:pathLst>
                <a:path w="720" h="576">
                  <a:moveTo>
                    <a:pt x="21" y="467"/>
                  </a:moveTo>
                  <a:lnTo>
                    <a:pt x="21" y="441"/>
                  </a:lnTo>
                  <a:lnTo>
                    <a:pt x="48" y="432"/>
                  </a:lnTo>
                  <a:lnTo>
                    <a:pt x="60" y="434"/>
                  </a:lnTo>
                  <a:lnTo>
                    <a:pt x="93" y="399"/>
                  </a:lnTo>
                  <a:lnTo>
                    <a:pt x="123" y="393"/>
                  </a:lnTo>
                  <a:lnTo>
                    <a:pt x="165" y="339"/>
                  </a:lnTo>
                  <a:lnTo>
                    <a:pt x="180" y="339"/>
                  </a:lnTo>
                  <a:lnTo>
                    <a:pt x="204" y="308"/>
                  </a:lnTo>
                  <a:lnTo>
                    <a:pt x="231" y="296"/>
                  </a:lnTo>
                  <a:lnTo>
                    <a:pt x="232" y="248"/>
                  </a:lnTo>
                  <a:lnTo>
                    <a:pt x="270" y="222"/>
                  </a:lnTo>
                  <a:lnTo>
                    <a:pt x="294" y="153"/>
                  </a:lnTo>
                  <a:lnTo>
                    <a:pt x="277" y="122"/>
                  </a:lnTo>
                  <a:lnTo>
                    <a:pt x="285" y="84"/>
                  </a:lnTo>
                  <a:lnTo>
                    <a:pt x="331" y="39"/>
                  </a:lnTo>
                  <a:lnTo>
                    <a:pt x="325" y="20"/>
                  </a:lnTo>
                  <a:lnTo>
                    <a:pt x="336" y="0"/>
                  </a:lnTo>
                  <a:lnTo>
                    <a:pt x="393" y="15"/>
                  </a:lnTo>
                  <a:lnTo>
                    <a:pt x="403" y="38"/>
                  </a:lnTo>
                  <a:lnTo>
                    <a:pt x="415" y="36"/>
                  </a:lnTo>
                  <a:lnTo>
                    <a:pt x="423" y="5"/>
                  </a:lnTo>
                  <a:lnTo>
                    <a:pt x="462" y="6"/>
                  </a:lnTo>
                  <a:lnTo>
                    <a:pt x="474" y="26"/>
                  </a:lnTo>
                  <a:lnTo>
                    <a:pt x="459" y="53"/>
                  </a:lnTo>
                  <a:cubicBezTo>
                    <a:pt x="446" y="61"/>
                    <a:pt x="453" y="55"/>
                    <a:pt x="453" y="81"/>
                  </a:cubicBezTo>
                  <a:lnTo>
                    <a:pt x="462" y="95"/>
                  </a:lnTo>
                  <a:cubicBezTo>
                    <a:pt x="477" y="95"/>
                    <a:pt x="513" y="94"/>
                    <a:pt x="513" y="104"/>
                  </a:cubicBezTo>
                  <a:lnTo>
                    <a:pt x="526" y="104"/>
                  </a:lnTo>
                  <a:lnTo>
                    <a:pt x="544" y="92"/>
                  </a:lnTo>
                  <a:lnTo>
                    <a:pt x="576" y="93"/>
                  </a:lnTo>
                  <a:lnTo>
                    <a:pt x="600" y="21"/>
                  </a:lnTo>
                  <a:lnTo>
                    <a:pt x="640" y="26"/>
                  </a:lnTo>
                  <a:lnTo>
                    <a:pt x="681" y="48"/>
                  </a:lnTo>
                  <a:lnTo>
                    <a:pt x="679" y="68"/>
                  </a:lnTo>
                  <a:lnTo>
                    <a:pt x="660" y="78"/>
                  </a:lnTo>
                  <a:lnTo>
                    <a:pt x="672" y="125"/>
                  </a:lnTo>
                  <a:lnTo>
                    <a:pt x="673" y="155"/>
                  </a:lnTo>
                  <a:lnTo>
                    <a:pt x="691" y="186"/>
                  </a:lnTo>
                  <a:lnTo>
                    <a:pt x="720" y="206"/>
                  </a:lnTo>
                  <a:lnTo>
                    <a:pt x="705" y="222"/>
                  </a:lnTo>
                  <a:cubicBezTo>
                    <a:pt x="697" y="223"/>
                    <a:pt x="689" y="220"/>
                    <a:pt x="682" y="224"/>
                  </a:cubicBezTo>
                  <a:cubicBezTo>
                    <a:pt x="678" y="226"/>
                    <a:pt x="682" y="233"/>
                    <a:pt x="681" y="237"/>
                  </a:cubicBezTo>
                  <a:cubicBezTo>
                    <a:pt x="680" y="241"/>
                    <a:pt x="672" y="246"/>
                    <a:pt x="669" y="248"/>
                  </a:cubicBezTo>
                  <a:cubicBezTo>
                    <a:pt x="664" y="246"/>
                    <a:pt x="661" y="243"/>
                    <a:pt x="655" y="242"/>
                  </a:cubicBezTo>
                  <a:cubicBezTo>
                    <a:pt x="653" y="241"/>
                    <a:pt x="651" y="240"/>
                    <a:pt x="649" y="239"/>
                  </a:cubicBezTo>
                  <a:lnTo>
                    <a:pt x="642" y="276"/>
                  </a:lnTo>
                  <a:cubicBezTo>
                    <a:pt x="636" y="280"/>
                    <a:pt x="631" y="285"/>
                    <a:pt x="624" y="288"/>
                  </a:cubicBezTo>
                  <a:cubicBezTo>
                    <a:pt x="620" y="289"/>
                    <a:pt x="614" y="279"/>
                    <a:pt x="612" y="281"/>
                  </a:cubicBezTo>
                  <a:lnTo>
                    <a:pt x="613" y="299"/>
                  </a:lnTo>
                  <a:lnTo>
                    <a:pt x="601" y="303"/>
                  </a:lnTo>
                  <a:lnTo>
                    <a:pt x="580" y="315"/>
                  </a:lnTo>
                  <a:lnTo>
                    <a:pt x="561" y="309"/>
                  </a:lnTo>
                  <a:lnTo>
                    <a:pt x="559" y="329"/>
                  </a:lnTo>
                  <a:lnTo>
                    <a:pt x="544" y="324"/>
                  </a:lnTo>
                  <a:lnTo>
                    <a:pt x="526" y="318"/>
                  </a:lnTo>
                  <a:lnTo>
                    <a:pt x="523" y="330"/>
                  </a:lnTo>
                  <a:lnTo>
                    <a:pt x="508" y="330"/>
                  </a:lnTo>
                  <a:lnTo>
                    <a:pt x="499" y="318"/>
                  </a:lnTo>
                  <a:lnTo>
                    <a:pt x="490" y="330"/>
                  </a:lnTo>
                  <a:lnTo>
                    <a:pt x="466" y="329"/>
                  </a:lnTo>
                  <a:lnTo>
                    <a:pt x="465" y="335"/>
                  </a:lnTo>
                  <a:lnTo>
                    <a:pt x="457" y="350"/>
                  </a:lnTo>
                  <a:lnTo>
                    <a:pt x="451" y="342"/>
                  </a:lnTo>
                  <a:lnTo>
                    <a:pt x="447" y="332"/>
                  </a:lnTo>
                  <a:lnTo>
                    <a:pt x="426" y="339"/>
                  </a:lnTo>
                  <a:lnTo>
                    <a:pt x="403" y="368"/>
                  </a:lnTo>
                  <a:lnTo>
                    <a:pt x="384" y="354"/>
                  </a:lnTo>
                  <a:lnTo>
                    <a:pt x="369" y="335"/>
                  </a:lnTo>
                  <a:lnTo>
                    <a:pt x="351" y="321"/>
                  </a:lnTo>
                  <a:lnTo>
                    <a:pt x="358" y="294"/>
                  </a:lnTo>
                  <a:lnTo>
                    <a:pt x="339" y="314"/>
                  </a:lnTo>
                  <a:lnTo>
                    <a:pt x="312" y="311"/>
                  </a:lnTo>
                  <a:lnTo>
                    <a:pt x="348" y="342"/>
                  </a:lnTo>
                  <a:lnTo>
                    <a:pt x="351" y="365"/>
                  </a:lnTo>
                  <a:lnTo>
                    <a:pt x="352" y="384"/>
                  </a:lnTo>
                  <a:lnTo>
                    <a:pt x="357" y="392"/>
                  </a:lnTo>
                  <a:lnTo>
                    <a:pt x="345" y="398"/>
                  </a:lnTo>
                  <a:lnTo>
                    <a:pt x="337" y="384"/>
                  </a:lnTo>
                  <a:lnTo>
                    <a:pt x="339" y="362"/>
                  </a:lnTo>
                  <a:lnTo>
                    <a:pt x="315" y="338"/>
                  </a:lnTo>
                  <a:lnTo>
                    <a:pt x="306" y="351"/>
                  </a:lnTo>
                  <a:lnTo>
                    <a:pt x="325" y="366"/>
                  </a:lnTo>
                  <a:lnTo>
                    <a:pt x="330" y="389"/>
                  </a:lnTo>
                  <a:lnTo>
                    <a:pt x="306" y="399"/>
                  </a:lnTo>
                  <a:lnTo>
                    <a:pt x="298" y="417"/>
                  </a:lnTo>
                  <a:lnTo>
                    <a:pt x="279" y="428"/>
                  </a:lnTo>
                  <a:lnTo>
                    <a:pt x="262" y="426"/>
                  </a:lnTo>
                  <a:lnTo>
                    <a:pt x="250" y="438"/>
                  </a:lnTo>
                  <a:lnTo>
                    <a:pt x="225" y="431"/>
                  </a:lnTo>
                  <a:lnTo>
                    <a:pt x="195" y="437"/>
                  </a:lnTo>
                  <a:lnTo>
                    <a:pt x="198" y="452"/>
                  </a:lnTo>
                  <a:lnTo>
                    <a:pt x="153" y="468"/>
                  </a:lnTo>
                  <a:lnTo>
                    <a:pt x="136" y="462"/>
                  </a:lnTo>
                  <a:lnTo>
                    <a:pt x="123" y="476"/>
                  </a:lnTo>
                  <a:lnTo>
                    <a:pt x="108" y="470"/>
                  </a:lnTo>
                  <a:lnTo>
                    <a:pt x="87" y="483"/>
                  </a:lnTo>
                  <a:lnTo>
                    <a:pt x="73" y="477"/>
                  </a:lnTo>
                  <a:lnTo>
                    <a:pt x="58" y="497"/>
                  </a:lnTo>
                  <a:lnTo>
                    <a:pt x="58" y="516"/>
                  </a:lnTo>
                  <a:lnTo>
                    <a:pt x="79" y="528"/>
                  </a:lnTo>
                  <a:lnTo>
                    <a:pt x="66" y="530"/>
                  </a:lnTo>
                  <a:lnTo>
                    <a:pt x="78" y="543"/>
                  </a:lnTo>
                  <a:lnTo>
                    <a:pt x="76" y="563"/>
                  </a:lnTo>
                  <a:lnTo>
                    <a:pt x="55" y="576"/>
                  </a:lnTo>
                  <a:lnTo>
                    <a:pt x="46" y="566"/>
                  </a:lnTo>
                  <a:lnTo>
                    <a:pt x="30" y="575"/>
                  </a:lnTo>
                  <a:lnTo>
                    <a:pt x="18" y="569"/>
                  </a:lnTo>
                  <a:lnTo>
                    <a:pt x="24" y="552"/>
                  </a:lnTo>
                  <a:lnTo>
                    <a:pt x="12" y="542"/>
                  </a:lnTo>
                  <a:lnTo>
                    <a:pt x="10" y="528"/>
                  </a:lnTo>
                  <a:lnTo>
                    <a:pt x="0" y="506"/>
                  </a:lnTo>
                  <a:lnTo>
                    <a:pt x="9" y="477"/>
                  </a:lnTo>
                  <a:lnTo>
                    <a:pt x="78" y="524"/>
                  </a:lnTo>
                  <a:lnTo>
                    <a:pt x="78" y="524"/>
                  </a:lnTo>
                  <a:lnTo>
                    <a:pt x="21" y="467"/>
                  </a:lnTo>
                  <a:close/>
                </a:path>
              </a:pathLst>
            </a:custGeom>
            <a:solidFill>
              <a:srgbClr val="808080"/>
            </a:solidFill>
            <a:ln w="15875">
              <a:solidFill>
                <a:schemeClr val="bg1"/>
              </a:solidFill>
              <a:round/>
              <a:headEnd/>
              <a:tailEnd/>
            </a:ln>
            <a:effectLst/>
          </p:spPr>
          <p:txBody>
            <a:bodyPr/>
            <a:lstStyle/>
            <a:p>
              <a:endParaRPr lang="zh-CN" altLang="en-US"/>
            </a:p>
          </p:txBody>
        </p:sp>
        <p:sp>
          <p:nvSpPr>
            <p:cNvPr id="19" name="Freeform 5"/>
            <p:cNvSpPr>
              <a:spLocks/>
            </p:cNvSpPr>
            <p:nvPr/>
          </p:nvSpPr>
          <p:spPr bwMode="auto">
            <a:xfrm>
              <a:off x="1723" y="1571"/>
              <a:ext cx="1351" cy="1190"/>
            </a:xfrm>
            <a:custGeom>
              <a:avLst/>
              <a:gdLst/>
              <a:ahLst/>
              <a:cxnLst>
                <a:cxn ang="0">
                  <a:pos x="1281" y="21"/>
                </a:cxn>
                <a:cxn ang="0">
                  <a:pos x="1287" y="97"/>
                </a:cxn>
                <a:cxn ang="0">
                  <a:pos x="1355" y="145"/>
                </a:cxn>
                <a:cxn ang="0">
                  <a:pos x="1429" y="191"/>
                </a:cxn>
                <a:cxn ang="0">
                  <a:pos x="1539" y="317"/>
                </a:cxn>
                <a:cxn ang="0">
                  <a:pos x="1543" y="563"/>
                </a:cxn>
                <a:cxn ang="0">
                  <a:pos x="1743" y="571"/>
                </a:cxn>
                <a:cxn ang="0">
                  <a:pos x="1943" y="671"/>
                </a:cxn>
                <a:cxn ang="0">
                  <a:pos x="1971" y="789"/>
                </a:cxn>
                <a:cxn ang="0">
                  <a:pos x="1835" y="919"/>
                </a:cxn>
                <a:cxn ang="0">
                  <a:pos x="1671" y="1033"/>
                </a:cxn>
                <a:cxn ang="0">
                  <a:pos x="1831" y="1243"/>
                </a:cxn>
                <a:cxn ang="0">
                  <a:pos x="1565" y="1357"/>
                </a:cxn>
                <a:cxn ang="0">
                  <a:pos x="1543" y="1533"/>
                </a:cxn>
                <a:cxn ang="0">
                  <a:pos x="1541" y="1625"/>
                </a:cxn>
                <a:cxn ang="0">
                  <a:pos x="1351" y="1579"/>
                </a:cxn>
                <a:cxn ang="0">
                  <a:pos x="973" y="1593"/>
                </a:cxn>
                <a:cxn ang="0">
                  <a:pos x="743" y="1649"/>
                </a:cxn>
                <a:cxn ang="0">
                  <a:pos x="501" y="1689"/>
                </a:cxn>
                <a:cxn ang="0">
                  <a:pos x="463" y="1725"/>
                </a:cxn>
                <a:cxn ang="0">
                  <a:pos x="309" y="1691"/>
                </a:cxn>
                <a:cxn ang="0">
                  <a:pos x="203" y="1613"/>
                </a:cxn>
                <a:cxn ang="0">
                  <a:pos x="115" y="1553"/>
                </a:cxn>
                <a:cxn ang="0">
                  <a:pos x="147" y="1484"/>
                </a:cxn>
                <a:cxn ang="0">
                  <a:pos x="114" y="1405"/>
                </a:cxn>
                <a:cxn ang="0">
                  <a:pos x="57" y="1391"/>
                </a:cxn>
                <a:cxn ang="0">
                  <a:pos x="37" y="1339"/>
                </a:cxn>
                <a:cxn ang="0">
                  <a:pos x="34" y="1229"/>
                </a:cxn>
                <a:cxn ang="0">
                  <a:pos x="106" y="1156"/>
                </a:cxn>
                <a:cxn ang="0">
                  <a:pos x="162" y="1150"/>
                </a:cxn>
                <a:cxn ang="0">
                  <a:pos x="239" y="1137"/>
                </a:cxn>
                <a:cxn ang="0">
                  <a:pos x="387" y="1091"/>
                </a:cxn>
                <a:cxn ang="0">
                  <a:pos x="439" y="1037"/>
                </a:cxn>
                <a:cxn ang="0">
                  <a:pos x="581" y="935"/>
                </a:cxn>
                <a:cxn ang="0">
                  <a:pos x="606" y="835"/>
                </a:cxn>
                <a:cxn ang="0">
                  <a:pos x="601" y="633"/>
                </a:cxn>
                <a:cxn ang="0">
                  <a:pos x="785" y="557"/>
                </a:cxn>
                <a:cxn ang="0">
                  <a:pos x="775" y="493"/>
                </a:cxn>
                <a:cxn ang="0">
                  <a:pos x="835" y="331"/>
                </a:cxn>
                <a:cxn ang="0">
                  <a:pos x="923" y="315"/>
                </a:cxn>
                <a:cxn ang="0">
                  <a:pos x="1015" y="321"/>
                </a:cxn>
                <a:cxn ang="0">
                  <a:pos x="1071" y="229"/>
                </a:cxn>
                <a:cxn ang="0">
                  <a:pos x="1063" y="117"/>
                </a:cxn>
                <a:cxn ang="0">
                  <a:pos x="1173" y="57"/>
                </a:cxn>
                <a:cxn ang="0">
                  <a:pos x="1203" y="1"/>
                </a:cxn>
              </a:cxnLst>
              <a:rect l="0" t="0" r="r" b="b"/>
              <a:pathLst>
                <a:path w="1977" h="1742">
                  <a:moveTo>
                    <a:pt x="1203" y="1"/>
                  </a:moveTo>
                  <a:lnTo>
                    <a:pt x="1263" y="1"/>
                  </a:lnTo>
                  <a:lnTo>
                    <a:pt x="1281" y="21"/>
                  </a:lnTo>
                  <a:cubicBezTo>
                    <a:pt x="1282" y="29"/>
                    <a:pt x="1256" y="34"/>
                    <a:pt x="1261" y="49"/>
                  </a:cubicBezTo>
                  <a:cubicBezTo>
                    <a:pt x="1262" y="57"/>
                    <a:pt x="1285" y="63"/>
                    <a:pt x="1289" y="71"/>
                  </a:cubicBezTo>
                  <a:cubicBezTo>
                    <a:pt x="1293" y="79"/>
                    <a:pt x="1282" y="90"/>
                    <a:pt x="1287" y="97"/>
                  </a:cubicBezTo>
                  <a:cubicBezTo>
                    <a:pt x="1290" y="105"/>
                    <a:pt x="1316" y="105"/>
                    <a:pt x="1321" y="111"/>
                  </a:cubicBezTo>
                  <a:cubicBezTo>
                    <a:pt x="1326" y="117"/>
                    <a:pt x="1311" y="127"/>
                    <a:pt x="1317" y="133"/>
                  </a:cubicBezTo>
                  <a:cubicBezTo>
                    <a:pt x="1329" y="141"/>
                    <a:pt x="1346" y="134"/>
                    <a:pt x="1355" y="145"/>
                  </a:cubicBezTo>
                  <a:cubicBezTo>
                    <a:pt x="1364" y="157"/>
                    <a:pt x="1362" y="187"/>
                    <a:pt x="1371" y="193"/>
                  </a:cubicBezTo>
                  <a:cubicBezTo>
                    <a:pt x="1380" y="199"/>
                    <a:pt x="1397" y="179"/>
                    <a:pt x="1407" y="179"/>
                  </a:cubicBezTo>
                  <a:cubicBezTo>
                    <a:pt x="1417" y="179"/>
                    <a:pt x="1415" y="189"/>
                    <a:pt x="1429" y="191"/>
                  </a:cubicBezTo>
                  <a:cubicBezTo>
                    <a:pt x="1443" y="193"/>
                    <a:pt x="1477" y="185"/>
                    <a:pt x="1491" y="189"/>
                  </a:cubicBezTo>
                  <a:cubicBezTo>
                    <a:pt x="1496" y="208"/>
                    <a:pt x="1499" y="203"/>
                    <a:pt x="1513" y="217"/>
                  </a:cubicBezTo>
                  <a:cubicBezTo>
                    <a:pt x="1523" y="247"/>
                    <a:pt x="1510" y="298"/>
                    <a:pt x="1539" y="317"/>
                  </a:cubicBezTo>
                  <a:cubicBezTo>
                    <a:pt x="1545" y="335"/>
                    <a:pt x="1549" y="344"/>
                    <a:pt x="1565" y="355"/>
                  </a:cubicBezTo>
                  <a:cubicBezTo>
                    <a:pt x="1572" y="389"/>
                    <a:pt x="1571" y="429"/>
                    <a:pt x="1531" y="475"/>
                  </a:cubicBezTo>
                  <a:cubicBezTo>
                    <a:pt x="1510" y="507"/>
                    <a:pt x="1527" y="545"/>
                    <a:pt x="1543" y="563"/>
                  </a:cubicBezTo>
                  <a:cubicBezTo>
                    <a:pt x="1597" y="555"/>
                    <a:pt x="1551" y="552"/>
                    <a:pt x="1595" y="561"/>
                  </a:cubicBezTo>
                  <a:cubicBezTo>
                    <a:pt x="1610" y="564"/>
                    <a:pt x="1628" y="580"/>
                    <a:pt x="1643" y="581"/>
                  </a:cubicBezTo>
                  <a:cubicBezTo>
                    <a:pt x="1680" y="583"/>
                    <a:pt x="1705" y="585"/>
                    <a:pt x="1743" y="571"/>
                  </a:cubicBezTo>
                  <a:cubicBezTo>
                    <a:pt x="1754" y="575"/>
                    <a:pt x="1784" y="585"/>
                    <a:pt x="1797" y="585"/>
                  </a:cubicBezTo>
                  <a:cubicBezTo>
                    <a:pt x="1834" y="607"/>
                    <a:pt x="1874" y="651"/>
                    <a:pt x="1911" y="673"/>
                  </a:cubicBezTo>
                  <a:cubicBezTo>
                    <a:pt x="1926" y="682"/>
                    <a:pt x="1926" y="665"/>
                    <a:pt x="1943" y="671"/>
                  </a:cubicBezTo>
                  <a:cubicBezTo>
                    <a:pt x="1948" y="695"/>
                    <a:pt x="1938" y="688"/>
                    <a:pt x="1951" y="701"/>
                  </a:cubicBezTo>
                  <a:cubicBezTo>
                    <a:pt x="1958" y="711"/>
                    <a:pt x="1966" y="730"/>
                    <a:pt x="1971" y="743"/>
                  </a:cubicBezTo>
                  <a:cubicBezTo>
                    <a:pt x="1967" y="749"/>
                    <a:pt x="1977" y="774"/>
                    <a:pt x="1971" y="789"/>
                  </a:cubicBezTo>
                  <a:cubicBezTo>
                    <a:pt x="1949" y="822"/>
                    <a:pt x="1971" y="815"/>
                    <a:pt x="1941" y="835"/>
                  </a:cubicBezTo>
                  <a:cubicBezTo>
                    <a:pt x="1923" y="862"/>
                    <a:pt x="1917" y="876"/>
                    <a:pt x="1893" y="889"/>
                  </a:cubicBezTo>
                  <a:cubicBezTo>
                    <a:pt x="1873" y="900"/>
                    <a:pt x="1857" y="914"/>
                    <a:pt x="1835" y="919"/>
                  </a:cubicBezTo>
                  <a:cubicBezTo>
                    <a:pt x="1824" y="936"/>
                    <a:pt x="1780" y="949"/>
                    <a:pt x="1761" y="955"/>
                  </a:cubicBezTo>
                  <a:cubicBezTo>
                    <a:pt x="1731" y="987"/>
                    <a:pt x="1739" y="989"/>
                    <a:pt x="1701" y="1017"/>
                  </a:cubicBezTo>
                  <a:cubicBezTo>
                    <a:pt x="1684" y="1025"/>
                    <a:pt x="1674" y="1023"/>
                    <a:pt x="1671" y="1033"/>
                  </a:cubicBezTo>
                  <a:cubicBezTo>
                    <a:pt x="1668" y="1043"/>
                    <a:pt x="1679" y="1055"/>
                    <a:pt x="1681" y="1079"/>
                  </a:cubicBezTo>
                  <a:cubicBezTo>
                    <a:pt x="1697" y="1101"/>
                    <a:pt x="1731" y="1131"/>
                    <a:pt x="1765" y="1147"/>
                  </a:cubicBezTo>
                  <a:cubicBezTo>
                    <a:pt x="1770" y="1223"/>
                    <a:pt x="1770" y="1223"/>
                    <a:pt x="1831" y="1243"/>
                  </a:cubicBezTo>
                  <a:cubicBezTo>
                    <a:pt x="1824" y="1280"/>
                    <a:pt x="1837" y="1284"/>
                    <a:pt x="1785" y="1295"/>
                  </a:cubicBezTo>
                  <a:cubicBezTo>
                    <a:pt x="1737" y="1313"/>
                    <a:pt x="1703" y="1325"/>
                    <a:pt x="1667" y="1335"/>
                  </a:cubicBezTo>
                  <a:cubicBezTo>
                    <a:pt x="1649" y="1349"/>
                    <a:pt x="1576" y="1356"/>
                    <a:pt x="1565" y="1357"/>
                  </a:cubicBezTo>
                  <a:cubicBezTo>
                    <a:pt x="1553" y="1363"/>
                    <a:pt x="1531" y="1415"/>
                    <a:pt x="1519" y="1451"/>
                  </a:cubicBezTo>
                  <a:cubicBezTo>
                    <a:pt x="1523" y="1479"/>
                    <a:pt x="1541" y="1462"/>
                    <a:pt x="1549" y="1485"/>
                  </a:cubicBezTo>
                  <a:cubicBezTo>
                    <a:pt x="1548" y="1496"/>
                    <a:pt x="1549" y="1513"/>
                    <a:pt x="1543" y="1533"/>
                  </a:cubicBezTo>
                  <a:cubicBezTo>
                    <a:pt x="1540" y="1538"/>
                    <a:pt x="1521" y="1556"/>
                    <a:pt x="1519" y="1561"/>
                  </a:cubicBezTo>
                  <a:cubicBezTo>
                    <a:pt x="1519" y="1570"/>
                    <a:pt x="1549" y="1586"/>
                    <a:pt x="1553" y="1597"/>
                  </a:cubicBezTo>
                  <a:cubicBezTo>
                    <a:pt x="1557" y="1608"/>
                    <a:pt x="1547" y="1622"/>
                    <a:pt x="1541" y="1625"/>
                  </a:cubicBezTo>
                  <a:cubicBezTo>
                    <a:pt x="1538" y="1632"/>
                    <a:pt x="1516" y="1618"/>
                    <a:pt x="1515" y="1617"/>
                  </a:cubicBezTo>
                  <a:cubicBezTo>
                    <a:pt x="1505" y="1612"/>
                    <a:pt x="1485" y="1599"/>
                    <a:pt x="1475" y="1597"/>
                  </a:cubicBezTo>
                  <a:cubicBezTo>
                    <a:pt x="1431" y="1588"/>
                    <a:pt x="1421" y="1567"/>
                    <a:pt x="1351" y="1579"/>
                  </a:cubicBezTo>
                  <a:cubicBezTo>
                    <a:pt x="1323" y="1561"/>
                    <a:pt x="1269" y="1525"/>
                    <a:pt x="1221" y="1529"/>
                  </a:cubicBezTo>
                  <a:cubicBezTo>
                    <a:pt x="1167" y="1533"/>
                    <a:pt x="1133" y="1559"/>
                    <a:pt x="1041" y="1585"/>
                  </a:cubicBezTo>
                  <a:cubicBezTo>
                    <a:pt x="1033" y="1588"/>
                    <a:pt x="973" y="1593"/>
                    <a:pt x="973" y="1593"/>
                  </a:cubicBezTo>
                  <a:cubicBezTo>
                    <a:pt x="953" y="1609"/>
                    <a:pt x="889" y="1647"/>
                    <a:pt x="865" y="1657"/>
                  </a:cubicBezTo>
                  <a:cubicBezTo>
                    <a:pt x="841" y="1667"/>
                    <a:pt x="849" y="1656"/>
                    <a:pt x="829" y="1655"/>
                  </a:cubicBezTo>
                  <a:cubicBezTo>
                    <a:pt x="778" y="1642"/>
                    <a:pt x="814" y="1644"/>
                    <a:pt x="743" y="1649"/>
                  </a:cubicBezTo>
                  <a:cubicBezTo>
                    <a:pt x="729" y="1670"/>
                    <a:pt x="711" y="1661"/>
                    <a:pt x="687" y="1657"/>
                  </a:cubicBezTo>
                  <a:cubicBezTo>
                    <a:pt x="666" y="1659"/>
                    <a:pt x="650" y="1666"/>
                    <a:pt x="619" y="1671"/>
                  </a:cubicBezTo>
                  <a:cubicBezTo>
                    <a:pt x="588" y="1676"/>
                    <a:pt x="547" y="1643"/>
                    <a:pt x="501" y="1689"/>
                  </a:cubicBezTo>
                  <a:cubicBezTo>
                    <a:pt x="500" y="1709"/>
                    <a:pt x="498" y="1718"/>
                    <a:pt x="491" y="1737"/>
                  </a:cubicBezTo>
                  <a:cubicBezTo>
                    <a:pt x="489" y="1742"/>
                    <a:pt x="480" y="1735"/>
                    <a:pt x="475" y="1733"/>
                  </a:cubicBezTo>
                  <a:cubicBezTo>
                    <a:pt x="471" y="1731"/>
                    <a:pt x="467" y="1727"/>
                    <a:pt x="463" y="1725"/>
                  </a:cubicBezTo>
                  <a:cubicBezTo>
                    <a:pt x="455" y="1722"/>
                    <a:pt x="447" y="1720"/>
                    <a:pt x="439" y="1717"/>
                  </a:cubicBezTo>
                  <a:cubicBezTo>
                    <a:pt x="407" y="1706"/>
                    <a:pt x="388" y="1720"/>
                    <a:pt x="355" y="1717"/>
                  </a:cubicBezTo>
                  <a:cubicBezTo>
                    <a:pt x="338" y="1691"/>
                    <a:pt x="343" y="1694"/>
                    <a:pt x="309" y="1691"/>
                  </a:cubicBezTo>
                  <a:cubicBezTo>
                    <a:pt x="291" y="1684"/>
                    <a:pt x="261" y="1693"/>
                    <a:pt x="246" y="1688"/>
                  </a:cubicBezTo>
                  <a:cubicBezTo>
                    <a:pt x="231" y="1683"/>
                    <a:pt x="226" y="1673"/>
                    <a:pt x="219" y="1660"/>
                  </a:cubicBezTo>
                  <a:cubicBezTo>
                    <a:pt x="208" y="1643"/>
                    <a:pt x="212" y="1630"/>
                    <a:pt x="203" y="1613"/>
                  </a:cubicBezTo>
                  <a:cubicBezTo>
                    <a:pt x="198" y="1602"/>
                    <a:pt x="210" y="1585"/>
                    <a:pt x="204" y="1574"/>
                  </a:cubicBezTo>
                  <a:cubicBezTo>
                    <a:pt x="202" y="1570"/>
                    <a:pt x="193" y="1568"/>
                    <a:pt x="189" y="1567"/>
                  </a:cubicBezTo>
                  <a:cubicBezTo>
                    <a:pt x="167" y="1545"/>
                    <a:pt x="151" y="1556"/>
                    <a:pt x="115" y="1553"/>
                  </a:cubicBezTo>
                  <a:cubicBezTo>
                    <a:pt x="111" y="1549"/>
                    <a:pt x="100" y="1546"/>
                    <a:pt x="103" y="1541"/>
                  </a:cubicBezTo>
                  <a:cubicBezTo>
                    <a:pt x="107" y="1534"/>
                    <a:pt x="127" y="1533"/>
                    <a:pt x="127" y="1533"/>
                  </a:cubicBezTo>
                  <a:cubicBezTo>
                    <a:pt x="131" y="1522"/>
                    <a:pt x="147" y="1498"/>
                    <a:pt x="147" y="1484"/>
                  </a:cubicBezTo>
                  <a:cubicBezTo>
                    <a:pt x="147" y="1470"/>
                    <a:pt x="131" y="1458"/>
                    <a:pt x="129" y="1448"/>
                  </a:cubicBezTo>
                  <a:cubicBezTo>
                    <a:pt x="127" y="1438"/>
                    <a:pt x="137" y="1433"/>
                    <a:pt x="135" y="1426"/>
                  </a:cubicBezTo>
                  <a:cubicBezTo>
                    <a:pt x="134" y="1413"/>
                    <a:pt x="118" y="1418"/>
                    <a:pt x="114" y="1405"/>
                  </a:cubicBezTo>
                  <a:cubicBezTo>
                    <a:pt x="107" y="1395"/>
                    <a:pt x="115" y="1384"/>
                    <a:pt x="109" y="1379"/>
                  </a:cubicBezTo>
                  <a:cubicBezTo>
                    <a:pt x="103" y="1374"/>
                    <a:pt x="88" y="1370"/>
                    <a:pt x="79" y="1372"/>
                  </a:cubicBezTo>
                  <a:cubicBezTo>
                    <a:pt x="68" y="1368"/>
                    <a:pt x="64" y="1389"/>
                    <a:pt x="57" y="1391"/>
                  </a:cubicBezTo>
                  <a:cubicBezTo>
                    <a:pt x="50" y="1393"/>
                    <a:pt x="39" y="1389"/>
                    <a:pt x="36" y="1385"/>
                  </a:cubicBezTo>
                  <a:cubicBezTo>
                    <a:pt x="26" y="1383"/>
                    <a:pt x="40" y="1370"/>
                    <a:pt x="40" y="1364"/>
                  </a:cubicBezTo>
                  <a:cubicBezTo>
                    <a:pt x="40" y="1356"/>
                    <a:pt x="39" y="1350"/>
                    <a:pt x="37" y="1339"/>
                  </a:cubicBezTo>
                  <a:cubicBezTo>
                    <a:pt x="34" y="1323"/>
                    <a:pt x="33" y="1306"/>
                    <a:pt x="27" y="1297"/>
                  </a:cubicBezTo>
                  <a:cubicBezTo>
                    <a:pt x="21" y="1288"/>
                    <a:pt x="0" y="1292"/>
                    <a:pt x="1" y="1281"/>
                  </a:cubicBezTo>
                  <a:cubicBezTo>
                    <a:pt x="16" y="1252"/>
                    <a:pt x="16" y="1248"/>
                    <a:pt x="34" y="1229"/>
                  </a:cubicBezTo>
                  <a:cubicBezTo>
                    <a:pt x="45" y="1212"/>
                    <a:pt x="50" y="1196"/>
                    <a:pt x="60" y="1187"/>
                  </a:cubicBezTo>
                  <a:cubicBezTo>
                    <a:pt x="70" y="1178"/>
                    <a:pt x="88" y="1182"/>
                    <a:pt x="96" y="1177"/>
                  </a:cubicBezTo>
                  <a:cubicBezTo>
                    <a:pt x="104" y="1172"/>
                    <a:pt x="101" y="1160"/>
                    <a:pt x="106" y="1156"/>
                  </a:cubicBezTo>
                  <a:cubicBezTo>
                    <a:pt x="107" y="1152"/>
                    <a:pt x="119" y="1154"/>
                    <a:pt x="123" y="1153"/>
                  </a:cubicBezTo>
                  <a:cubicBezTo>
                    <a:pt x="128" y="1150"/>
                    <a:pt x="136" y="1165"/>
                    <a:pt x="142" y="1165"/>
                  </a:cubicBezTo>
                  <a:cubicBezTo>
                    <a:pt x="148" y="1165"/>
                    <a:pt x="155" y="1149"/>
                    <a:pt x="162" y="1150"/>
                  </a:cubicBezTo>
                  <a:cubicBezTo>
                    <a:pt x="169" y="1151"/>
                    <a:pt x="177" y="1172"/>
                    <a:pt x="184" y="1174"/>
                  </a:cubicBezTo>
                  <a:cubicBezTo>
                    <a:pt x="197" y="1175"/>
                    <a:pt x="194" y="1166"/>
                    <a:pt x="207" y="1165"/>
                  </a:cubicBezTo>
                  <a:cubicBezTo>
                    <a:pt x="221" y="1155"/>
                    <a:pt x="230" y="1151"/>
                    <a:pt x="239" y="1137"/>
                  </a:cubicBezTo>
                  <a:cubicBezTo>
                    <a:pt x="249" y="1115"/>
                    <a:pt x="244" y="1103"/>
                    <a:pt x="261" y="1096"/>
                  </a:cubicBezTo>
                  <a:cubicBezTo>
                    <a:pt x="278" y="1089"/>
                    <a:pt x="318" y="1094"/>
                    <a:pt x="339" y="1093"/>
                  </a:cubicBezTo>
                  <a:cubicBezTo>
                    <a:pt x="354" y="1090"/>
                    <a:pt x="371" y="1091"/>
                    <a:pt x="387" y="1091"/>
                  </a:cubicBezTo>
                  <a:cubicBezTo>
                    <a:pt x="394" y="1086"/>
                    <a:pt x="393" y="1077"/>
                    <a:pt x="397" y="1069"/>
                  </a:cubicBezTo>
                  <a:cubicBezTo>
                    <a:pt x="400" y="1064"/>
                    <a:pt x="401" y="1059"/>
                    <a:pt x="403" y="1053"/>
                  </a:cubicBezTo>
                  <a:cubicBezTo>
                    <a:pt x="404" y="1049"/>
                    <a:pt x="434" y="1039"/>
                    <a:pt x="439" y="1037"/>
                  </a:cubicBezTo>
                  <a:cubicBezTo>
                    <a:pt x="454" y="1030"/>
                    <a:pt x="493" y="998"/>
                    <a:pt x="507" y="993"/>
                  </a:cubicBezTo>
                  <a:cubicBezTo>
                    <a:pt x="521" y="988"/>
                    <a:pt x="509" y="1017"/>
                    <a:pt x="521" y="1007"/>
                  </a:cubicBezTo>
                  <a:cubicBezTo>
                    <a:pt x="545" y="992"/>
                    <a:pt x="570" y="963"/>
                    <a:pt x="581" y="935"/>
                  </a:cubicBezTo>
                  <a:cubicBezTo>
                    <a:pt x="592" y="914"/>
                    <a:pt x="575" y="901"/>
                    <a:pt x="579" y="885"/>
                  </a:cubicBezTo>
                  <a:cubicBezTo>
                    <a:pt x="580" y="871"/>
                    <a:pt x="584" y="859"/>
                    <a:pt x="588" y="851"/>
                  </a:cubicBezTo>
                  <a:cubicBezTo>
                    <a:pt x="592" y="843"/>
                    <a:pt x="602" y="844"/>
                    <a:pt x="606" y="835"/>
                  </a:cubicBezTo>
                  <a:cubicBezTo>
                    <a:pt x="613" y="824"/>
                    <a:pt x="613" y="799"/>
                    <a:pt x="613" y="799"/>
                  </a:cubicBezTo>
                  <a:cubicBezTo>
                    <a:pt x="610" y="762"/>
                    <a:pt x="614" y="720"/>
                    <a:pt x="589" y="695"/>
                  </a:cubicBezTo>
                  <a:cubicBezTo>
                    <a:pt x="581" y="670"/>
                    <a:pt x="607" y="648"/>
                    <a:pt x="601" y="633"/>
                  </a:cubicBezTo>
                  <a:cubicBezTo>
                    <a:pt x="596" y="617"/>
                    <a:pt x="546" y="609"/>
                    <a:pt x="559" y="597"/>
                  </a:cubicBezTo>
                  <a:cubicBezTo>
                    <a:pt x="572" y="572"/>
                    <a:pt x="645" y="575"/>
                    <a:pt x="679" y="563"/>
                  </a:cubicBezTo>
                  <a:cubicBezTo>
                    <a:pt x="735" y="553"/>
                    <a:pt x="743" y="560"/>
                    <a:pt x="785" y="557"/>
                  </a:cubicBezTo>
                  <a:cubicBezTo>
                    <a:pt x="814" y="547"/>
                    <a:pt x="792" y="528"/>
                    <a:pt x="775" y="517"/>
                  </a:cubicBezTo>
                  <a:cubicBezTo>
                    <a:pt x="772" y="513"/>
                    <a:pt x="767" y="510"/>
                    <a:pt x="767" y="505"/>
                  </a:cubicBezTo>
                  <a:cubicBezTo>
                    <a:pt x="767" y="500"/>
                    <a:pt x="773" y="497"/>
                    <a:pt x="775" y="493"/>
                  </a:cubicBezTo>
                  <a:cubicBezTo>
                    <a:pt x="784" y="473"/>
                    <a:pt x="771" y="455"/>
                    <a:pt x="789" y="443"/>
                  </a:cubicBezTo>
                  <a:cubicBezTo>
                    <a:pt x="794" y="417"/>
                    <a:pt x="799" y="389"/>
                    <a:pt x="811" y="365"/>
                  </a:cubicBezTo>
                  <a:cubicBezTo>
                    <a:pt x="813" y="360"/>
                    <a:pt x="833" y="333"/>
                    <a:pt x="835" y="331"/>
                  </a:cubicBezTo>
                  <a:cubicBezTo>
                    <a:pt x="841" y="326"/>
                    <a:pt x="841" y="315"/>
                    <a:pt x="841" y="315"/>
                  </a:cubicBezTo>
                  <a:cubicBezTo>
                    <a:pt x="847" y="314"/>
                    <a:pt x="849" y="285"/>
                    <a:pt x="863" y="285"/>
                  </a:cubicBezTo>
                  <a:cubicBezTo>
                    <a:pt x="877" y="285"/>
                    <a:pt x="903" y="312"/>
                    <a:pt x="923" y="315"/>
                  </a:cubicBezTo>
                  <a:cubicBezTo>
                    <a:pt x="943" y="318"/>
                    <a:pt x="969" y="301"/>
                    <a:pt x="981" y="303"/>
                  </a:cubicBezTo>
                  <a:cubicBezTo>
                    <a:pt x="984" y="307"/>
                    <a:pt x="993" y="323"/>
                    <a:pt x="997" y="325"/>
                  </a:cubicBezTo>
                  <a:cubicBezTo>
                    <a:pt x="1009" y="330"/>
                    <a:pt x="1010" y="325"/>
                    <a:pt x="1015" y="321"/>
                  </a:cubicBezTo>
                  <a:cubicBezTo>
                    <a:pt x="1030" y="309"/>
                    <a:pt x="1046" y="303"/>
                    <a:pt x="1063" y="301"/>
                  </a:cubicBezTo>
                  <a:cubicBezTo>
                    <a:pt x="1085" y="287"/>
                    <a:pt x="1085" y="281"/>
                    <a:pt x="1079" y="253"/>
                  </a:cubicBezTo>
                  <a:cubicBezTo>
                    <a:pt x="1077" y="245"/>
                    <a:pt x="1074" y="237"/>
                    <a:pt x="1071" y="229"/>
                  </a:cubicBezTo>
                  <a:cubicBezTo>
                    <a:pt x="1070" y="225"/>
                    <a:pt x="1067" y="217"/>
                    <a:pt x="1067" y="217"/>
                  </a:cubicBezTo>
                  <a:cubicBezTo>
                    <a:pt x="1066" y="194"/>
                    <a:pt x="1065" y="172"/>
                    <a:pt x="1063" y="149"/>
                  </a:cubicBezTo>
                  <a:cubicBezTo>
                    <a:pt x="1062" y="134"/>
                    <a:pt x="1051" y="135"/>
                    <a:pt x="1063" y="117"/>
                  </a:cubicBezTo>
                  <a:cubicBezTo>
                    <a:pt x="1073" y="102"/>
                    <a:pt x="1098" y="111"/>
                    <a:pt x="1115" y="109"/>
                  </a:cubicBezTo>
                  <a:cubicBezTo>
                    <a:pt x="1130" y="104"/>
                    <a:pt x="1140" y="103"/>
                    <a:pt x="1151" y="93"/>
                  </a:cubicBezTo>
                  <a:cubicBezTo>
                    <a:pt x="1159" y="85"/>
                    <a:pt x="1173" y="57"/>
                    <a:pt x="1173" y="57"/>
                  </a:cubicBezTo>
                  <a:cubicBezTo>
                    <a:pt x="1177" y="45"/>
                    <a:pt x="1166" y="31"/>
                    <a:pt x="1175" y="21"/>
                  </a:cubicBezTo>
                  <a:cubicBezTo>
                    <a:pt x="1179" y="12"/>
                    <a:pt x="1194" y="6"/>
                    <a:pt x="1199" y="3"/>
                  </a:cubicBezTo>
                  <a:cubicBezTo>
                    <a:pt x="1204" y="0"/>
                    <a:pt x="1202" y="1"/>
                    <a:pt x="1203" y="1"/>
                  </a:cubicBezTo>
                  <a:close/>
                </a:path>
              </a:pathLst>
            </a:custGeom>
            <a:solidFill>
              <a:srgbClr val="808080"/>
            </a:solidFill>
            <a:ln w="15875">
              <a:solidFill>
                <a:schemeClr val="bg1"/>
              </a:solidFill>
              <a:round/>
              <a:headEnd/>
              <a:tailEnd/>
            </a:ln>
            <a:effectLst/>
          </p:spPr>
          <p:txBody>
            <a:bodyPr/>
            <a:lstStyle/>
            <a:p>
              <a:endParaRPr lang="zh-CN" altLang="en-US"/>
            </a:p>
          </p:txBody>
        </p:sp>
        <p:sp>
          <p:nvSpPr>
            <p:cNvPr id="20" name="Freeform 6"/>
            <p:cNvSpPr>
              <a:spLocks/>
            </p:cNvSpPr>
            <p:nvPr/>
          </p:nvSpPr>
          <p:spPr bwMode="auto">
            <a:xfrm>
              <a:off x="1951" y="2604"/>
              <a:ext cx="1294" cy="731"/>
            </a:xfrm>
            <a:custGeom>
              <a:avLst/>
              <a:gdLst/>
              <a:ahLst/>
              <a:cxnLst>
                <a:cxn ang="0">
                  <a:pos x="85" y="188"/>
                </a:cxn>
                <a:cxn ang="0">
                  <a:pos x="1" y="199"/>
                </a:cxn>
                <a:cxn ang="0">
                  <a:pos x="31" y="337"/>
                </a:cxn>
                <a:cxn ang="0">
                  <a:pos x="65" y="422"/>
                </a:cxn>
                <a:cxn ang="0">
                  <a:pos x="113" y="505"/>
                </a:cxn>
                <a:cxn ang="0">
                  <a:pos x="100" y="556"/>
                </a:cxn>
                <a:cxn ang="0">
                  <a:pos x="68" y="539"/>
                </a:cxn>
                <a:cxn ang="0">
                  <a:pos x="50" y="587"/>
                </a:cxn>
                <a:cxn ang="0">
                  <a:pos x="83" y="620"/>
                </a:cxn>
                <a:cxn ang="0">
                  <a:pos x="116" y="710"/>
                </a:cxn>
                <a:cxn ang="0">
                  <a:pos x="248" y="761"/>
                </a:cxn>
                <a:cxn ang="0">
                  <a:pos x="373" y="772"/>
                </a:cxn>
                <a:cxn ang="0">
                  <a:pos x="500" y="893"/>
                </a:cxn>
                <a:cxn ang="0">
                  <a:pos x="536" y="875"/>
                </a:cxn>
                <a:cxn ang="0">
                  <a:pos x="607" y="914"/>
                </a:cxn>
                <a:cxn ang="0">
                  <a:pos x="661" y="913"/>
                </a:cxn>
                <a:cxn ang="0">
                  <a:pos x="671" y="961"/>
                </a:cxn>
                <a:cxn ang="0">
                  <a:pos x="700" y="986"/>
                </a:cxn>
                <a:cxn ang="0">
                  <a:pos x="766" y="979"/>
                </a:cxn>
                <a:cxn ang="0">
                  <a:pos x="923" y="1028"/>
                </a:cxn>
                <a:cxn ang="0">
                  <a:pos x="983" y="1034"/>
                </a:cxn>
                <a:cxn ang="0">
                  <a:pos x="992" y="1070"/>
                </a:cxn>
                <a:cxn ang="0">
                  <a:pos x="1157" y="1010"/>
                </a:cxn>
                <a:cxn ang="0">
                  <a:pos x="1285" y="1037"/>
                </a:cxn>
                <a:cxn ang="0">
                  <a:pos x="1421" y="941"/>
                </a:cxn>
                <a:cxn ang="0">
                  <a:pos x="1496" y="884"/>
                </a:cxn>
                <a:cxn ang="0">
                  <a:pos x="1622" y="866"/>
                </a:cxn>
                <a:cxn ang="0">
                  <a:pos x="1628" y="898"/>
                </a:cxn>
                <a:cxn ang="0">
                  <a:pos x="1709" y="899"/>
                </a:cxn>
                <a:cxn ang="0">
                  <a:pos x="1754" y="893"/>
                </a:cxn>
                <a:cxn ang="0">
                  <a:pos x="1793" y="851"/>
                </a:cxn>
                <a:cxn ang="0">
                  <a:pos x="1844" y="886"/>
                </a:cxn>
                <a:cxn ang="0">
                  <a:pos x="1861" y="820"/>
                </a:cxn>
                <a:cxn ang="0">
                  <a:pos x="1871" y="794"/>
                </a:cxn>
                <a:cxn ang="0">
                  <a:pos x="1873" y="686"/>
                </a:cxn>
                <a:cxn ang="0">
                  <a:pos x="1847" y="599"/>
                </a:cxn>
                <a:cxn ang="0">
                  <a:pos x="1817" y="551"/>
                </a:cxn>
                <a:cxn ang="0">
                  <a:pos x="1787" y="506"/>
                </a:cxn>
                <a:cxn ang="0">
                  <a:pos x="1715" y="467"/>
                </a:cxn>
                <a:cxn ang="0">
                  <a:pos x="1664" y="434"/>
                </a:cxn>
                <a:cxn ang="0">
                  <a:pos x="1583" y="491"/>
                </a:cxn>
                <a:cxn ang="0">
                  <a:pos x="1487" y="542"/>
                </a:cxn>
                <a:cxn ang="0">
                  <a:pos x="1370" y="455"/>
                </a:cxn>
                <a:cxn ang="0">
                  <a:pos x="1148" y="462"/>
                </a:cxn>
                <a:cxn ang="0">
                  <a:pos x="1066" y="320"/>
                </a:cxn>
                <a:cxn ang="0">
                  <a:pos x="1055" y="139"/>
                </a:cxn>
                <a:cxn ang="0">
                  <a:pos x="1061" y="47"/>
                </a:cxn>
                <a:cxn ang="0">
                  <a:pos x="938" y="16"/>
                </a:cxn>
                <a:cxn ang="0">
                  <a:pos x="770" y="29"/>
                </a:cxn>
                <a:cxn ang="0">
                  <a:pos x="614" y="65"/>
                </a:cxn>
                <a:cxn ang="0">
                  <a:pos x="502" y="133"/>
                </a:cxn>
                <a:cxn ang="0">
                  <a:pos x="394" y="119"/>
                </a:cxn>
                <a:cxn ang="0">
                  <a:pos x="329" y="128"/>
                </a:cxn>
                <a:cxn ang="0">
                  <a:pos x="191" y="137"/>
                </a:cxn>
                <a:cxn ang="0">
                  <a:pos x="139" y="209"/>
                </a:cxn>
              </a:cxnLst>
              <a:rect l="0" t="0" r="r" b="b"/>
              <a:pathLst>
                <a:path w="1892" h="1070">
                  <a:moveTo>
                    <a:pt x="139" y="209"/>
                  </a:moveTo>
                  <a:cubicBezTo>
                    <a:pt x="138" y="226"/>
                    <a:pt x="102" y="191"/>
                    <a:pt x="85" y="188"/>
                  </a:cubicBezTo>
                  <a:cubicBezTo>
                    <a:pt x="68" y="185"/>
                    <a:pt x="48" y="189"/>
                    <a:pt x="34" y="191"/>
                  </a:cubicBezTo>
                  <a:cubicBezTo>
                    <a:pt x="20" y="193"/>
                    <a:pt x="2" y="191"/>
                    <a:pt x="1" y="199"/>
                  </a:cubicBezTo>
                  <a:cubicBezTo>
                    <a:pt x="0" y="207"/>
                    <a:pt x="21" y="219"/>
                    <a:pt x="26" y="242"/>
                  </a:cubicBezTo>
                  <a:cubicBezTo>
                    <a:pt x="31" y="265"/>
                    <a:pt x="25" y="316"/>
                    <a:pt x="31" y="337"/>
                  </a:cubicBezTo>
                  <a:cubicBezTo>
                    <a:pt x="37" y="358"/>
                    <a:pt x="56" y="357"/>
                    <a:pt x="62" y="371"/>
                  </a:cubicBezTo>
                  <a:cubicBezTo>
                    <a:pt x="68" y="385"/>
                    <a:pt x="58" y="407"/>
                    <a:pt x="65" y="422"/>
                  </a:cubicBezTo>
                  <a:cubicBezTo>
                    <a:pt x="72" y="435"/>
                    <a:pt x="96" y="450"/>
                    <a:pt x="104" y="464"/>
                  </a:cubicBezTo>
                  <a:cubicBezTo>
                    <a:pt x="112" y="478"/>
                    <a:pt x="113" y="491"/>
                    <a:pt x="113" y="505"/>
                  </a:cubicBezTo>
                  <a:cubicBezTo>
                    <a:pt x="113" y="519"/>
                    <a:pt x="109" y="539"/>
                    <a:pt x="107" y="547"/>
                  </a:cubicBezTo>
                  <a:cubicBezTo>
                    <a:pt x="105" y="554"/>
                    <a:pt x="104" y="556"/>
                    <a:pt x="100" y="556"/>
                  </a:cubicBezTo>
                  <a:cubicBezTo>
                    <a:pt x="96" y="556"/>
                    <a:pt x="90" y="548"/>
                    <a:pt x="85" y="545"/>
                  </a:cubicBezTo>
                  <a:cubicBezTo>
                    <a:pt x="83" y="543"/>
                    <a:pt x="72" y="538"/>
                    <a:pt x="68" y="539"/>
                  </a:cubicBezTo>
                  <a:lnTo>
                    <a:pt x="50" y="551"/>
                  </a:lnTo>
                  <a:lnTo>
                    <a:pt x="50" y="587"/>
                  </a:lnTo>
                  <a:lnTo>
                    <a:pt x="74" y="575"/>
                  </a:lnTo>
                  <a:cubicBezTo>
                    <a:pt x="83" y="593"/>
                    <a:pt x="93" y="601"/>
                    <a:pt x="83" y="620"/>
                  </a:cubicBezTo>
                  <a:cubicBezTo>
                    <a:pt x="80" y="635"/>
                    <a:pt x="54" y="637"/>
                    <a:pt x="59" y="652"/>
                  </a:cubicBezTo>
                  <a:lnTo>
                    <a:pt x="116" y="710"/>
                  </a:lnTo>
                  <a:lnTo>
                    <a:pt x="143" y="674"/>
                  </a:lnTo>
                  <a:cubicBezTo>
                    <a:pt x="176" y="684"/>
                    <a:pt x="212" y="745"/>
                    <a:pt x="248" y="761"/>
                  </a:cubicBezTo>
                  <a:cubicBezTo>
                    <a:pt x="277" y="778"/>
                    <a:pt x="298" y="777"/>
                    <a:pt x="319" y="779"/>
                  </a:cubicBezTo>
                  <a:cubicBezTo>
                    <a:pt x="340" y="781"/>
                    <a:pt x="342" y="758"/>
                    <a:pt x="373" y="772"/>
                  </a:cubicBezTo>
                  <a:lnTo>
                    <a:pt x="503" y="866"/>
                  </a:lnTo>
                  <a:lnTo>
                    <a:pt x="500" y="893"/>
                  </a:lnTo>
                  <a:lnTo>
                    <a:pt x="524" y="902"/>
                  </a:lnTo>
                  <a:lnTo>
                    <a:pt x="536" y="875"/>
                  </a:lnTo>
                  <a:lnTo>
                    <a:pt x="569" y="869"/>
                  </a:lnTo>
                  <a:cubicBezTo>
                    <a:pt x="580" y="874"/>
                    <a:pt x="592" y="907"/>
                    <a:pt x="607" y="914"/>
                  </a:cubicBezTo>
                  <a:cubicBezTo>
                    <a:pt x="618" y="920"/>
                    <a:pt x="629" y="907"/>
                    <a:pt x="638" y="907"/>
                  </a:cubicBezTo>
                  <a:cubicBezTo>
                    <a:pt x="646" y="909"/>
                    <a:pt x="656" y="906"/>
                    <a:pt x="661" y="913"/>
                  </a:cubicBezTo>
                  <a:cubicBezTo>
                    <a:pt x="665" y="919"/>
                    <a:pt x="659" y="935"/>
                    <a:pt x="661" y="943"/>
                  </a:cubicBezTo>
                  <a:cubicBezTo>
                    <a:pt x="658" y="950"/>
                    <a:pt x="671" y="961"/>
                    <a:pt x="671" y="961"/>
                  </a:cubicBezTo>
                  <a:cubicBezTo>
                    <a:pt x="675" y="965"/>
                    <a:pt x="662" y="972"/>
                    <a:pt x="671" y="974"/>
                  </a:cubicBezTo>
                  <a:cubicBezTo>
                    <a:pt x="676" y="978"/>
                    <a:pt x="691" y="986"/>
                    <a:pt x="700" y="986"/>
                  </a:cubicBezTo>
                  <a:cubicBezTo>
                    <a:pt x="709" y="986"/>
                    <a:pt x="713" y="974"/>
                    <a:pt x="724" y="973"/>
                  </a:cubicBezTo>
                  <a:cubicBezTo>
                    <a:pt x="744" y="966"/>
                    <a:pt x="752" y="979"/>
                    <a:pt x="766" y="979"/>
                  </a:cubicBezTo>
                  <a:cubicBezTo>
                    <a:pt x="784" y="987"/>
                    <a:pt x="804" y="1019"/>
                    <a:pt x="830" y="1027"/>
                  </a:cubicBezTo>
                  <a:cubicBezTo>
                    <a:pt x="856" y="1035"/>
                    <a:pt x="903" y="1031"/>
                    <a:pt x="923" y="1028"/>
                  </a:cubicBezTo>
                  <a:lnTo>
                    <a:pt x="950" y="1010"/>
                  </a:lnTo>
                  <a:cubicBezTo>
                    <a:pt x="959" y="1014"/>
                    <a:pt x="983" y="1021"/>
                    <a:pt x="983" y="1034"/>
                  </a:cubicBezTo>
                  <a:lnTo>
                    <a:pt x="980" y="1055"/>
                  </a:lnTo>
                  <a:lnTo>
                    <a:pt x="992" y="1070"/>
                  </a:lnTo>
                  <a:cubicBezTo>
                    <a:pt x="1025" y="1031"/>
                    <a:pt x="1033" y="1007"/>
                    <a:pt x="1076" y="998"/>
                  </a:cubicBezTo>
                  <a:cubicBezTo>
                    <a:pt x="1126" y="1001"/>
                    <a:pt x="1121" y="1004"/>
                    <a:pt x="1157" y="1010"/>
                  </a:cubicBezTo>
                  <a:cubicBezTo>
                    <a:pt x="1179" y="1024"/>
                    <a:pt x="1198" y="1016"/>
                    <a:pt x="1222" y="1024"/>
                  </a:cubicBezTo>
                  <a:cubicBezTo>
                    <a:pt x="1240" y="1030"/>
                    <a:pt x="1255" y="1047"/>
                    <a:pt x="1285" y="1037"/>
                  </a:cubicBezTo>
                  <a:lnTo>
                    <a:pt x="1400" y="962"/>
                  </a:lnTo>
                  <a:lnTo>
                    <a:pt x="1421" y="941"/>
                  </a:lnTo>
                  <a:lnTo>
                    <a:pt x="1448" y="932"/>
                  </a:lnTo>
                  <a:lnTo>
                    <a:pt x="1496" y="884"/>
                  </a:lnTo>
                  <a:lnTo>
                    <a:pt x="1577" y="878"/>
                  </a:lnTo>
                  <a:lnTo>
                    <a:pt x="1622" y="866"/>
                  </a:lnTo>
                  <a:lnTo>
                    <a:pt x="1640" y="881"/>
                  </a:lnTo>
                  <a:lnTo>
                    <a:pt x="1628" y="898"/>
                  </a:lnTo>
                  <a:lnTo>
                    <a:pt x="1652" y="916"/>
                  </a:lnTo>
                  <a:lnTo>
                    <a:pt x="1709" y="899"/>
                  </a:lnTo>
                  <a:lnTo>
                    <a:pt x="1718" y="869"/>
                  </a:lnTo>
                  <a:lnTo>
                    <a:pt x="1754" y="893"/>
                  </a:lnTo>
                  <a:lnTo>
                    <a:pt x="1757" y="866"/>
                  </a:lnTo>
                  <a:lnTo>
                    <a:pt x="1793" y="851"/>
                  </a:lnTo>
                  <a:lnTo>
                    <a:pt x="1828" y="896"/>
                  </a:lnTo>
                  <a:lnTo>
                    <a:pt x="1844" y="886"/>
                  </a:lnTo>
                  <a:lnTo>
                    <a:pt x="1838" y="823"/>
                  </a:lnTo>
                  <a:lnTo>
                    <a:pt x="1861" y="820"/>
                  </a:lnTo>
                  <a:lnTo>
                    <a:pt x="1886" y="839"/>
                  </a:lnTo>
                  <a:lnTo>
                    <a:pt x="1871" y="794"/>
                  </a:lnTo>
                  <a:lnTo>
                    <a:pt x="1892" y="773"/>
                  </a:lnTo>
                  <a:lnTo>
                    <a:pt x="1873" y="686"/>
                  </a:lnTo>
                  <a:cubicBezTo>
                    <a:pt x="1872" y="668"/>
                    <a:pt x="1873" y="652"/>
                    <a:pt x="1870" y="634"/>
                  </a:cubicBezTo>
                  <a:cubicBezTo>
                    <a:pt x="1869" y="624"/>
                    <a:pt x="1851" y="609"/>
                    <a:pt x="1847" y="599"/>
                  </a:cubicBezTo>
                  <a:cubicBezTo>
                    <a:pt x="1837" y="577"/>
                    <a:pt x="1847" y="577"/>
                    <a:pt x="1840" y="569"/>
                  </a:cubicBezTo>
                  <a:cubicBezTo>
                    <a:pt x="1834" y="560"/>
                    <a:pt x="1824" y="559"/>
                    <a:pt x="1817" y="551"/>
                  </a:cubicBezTo>
                  <a:cubicBezTo>
                    <a:pt x="1810" y="543"/>
                    <a:pt x="1806" y="543"/>
                    <a:pt x="1802" y="533"/>
                  </a:cubicBezTo>
                  <a:cubicBezTo>
                    <a:pt x="1793" y="513"/>
                    <a:pt x="1801" y="518"/>
                    <a:pt x="1787" y="506"/>
                  </a:cubicBezTo>
                  <a:cubicBezTo>
                    <a:pt x="1777" y="497"/>
                    <a:pt x="1763" y="495"/>
                    <a:pt x="1751" y="491"/>
                  </a:cubicBezTo>
                  <a:cubicBezTo>
                    <a:pt x="1736" y="486"/>
                    <a:pt x="1729" y="473"/>
                    <a:pt x="1715" y="467"/>
                  </a:cubicBezTo>
                  <a:cubicBezTo>
                    <a:pt x="1706" y="463"/>
                    <a:pt x="1688" y="458"/>
                    <a:pt x="1688" y="458"/>
                  </a:cubicBezTo>
                  <a:cubicBezTo>
                    <a:pt x="1681" y="448"/>
                    <a:pt x="1673" y="443"/>
                    <a:pt x="1664" y="434"/>
                  </a:cubicBezTo>
                  <a:cubicBezTo>
                    <a:pt x="1659" y="419"/>
                    <a:pt x="1650" y="423"/>
                    <a:pt x="1640" y="413"/>
                  </a:cubicBezTo>
                  <a:lnTo>
                    <a:pt x="1583" y="491"/>
                  </a:lnTo>
                  <a:lnTo>
                    <a:pt x="1532" y="572"/>
                  </a:lnTo>
                  <a:lnTo>
                    <a:pt x="1487" y="542"/>
                  </a:lnTo>
                  <a:cubicBezTo>
                    <a:pt x="1471" y="523"/>
                    <a:pt x="1459" y="516"/>
                    <a:pt x="1444" y="496"/>
                  </a:cubicBezTo>
                  <a:cubicBezTo>
                    <a:pt x="1428" y="482"/>
                    <a:pt x="1401" y="461"/>
                    <a:pt x="1370" y="455"/>
                  </a:cubicBezTo>
                  <a:cubicBezTo>
                    <a:pt x="1321" y="448"/>
                    <a:pt x="1302" y="446"/>
                    <a:pt x="1250" y="446"/>
                  </a:cubicBezTo>
                  <a:lnTo>
                    <a:pt x="1148" y="462"/>
                  </a:lnTo>
                  <a:lnTo>
                    <a:pt x="1116" y="466"/>
                  </a:lnTo>
                  <a:lnTo>
                    <a:pt x="1066" y="320"/>
                  </a:lnTo>
                  <a:lnTo>
                    <a:pt x="1073" y="200"/>
                  </a:lnTo>
                  <a:lnTo>
                    <a:pt x="1055" y="139"/>
                  </a:lnTo>
                  <a:lnTo>
                    <a:pt x="1073" y="106"/>
                  </a:lnTo>
                  <a:lnTo>
                    <a:pt x="1061" y="47"/>
                  </a:lnTo>
                  <a:lnTo>
                    <a:pt x="1001" y="49"/>
                  </a:lnTo>
                  <a:lnTo>
                    <a:pt x="938" y="16"/>
                  </a:lnTo>
                  <a:cubicBezTo>
                    <a:pt x="913" y="1"/>
                    <a:pt x="893" y="3"/>
                    <a:pt x="865" y="1"/>
                  </a:cubicBezTo>
                  <a:cubicBezTo>
                    <a:pt x="848" y="0"/>
                    <a:pt x="792" y="25"/>
                    <a:pt x="770" y="29"/>
                  </a:cubicBezTo>
                  <a:cubicBezTo>
                    <a:pt x="743" y="35"/>
                    <a:pt x="702" y="53"/>
                    <a:pt x="676" y="59"/>
                  </a:cubicBezTo>
                  <a:cubicBezTo>
                    <a:pt x="650" y="65"/>
                    <a:pt x="631" y="59"/>
                    <a:pt x="614" y="65"/>
                  </a:cubicBezTo>
                  <a:lnTo>
                    <a:pt x="572" y="98"/>
                  </a:lnTo>
                  <a:lnTo>
                    <a:pt x="502" y="133"/>
                  </a:lnTo>
                  <a:lnTo>
                    <a:pt x="433" y="118"/>
                  </a:lnTo>
                  <a:lnTo>
                    <a:pt x="394" y="119"/>
                  </a:lnTo>
                  <a:lnTo>
                    <a:pt x="368" y="134"/>
                  </a:lnTo>
                  <a:lnTo>
                    <a:pt x="329" y="128"/>
                  </a:lnTo>
                  <a:lnTo>
                    <a:pt x="266" y="143"/>
                  </a:lnTo>
                  <a:lnTo>
                    <a:pt x="191" y="137"/>
                  </a:lnTo>
                  <a:lnTo>
                    <a:pt x="145" y="160"/>
                  </a:lnTo>
                  <a:lnTo>
                    <a:pt x="139" y="209"/>
                  </a:lnTo>
                  <a:close/>
                </a:path>
              </a:pathLst>
            </a:custGeom>
            <a:solidFill>
              <a:srgbClr val="808080"/>
            </a:solidFill>
            <a:ln w="15875">
              <a:solidFill>
                <a:schemeClr val="bg1"/>
              </a:solidFill>
              <a:round/>
              <a:headEnd/>
              <a:tailEnd/>
            </a:ln>
            <a:effectLst/>
          </p:spPr>
          <p:txBody>
            <a:bodyPr/>
            <a:lstStyle/>
            <a:p>
              <a:endParaRPr lang="zh-CN" altLang="en-US"/>
            </a:p>
          </p:txBody>
        </p:sp>
        <p:sp>
          <p:nvSpPr>
            <p:cNvPr id="21" name="Freeform 7"/>
            <p:cNvSpPr>
              <a:spLocks/>
            </p:cNvSpPr>
            <p:nvPr/>
          </p:nvSpPr>
          <p:spPr bwMode="auto">
            <a:xfrm>
              <a:off x="2666" y="2424"/>
              <a:ext cx="839" cy="572"/>
            </a:xfrm>
            <a:custGeom>
              <a:avLst/>
              <a:gdLst/>
              <a:ahLst/>
              <a:cxnLst>
                <a:cxn ang="0">
                  <a:pos x="616" y="52"/>
                </a:cxn>
                <a:cxn ang="0">
                  <a:pos x="558" y="9"/>
                </a:cxn>
                <a:cxn ang="0">
                  <a:pos x="502" y="13"/>
                </a:cxn>
                <a:cxn ang="0">
                  <a:pos x="282" y="66"/>
                </a:cxn>
                <a:cxn ang="0">
                  <a:pos x="162" y="91"/>
                </a:cxn>
                <a:cxn ang="0">
                  <a:pos x="126" y="157"/>
                </a:cxn>
                <a:cxn ang="0">
                  <a:pos x="141" y="223"/>
                </a:cxn>
                <a:cxn ang="0">
                  <a:pos x="144" y="268"/>
                </a:cxn>
                <a:cxn ang="0">
                  <a:pos x="138" y="328"/>
                </a:cxn>
                <a:cxn ang="0">
                  <a:pos x="142" y="360"/>
                </a:cxn>
                <a:cxn ang="0">
                  <a:pos x="7" y="306"/>
                </a:cxn>
                <a:cxn ang="0">
                  <a:pos x="0" y="403"/>
                </a:cxn>
                <a:cxn ang="0">
                  <a:pos x="13" y="586"/>
                </a:cxn>
                <a:cxn ang="0">
                  <a:pos x="214" y="715"/>
                </a:cxn>
                <a:cxn ang="0">
                  <a:pos x="459" y="825"/>
                </a:cxn>
                <a:cxn ang="0">
                  <a:pos x="543" y="751"/>
                </a:cxn>
                <a:cxn ang="0">
                  <a:pos x="610" y="640"/>
                </a:cxn>
                <a:cxn ang="0">
                  <a:pos x="700" y="639"/>
                </a:cxn>
                <a:cxn ang="0">
                  <a:pos x="865" y="696"/>
                </a:cxn>
                <a:cxn ang="0">
                  <a:pos x="896" y="738"/>
                </a:cxn>
                <a:cxn ang="0">
                  <a:pos x="962" y="740"/>
                </a:cxn>
                <a:cxn ang="0">
                  <a:pos x="1086" y="710"/>
                </a:cxn>
                <a:cxn ang="0">
                  <a:pos x="1152" y="644"/>
                </a:cxn>
                <a:cxn ang="0">
                  <a:pos x="1126" y="602"/>
                </a:cxn>
                <a:cxn ang="0">
                  <a:pos x="1059" y="559"/>
                </a:cxn>
                <a:cxn ang="0">
                  <a:pos x="1071" y="490"/>
                </a:cxn>
                <a:cxn ang="0">
                  <a:pos x="1114" y="492"/>
                </a:cxn>
                <a:cxn ang="0">
                  <a:pos x="1172" y="432"/>
                </a:cxn>
                <a:cxn ang="0">
                  <a:pos x="1228" y="367"/>
                </a:cxn>
                <a:cxn ang="0">
                  <a:pos x="1183" y="280"/>
                </a:cxn>
                <a:cxn ang="0">
                  <a:pos x="1104" y="216"/>
                </a:cxn>
                <a:cxn ang="0">
                  <a:pos x="1027" y="109"/>
                </a:cxn>
                <a:cxn ang="0">
                  <a:pos x="974" y="92"/>
                </a:cxn>
                <a:cxn ang="0">
                  <a:pos x="898" y="12"/>
                </a:cxn>
                <a:cxn ang="0">
                  <a:pos x="850" y="52"/>
                </a:cxn>
                <a:cxn ang="0">
                  <a:pos x="678" y="3"/>
                </a:cxn>
              </a:cxnLst>
              <a:rect l="0" t="0" r="r" b="b"/>
              <a:pathLst>
                <a:path w="1228" h="837">
                  <a:moveTo>
                    <a:pt x="648" y="49"/>
                  </a:moveTo>
                  <a:cubicBezTo>
                    <a:pt x="618" y="49"/>
                    <a:pt x="627" y="58"/>
                    <a:pt x="616" y="52"/>
                  </a:cubicBezTo>
                  <a:lnTo>
                    <a:pt x="588" y="13"/>
                  </a:lnTo>
                  <a:lnTo>
                    <a:pt x="558" y="9"/>
                  </a:lnTo>
                  <a:lnTo>
                    <a:pt x="537" y="34"/>
                  </a:lnTo>
                  <a:lnTo>
                    <a:pt x="502" y="13"/>
                  </a:lnTo>
                  <a:lnTo>
                    <a:pt x="432" y="18"/>
                  </a:lnTo>
                  <a:lnTo>
                    <a:pt x="282" y="66"/>
                  </a:lnTo>
                  <a:cubicBezTo>
                    <a:pt x="244" y="82"/>
                    <a:pt x="252" y="82"/>
                    <a:pt x="214" y="85"/>
                  </a:cubicBezTo>
                  <a:cubicBezTo>
                    <a:pt x="187" y="88"/>
                    <a:pt x="185" y="90"/>
                    <a:pt x="162" y="91"/>
                  </a:cubicBezTo>
                  <a:cubicBezTo>
                    <a:pt x="156" y="100"/>
                    <a:pt x="148" y="110"/>
                    <a:pt x="141" y="117"/>
                  </a:cubicBezTo>
                  <a:cubicBezTo>
                    <a:pt x="134" y="129"/>
                    <a:pt x="132" y="143"/>
                    <a:pt x="126" y="157"/>
                  </a:cubicBezTo>
                  <a:cubicBezTo>
                    <a:pt x="127" y="164"/>
                    <a:pt x="112" y="191"/>
                    <a:pt x="114" y="202"/>
                  </a:cubicBezTo>
                  <a:cubicBezTo>
                    <a:pt x="116" y="213"/>
                    <a:pt x="136" y="214"/>
                    <a:pt x="141" y="223"/>
                  </a:cubicBezTo>
                  <a:cubicBezTo>
                    <a:pt x="145" y="234"/>
                    <a:pt x="149" y="237"/>
                    <a:pt x="146" y="256"/>
                  </a:cubicBezTo>
                  <a:cubicBezTo>
                    <a:pt x="145" y="260"/>
                    <a:pt x="144" y="268"/>
                    <a:pt x="144" y="268"/>
                  </a:cubicBezTo>
                  <a:cubicBezTo>
                    <a:pt x="137" y="277"/>
                    <a:pt x="123" y="293"/>
                    <a:pt x="117" y="303"/>
                  </a:cubicBezTo>
                  <a:cubicBezTo>
                    <a:pt x="114" y="309"/>
                    <a:pt x="130" y="328"/>
                    <a:pt x="138" y="328"/>
                  </a:cubicBezTo>
                  <a:lnTo>
                    <a:pt x="154" y="342"/>
                  </a:lnTo>
                  <a:lnTo>
                    <a:pt x="142" y="360"/>
                  </a:lnTo>
                  <a:lnTo>
                    <a:pt x="94" y="339"/>
                  </a:lnTo>
                  <a:lnTo>
                    <a:pt x="7" y="306"/>
                  </a:lnTo>
                  <a:lnTo>
                    <a:pt x="22" y="364"/>
                  </a:lnTo>
                  <a:lnTo>
                    <a:pt x="0" y="403"/>
                  </a:lnTo>
                  <a:lnTo>
                    <a:pt x="22" y="466"/>
                  </a:lnTo>
                  <a:lnTo>
                    <a:pt x="13" y="586"/>
                  </a:lnTo>
                  <a:lnTo>
                    <a:pt x="67" y="733"/>
                  </a:lnTo>
                  <a:lnTo>
                    <a:pt x="214" y="715"/>
                  </a:lnTo>
                  <a:cubicBezTo>
                    <a:pt x="289" y="721"/>
                    <a:pt x="319" y="710"/>
                    <a:pt x="370" y="744"/>
                  </a:cubicBezTo>
                  <a:cubicBezTo>
                    <a:pt x="409" y="772"/>
                    <a:pt x="438" y="809"/>
                    <a:pt x="459" y="825"/>
                  </a:cubicBezTo>
                  <a:lnTo>
                    <a:pt x="495" y="837"/>
                  </a:lnTo>
                  <a:lnTo>
                    <a:pt x="543" y="751"/>
                  </a:lnTo>
                  <a:lnTo>
                    <a:pt x="591" y="675"/>
                  </a:lnTo>
                  <a:cubicBezTo>
                    <a:pt x="601" y="645"/>
                    <a:pt x="596" y="647"/>
                    <a:pt x="610" y="640"/>
                  </a:cubicBezTo>
                  <a:cubicBezTo>
                    <a:pt x="624" y="633"/>
                    <a:pt x="663" y="631"/>
                    <a:pt x="678" y="631"/>
                  </a:cubicBezTo>
                  <a:cubicBezTo>
                    <a:pt x="693" y="631"/>
                    <a:pt x="691" y="640"/>
                    <a:pt x="700" y="639"/>
                  </a:cubicBezTo>
                  <a:lnTo>
                    <a:pt x="735" y="624"/>
                  </a:lnTo>
                  <a:lnTo>
                    <a:pt x="865" y="696"/>
                  </a:lnTo>
                  <a:lnTo>
                    <a:pt x="867" y="721"/>
                  </a:lnTo>
                  <a:lnTo>
                    <a:pt x="896" y="738"/>
                  </a:lnTo>
                  <a:lnTo>
                    <a:pt x="922" y="733"/>
                  </a:lnTo>
                  <a:lnTo>
                    <a:pt x="962" y="740"/>
                  </a:lnTo>
                  <a:cubicBezTo>
                    <a:pt x="990" y="734"/>
                    <a:pt x="1005" y="721"/>
                    <a:pt x="1033" y="717"/>
                  </a:cubicBezTo>
                  <a:cubicBezTo>
                    <a:pt x="1052" y="711"/>
                    <a:pt x="1066" y="712"/>
                    <a:pt x="1086" y="710"/>
                  </a:cubicBezTo>
                  <a:cubicBezTo>
                    <a:pt x="1101" y="705"/>
                    <a:pt x="1109" y="695"/>
                    <a:pt x="1122" y="686"/>
                  </a:cubicBezTo>
                  <a:cubicBezTo>
                    <a:pt x="1133" y="675"/>
                    <a:pt x="1146" y="654"/>
                    <a:pt x="1152" y="644"/>
                  </a:cubicBezTo>
                  <a:cubicBezTo>
                    <a:pt x="1155" y="638"/>
                    <a:pt x="1162" y="632"/>
                    <a:pt x="1158" y="625"/>
                  </a:cubicBezTo>
                  <a:lnTo>
                    <a:pt x="1126" y="602"/>
                  </a:lnTo>
                  <a:lnTo>
                    <a:pt x="1113" y="586"/>
                  </a:lnTo>
                  <a:lnTo>
                    <a:pt x="1059" y="559"/>
                  </a:lnTo>
                  <a:lnTo>
                    <a:pt x="1047" y="517"/>
                  </a:lnTo>
                  <a:lnTo>
                    <a:pt x="1071" y="490"/>
                  </a:lnTo>
                  <a:lnTo>
                    <a:pt x="1104" y="500"/>
                  </a:lnTo>
                  <a:lnTo>
                    <a:pt x="1114" y="492"/>
                  </a:lnTo>
                  <a:lnTo>
                    <a:pt x="1108" y="471"/>
                  </a:lnTo>
                  <a:lnTo>
                    <a:pt x="1172" y="432"/>
                  </a:lnTo>
                  <a:lnTo>
                    <a:pt x="1202" y="374"/>
                  </a:lnTo>
                  <a:lnTo>
                    <a:pt x="1228" y="367"/>
                  </a:lnTo>
                  <a:lnTo>
                    <a:pt x="1203" y="286"/>
                  </a:lnTo>
                  <a:lnTo>
                    <a:pt x="1183" y="280"/>
                  </a:lnTo>
                  <a:lnTo>
                    <a:pt x="1165" y="219"/>
                  </a:lnTo>
                  <a:lnTo>
                    <a:pt x="1104" y="216"/>
                  </a:lnTo>
                  <a:lnTo>
                    <a:pt x="1096" y="174"/>
                  </a:lnTo>
                  <a:cubicBezTo>
                    <a:pt x="1073" y="153"/>
                    <a:pt x="1054" y="126"/>
                    <a:pt x="1027" y="109"/>
                  </a:cubicBezTo>
                  <a:cubicBezTo>
                    <a:pt x="1017" y="103"/>
                    <a:pt x="1005" y="106"/>
                    <a:pt x="993" y="105"/>
                  </a:cubicBezTo>
                  <a:cubicBezTo>
                    <a:pt x="987" y="104"/>
                    <a:pt x="974" y="92"/>
                    <a:pt x="974" y="92"/>
                  </a:cubicBezTo>
                  <a:lnTo>
                    <a:pt x="924" y="56"/>
                  </a:lnTo>
                  <a:lnTo>
                    <a:pt x="898" y="12"/>
                  </a:lnTo>
                  <a:lnTo>
                    <a:pt x="870" y="10"/>
                  </a:lnTo>
                  <a:lnTo>
                    <a:pt x="850" y="52"/>
                  </a:lnTo>
                  <a:lnTo>
                    <a:pt x="727" y="0"/>
                  </a:lnTo>
                  <a:lnTo>
                    <a:pt x="678" y="3"/>
                  </a:lnTo>
                  <a:lnTo>
                    <a:pt x="648" y="49"/>
                  </a:lnTo>
                  <a:close/>
                </a:path>
              </a:pathLst>
            </a:custGeom>
            <a:solidFill>
              <a:srgbClr val="808080"/>
            </a:solidFill>
            <a:ln w="15875">
              <a:solidFill>
                <a:schemeClr val="bg1"/>
              </a:solidFill>
              <a:round/>
              <a:headEnd/>
              <a:tailEnd/>
            </a:ln>
            <a:effectLst/>
          </p:spPr>
          <p:txBody>
            <a:bodyPr/>
            <a:lstStyle/>
            <a:p>
              <a:endParaRPr lang="zh-CN" altLang="en-US"/>
            </a:p>
          </p:txBody>
        </p:sp>
        <p:sp>
          <p:nvSpPr>
            <p:cNvPr id="22" name="Freeform 8"/>
            <p:cNvSpPr>
              <a:spLocks/>
            </p:cNvSpPr>
            <p:nvPr/>
          </p:nvSpPr>
          <p:spPr bwMode="auto">
            <a:xfrm>
              <a:off x="3070" y="2824"/>
              <a:ext cx="903" cy="626"/>
            </a:xfrm>
            <a:custGeom>
              <a:avLst/>
              <a:gdLst/>
              <a:ahLst/>
              <a:cxnLst>
                <a:cxn ang="0">
                  <a:pos x="560" y="52"/>
                </a:cxn>
                <a:cxn ang="0">
                  <a:pos x="460" y="120"/>
                </a:cxn>
                <a:cxn ang="0">
                  <a:pos x="330" y="144"/>
                </a:cxn>
                <a:cxn ang="0">
                  <a:pos x="276" y="130"/>
                </a:cxn>
                <a:cxn ang="0">
                  <a:pos x="150" y="33"/>
                </a:cxn>
                <a:cxn ang="0">
                  <a:pos x="57" y="43"/>
                </a:cxn>
                <a:cxn ang="0">
                  <a:pos x="4" y="60"/>
                </a:cxn>
                <a:cxn ang="0">
                  <a:pos x="36" y="130"/>
                </a:cxn>
                <a:cxn ang="0">
                  <a:pos x="110" y="174"/>
                </a:cxn>
                <a:cxn ang="0">
                  <a:pos x="172" y="236"/>
                </a:cxn>
                <a:cxn ang="0">
                  <a:pos x="208" y="288"/>
                </a:cxn>
                <a:cxn ang="0">
                  <a:pos x="236" y="384"/>
                </a:cxn>
                <a:cxn ang="0">
                  <a:pos x="229" y="478"/>
                </a:cxn>
                <a:cxn ang="0">
                  <a:pos x="294" y="536"/>
                </a:cxn>
                <a:cxn ang="0">
                  <a:pos x="330" y="530"/>
                </a:cxn>
                <a:cxn ang="0">
                  <a:pos x="354" y="640"/>
                </a:cxn>
                <a:cxn ang="0">
                  <a:pos x="386" y="626"/>
                </a:cxn>
                <a:cxn ang="0">
                  <a:pos x="394" y="688"/>
                </a:cxn>
                <a:cxn ang="0">
                  <a:pos x="410" y="760"/>
                </a:cxn>
                <a:cxn ang="0">
                  <a:pos x="428" y="814"/>
                </a:cxn>
                <a:cxn ang="0">
                  <a:pos x="500" y="832"/>
                </a:cxn>
                <a:cxn ang="0">
                  <a:pos x="508" y="894"/>
                </a:cxn>
                <a:cxn ang="0">
                  <a:pos x="565" y="871"/>
                </a:cxn>
                <a:cxn ang="0">
                  <a:pos x="614" y="850"/>
                </a:cxn>
                <a:cxn ang="0">
                  <a:pos x="610" y="756"/>
                </a:cxn>
                <a:cxn ang="0">
                  <a:pos x="667" y="714"/>
                </a:cxn>
                <a:cxn ang="0">
                  <a:pos x="670" y="654"/>
                </a:cxn>
                <a:cxn ang="0">
                  <a:pos x="722" y="636"/>
                </a:cxn>
                <a:cxn ang="0">
                  <a:pos x="780" y="674"/>
                </a:cxn>
                <a:cxn ang="0">
                  <a:pos x="854" y="662"/>
                </a:cxn>
                <a:cxn ang="0">
                  <a:pos x="916" y="700"/>
                </a:cxn>
                <a:cxn ang="0">
                  <a:pos x="981" y="663"/>
                </a:cxn>
                <a:cxn ang="0">
                  <a:pos x="986" y="620"/>
                </a:cxn>
                <a:cxn ang="0">
                  <a:pos x="994" y="580"/>
                </a:cxn>
                <a:cxn ang="0">
                  <a:pos x="1052" y="568"/>
                </a:cxn>
                <a:cxn ang="0">
                  <a:pos x="1086" y="566"/>
                </a:cxn>
                <a:cxn ang="0">
                  <a:pos x="1140" y="540"/>
                </a:cxn>
                <a:cxn ang="0">
                  <a:pos x="1176" y="570"/>
                </a:cxn>
                <a:cxn ang="0">
                  <a:pos x="1244" y="528"/>
                </a:cxn>
                <a:cxn ang="0">
                  <a:pos x="1238" y="474"/>
                </a:cxn>
                <a:cxn ang="0">
                  <a:pos x="1148" y="420"/>
                </a:cxn>
                <a:cxn ang="0">
                  <a:pos x="1186" y="372"/>
                </a:cxn>
                <a:cxn ang="0">
                  <a:pos x="1322" y="386"/>
                </a:cxn>
                <a:cxn ang="0">
                  <a:pos x="1284" y="298"/>
                </a:cxn>
                <a:cxn ang="0">
                  <a:pos x="1178" y="278"/>
                </a:cxn>
                <a:cxn ang="0">
                  <a:pos x="1098" y="246"/>
                </a:cxn>
                <a:cxn ang="0">
                  <a:pos x="1068" y="230"/>
                </a:cxn>
                <a:cxn ang="0">
                  <a:pos x="978" y="236"/>
                </a:cxn>
                <a:cxn ang="0">
                  <a:pos x="878" y="260"/>
                </a:cxn>
                <a:cxn ang="0">
                  <a:pos x="776" y="250"/>
                </a:cxn>
                <a:cxn ang="0">
                  <a:pos x="762" y="118"/>
                </a:cxn>
                <a:cxn ang="0">
                  <a:pos x="650" y="68"/>
                </a:cxn>
                <a:cxn ang="0">
                  <a:pos x="600" y="0"/>
                </a:cxn>
              </a:cxnLst>
              <a:rect l="0" t="0" r="r" b="b"/>
              <a:pathLst>
                <a:path w="1322" h="916">
                  <a:moveTo>
                    <a:pt x="580" y="2"/>
                  </a:moveTo>
                  <a:lnTo>
                    <a:pt x="560" y="52"/>
                  </a:lnTo>
                  <a:lnTo>
                    <a:pt x="518" y="108"/>
                  </a:lnTo>
                  <a:cubicBezTo>
                    <a:pt x="490" y="116"/>
                    <a:pt x="485" y="120"/>
                    <a:pt x="460" y="120"/>
                  </a:cubicBezTo>
                  <a:lnTo>
                    <a:pt x="376" y="150"/>
                  </a:lnTo>
                  <a:lnTo>
                    <a:pt x="330" y="144"/>
                  </a:lnTo>
                  <a:lnTo>
                    <a:pt x="306" y="148"/>
                  </a:lnTo>
                  <a:lnTo>
                    <a:pt x="276" y="130"/>
                  </a:lnTo>
                  <a:lnTo>
                    <a:pt x="279" y="106"/>
                  </a:lnTo>
                  <a:lnTo>
                    <a:pt x="150" y="33"/>
                  </a:lnTo>
                  <a:lnTo>
                    <a:pt x="112" y="43"/>
                  </a:lnTo>
                  <a:lnTo>
                    <a:pt x="57" y="43"/>
                  </a:lnTo>
                  <a:lnTo>
                    <a:pt x="24" y="45"/>
                  </a:lnTo>
                  <a:lnTo>
                    <a:pt x="4" y="60"/>
                  </a:lnTo>
                  <a:lnTo>
                    <a:pt x="0" y="91"/>
                  </a:lnTo>
                  <a:lnTo>
                    <a:pt x="36" y="130"/>
                  </a:lnTo>
                  <a:lnTo>
                    <a:pt x="82" y="156"/>
                  </a:lnTo>
                  <a:lnTo>
                    <a:pt x="110" y="174"/>
                  </a:lnTo>
                  <a:lnTo>
                    <a:pt x="158" y="194"/>
                  </a:lnTo>
                  <a:lnTo>
                    <a:pt x="172" y="236"/>
                  </a:lnTo>
                  <a:lnTo>
                    <a:pt x="204" y="252"/>
                  </a:lnTo>
                  <a:lnTo>
                    <a:pt x="208" y="288"/>
                  </a:lnTo>
                  <a:lnTo>
                    <a:pt x="232" y="314"/>
                  </a:lnTo>
                  <a:lnTo>
                    <a:pt x="236" y="384"/>
                  </a:lnTo>
                  <a:lnTo>
                    <a:pt x="252" y="448"/>
                  </a:lnTo>
                  <a:lnTo>
                    <a:pt x="229" y="478"/>
                  </a:lnTo>
                  <a:lnTo>
                    <a:pt x="249" y="510"/>
                  </a:lnTo>
                  <a:lnTo>
                    <a:pt x="294" y="536"/>
                  </a:lnTo>
                  <a:lnTo>
                    <a:pt x="322" y="516"/>
                  </a:lnTo>
                  <a:lnTo>
                    <a:pt x="330" y="530"/>
                  </a:lnTo>
                  <a:lnTo>
                    <a:pt x="306" y="606"/>
                  </a:lnTo>
                  <a:lnTo>
                    <a:pt x="354" y="640"/>
                  </a:lnTo>
                  <a:lnTo>
                    <a:pt x="370" y="616"/>
                  </a:lnTo>
                  <a:lnTo>
                    <a:pt x="386" y="626"/>
                  </a:lnTo>
                  <a:lnTo>
                    <a:pt x="400" y="654"/>
                  </a:lnTo>
                  <a:lnTo>
                    <a:pt x="394" y="688"/>
                  </a:lnTo>
                  <a:lnTo>
                    <a:pt x="402" y="716"/>
                  </a:lnTo>
                  <a:lnTo>
                    <a:pt x="410" y="760"/>
                  </a:lnTo>
                  <a:lnTo>
                    <a:pt x="404" y="784"/>
                  </a:lnTo>
                  <a:lnTo>
                    <a:pt x="428" y="814"/>
                  </a:lnTo>
                  <a:lnTo>
                    <a:pt x="458" y="828"/>
                  </a:lnTo>
                  <a:lnTo>
                    <a:pt x="500" y="832"/>
                  </a:lnTo>
                  <a:cubicBezTo>
                    <a:pt x="507" y="836"/>
                    <a:pt x="513" y="843"/>
                    <a:pt x="517" y="850"/>
                  </a:cubicBezTo>
                  <a:cubicBezTo>
                    <a:pt x="523" y="863"/>
                    <a:pt x="511" y="880"/>
                    <a:pt x="508" y="894"/>
                  </a:cubicBezTo>
                  <a:cubicBezTo>
                    <a:pt x="511" y="916"/>
                    <a:pt x="522" y="907"/>
                    <a:pt x="540" y="904"/>
                  </a:cubicBezTo>
                  <a:cubicBezTo>
                    <a:pt x="545" y="896"/>
                    <a:pt x="557" y="876"/>
                    <a:pt x="565" y="871"/>
                  </a:cubicBezTo>
                  <a:cubicBezTo>
                    <a:pt x="575" y="856"/>
                    <a:pt x="586" y="863"/>
                    <a:pt x="602" y="858"/>
                  </a:cubicBezTo>
                  <a:cubicBezTo>
                    <a:pt x="607" y="856"/>
                    <a:pt x="614" y="850"/>
                    <a:pt x="614" y="850"/>
                  </a:cubicBezTo>
                  <a:cubicBezTo>
                    <a:pt x="626" y="833"/>
                    <a:pt x="618" y="819"/>
                    <a:pt x="608" y="804"/>
                  </a:cubicBezTo>
                  <a:cubicBezTo>
                    <a:pt x="609" y="788"/>
                    <a:pt x="608" y="772"/>
                    <a:pt x="610" y="756"/>
                  </a:cubicBezTo>
                  <a:cubicBezTo>
                    <a:pt x="611" y="752"/>
                    <a:pt x="620" y="751"/>
                    <a:pt x="620" y="744"/>
                  </a:cubicBezTo>
                  <a:lnTo>
                    <a:pt x="667" y="714"/>
                  </a:lnTo>
                  <a:lnTo>
                    <a:pt x="656" y="674"/>
                  </a:lnTo>
                  <a:lnTo>
                    <a:pt x="670" y="654"/>
                  </a:lnTo>
                  <a:lnTo>
                    <a:pt x="699" y="658"/>
                  </a:lnTo>
                  <a:lnTo>
                    <a:pt x="722" y="636"/>
                  </a:lnTo>
                  <a:lnTo>
                    <a:pt x="766" y="640"/>
                  </a:lnTo>
                  <a:lnTo>
                    <a:pt x="780" y="674"/>
                  </a:lnTo>
                  <a:lnTo>
                    <a:pt x="816" y="694"/>
                  </a:lnTo>
                  <a:lnTo>
                    <a:pt x="854" y="662"/>
                  </a:lnTo>
                  <a:lnTo>
                    <a:pt x="884" y="658"/>
                  </a:lnTo>
                  <a:lnTo>
                    <a:pt x="916" y="700"/>
                  </a:lnTo>
                  <a:lnTo>
                    <a:pt x="968" y="678"/>
                  </a:lnTo>
                  <a:cubicBezTo>
                    <a:pt x="969" y="673"/>
                    <a:pt x="979" y="668"/>
                    <a:pt x="981" y="663"/>
                  </a:cubicBezTo>
                  <a:cubicBezTo>
                    <a:pt x="984" y="655"/>
                    <a:pt x="998" y="651"/>
                    <a:pt x="1006" y="646"/>
                  </a:cubicBezTo>
                  <a:cubicBezTo>
                    <a:pt x="1014" y="623"/>
                    <a:pt x="1007" y="622"/>
                    <a:pt x="986" y="620"/>
                  </a:cubicBezTo>
                  <a:cubicBezTo>
                    <a:pt x="975" y="612"/>
                    <a:pt x="971" y="612"/>
                    <a:pt x="980" y="598"/>
                  </a:cubicBezTo>
                  <a:cubicBezTo>
                    <a:pt x="982" y="588"/>
                    <a:pt x="986" y="585"/>
                    <a:pt x="994" y="580"/>
                  </a:cubicBezTo>
                  <a:cubicBezTo>
                    <a:pt x="1002" y="569"/>
                    <a:pt x="1004" y="570"/>
                    <a:pt x="1018" y="572"/>
                  </a:cubicBezTo>
                  <a:cubicBezTo>
                    <a:pt x="1031" y="576"/>
                    <a:pt x="1040" y="568"/>
                    <a:pt x="1052" y="568"/>
                  </a:cubicBezTo>
                  <a:lnTo>
                    <a:pt x="1066" y="582"/>
                  </a:lnTo>
                  <a:lnTo>
                    <a:pt x="1086" y="566"/>
                  </a:lnTo>
                  <a:lnTo>
                    <a:pt x="1096" y="532"/>
                  </a:lnTo>
                  <a:lnTo>
                    <a:pt x="1140" y="540"/>
                  </a:lnTo>
                  <a:lnTo>
                    <a:pt x="1156" y="562"/>
                  </a:lnTo>
                  <a:lnTo>
                    <a:pt x="1176" y="570"/>
                  </a:lnTo>
                  <a:lnTo>
                    <a:pt x="1222" y="530"/>
                  </a:lnTo>
                  <a:lnTo>
                    <a:pt x="1244" y="528"/>
                  </a:lnTo>
                  <a:lnTo>
                    <a:pt x="1254" y="504"/>
                  </a:lnTo>
                  <a:lnTo>
                    <a:pt x="1238" y="474"/>
                  </a:lnTo>
                  <a:lnTo>
                    <a:pt x="1188" y="430"/>
                  </a:lnTo>
                  <a:lnTo>
                    <a:pt x="1148" y="420"/>
                  </a:lnTo>
                  <a:lnTo>
                    <a:pt x="1147" y="394"/>
                  </a:lnTo>
                  <a:lnTo>
                    <a:pt x="1186" y="372"/>
                  </a:lnTo>
                  <a:lnTo>
                    <a:pt x="1270" y="370"/>
                  </a:lnTo>
                  <a:lnTo>
                    <a:pt x="1322" y="386"/>
                  </a:lnTo>
                  <a:lnTo>
                    <a:pt x="1314" y="324"/>
                  </a:lnTo>
                  <a:lnTo>
                    <a:pt x="1284" y="298"/>
                  </a:lnTo>
                  <a:lnTo>
                    <a:pt x="1226" y="308"/>
                  </a:lnTo>
                  <a:lnTo>
                    <a:pt x="1178" y="278"/>
                  </a:lnTo>
                  <a:lnTo>
                    <a:pt x="1154" y="280"/>
                  </a:lnTo>
                  <a:lnTo>
                    <a:pt x="1098" y="246"/>
                  </a:lnTo>
                  <a:cubicBezTo>
                    <a:pt x="1089" y="243"/>
                    <a:pt x="1080" y="240"/>
                    <a:pt x="1072" y="236"/>
                  </a:cubicBezTo>
                  <a:cubicBezTo>
                    <a:pt x="1070" y="235"/>
                    <a:pt x="1070" y="232"/>
                    <a:pt x="1068" y="230"/>
                  </a:cubicBezTo>
                  <a:cubicBezTo>
                    <a:pt x="1059" y="222"/>
                    <a:pt x="1024" y="214"/>
                    <a:pt x="1011" y="211"/>
                  </a:cubicBezTo>
                  <a:cubicBezTo>
                    <a:pt x="985" y="213"/>
                    <a:pt x="997" y="224"/>
                    <a:pt x="978" y="236"/>
                  </a:cubicBezTo>
                  <a:cubicBezTo>
                    <a:pt x="965" y="256"/>
                    <a:pt x="931" y="245"/>
                    <a:pt x="912" y="246"/>
                  </a:cubicBezTo>
                  <a:cubicBezTo>
                    <a:pt x="900" y="250"/>
                    <a:pt x="889" y="254"/>
                    <a:pt x="878" y="260"/>
                  </a:cubicBezTo>
                  <a:lnTo>
                    <a:pt x="802" y="246"/>
                  </a:lnTo>
                  <a:lnTo>
                    <a:pt x="776" y="250"/>
                  </a:lnTo>
                  <a:lnTo>
                    <a:pt x="762" y="210"/>
                  </a:lnTo>
                  <a:lnTo>
                    <a:pt x="762" y="118"/>
                  </a:lnTo>
                  <a:lnTo>
                    <a:pt x="686" y="92"/>
                  </a:lnTo>
                  <a:lnTo>
                    <a:pt x="650" y="68"/>
                  </a:lnTo>
                  <a:lnTo>
                    <a:pt x="606" y="32"/>
                  </a:lnTo>
                  <a:lnTo>
                    <a:pt x="600" y="0"/>
                  </a:lnTo>
                  <a:lnTo>
                    <a:pt x="580" y="2"/>
                  </a:lnTo>
                  <a:close/>
                </a:path>
              </a:pathLst>
            </a:custGeom>
            <a:solidFill>
              <a:srgbClr val="808080"/>
            </a:solidFill>
            <a:ln w="15875">
              <a:solidFill>
                <a:schemeClr val="bg1"/>
              </a:solidFill>
              <a:round/>
              <a:headEnd/>
              <a:tailEnd/>
            </a:ln>
            <a:effectLst/>
          </p:spPr>
          <p:txBody>
            <a:bodyPr/>
            <a:lstStyle/>
            <a:p>
              <a:endParaRPr lang="zh-CN" altLang="en-US"/>
            </a:p>
          </p:txBody>
        </p:sp>
        <p:sp>
          <p:nvSpPr>
            <p:cNvPr id="23" name="Freeform 9"/>
            <p:cNvSpPr>
              <a:spLocks/>
            </p:cNvSpPr>
            <p:nvPr/>
          </p:nvSpPr>
          <p:spPr bwMode="auto">
            <a:xfrm>
              <a:off x="3070" y="3159"/>
              <a:ext cx="657" cy="607"/>
            </a:xfrm>
            <a:custGeom>
              <a:avLst/>
              <a:gdLst/>
              <a:ahLst/>
              <a:cxnLst>
                <a:cxn ang="0">
                  <a:pos x="72" y="81"/>
                </a:cxn>
                <a:cxn ang="0">
                  <a:pos x="113" y="70"/>
                </a:cxn>
                <a:cxn ang="0">
                  <a:pos x="159" y="32"/>
                </a:cxn>
                <a:cxn ang="0">
                  <a:pos x="203" y="68"/>
                </a:cxn>
                <a:cxn ang="0">
                  <a:pos x="225" y="0"/>
                </a:cxn>
                <a:cxn ang="0">
                  <a:pos x="323" y="20"/>
                </a:cxn>
                <a:cxn ang="0">
                  <a:pos x="309" y="114"/>
                </a:cxn>
                <a:cxn ang="0">
                  <a:pos x="367" y="118"/>
                </a:cxn>
                <a:cxn ang="0">
                  <a:pos x="403" y="166"/>
                </a:cxn>
                <a:cxn ang="0">
                  <a:pos x="415" y="274"/>
                </a:cxn>
                <a:cxn ang="0">
                  <a:pos x="435" y="322"/>
                </a:cxn>
                <a:cxn ang="0">
                  <a:pos x="501" y="334"/>
                </a:cxn>
                <a:cxn ang="0">
                  <a:pos x="515" y="411"/>
                </a:cxn>
                <a:cxn ang="0">
                  <a:pos x="563" y="370"/>
                </a:cxn>
                <a:cxn ang="0">
                  <a:pos x="599" y="362"/>
                </a:cxn>
                <a:cxn ang="0">
                  <a:pos x="599" y="312"/>
                </a:cxn>
                <a:cxn ang="0">
                  <a:pos x="655" y="220"/>
                </a:cxn>
                <a:cxn ang="0">
                  <a:pos x="671" y="156"/>
                </a:cxn>
                <a:cxn ang="0">
                  <a:pos x="711" y="140"/>
                </a:cxn>
                <a:cxn ang="0">
                  <a:pos x="783" y="178"/>
                </a:cxn>
                <a:cxn ang="0">
                  <a:pos x="853" y="166"/>
                </a:cxn>
                <a:cxn ang="0">
                  <a:pos x="917" y="204"/>
                </a:cxn>
                <a:cxn ang="0">
                  <a:pos x="899" y="254"/>
                </a:cxn>
                <a:cxn ang="0">
                  <a:pos x="797" y="268"/>
                </a:cxn>
                <a:cxn ang="0">
                  <a:pos x="741" y="279"/>
                </a:cxn>
                <a:cxn ang="0">
                  <a:pos x="817" y="330"/>
                </a:cxn>
                <a:cxn ang="0">
                  <a:pos x="841" y="404"/>
                </a:cxn>
                <a:cxn ang="0">
                  <a:pos x="789" y="480"/>
                </a:cxn>
                <a:cxn ang="0">
                  <a:pos x="831" y="569"/>
                </a:cxn>
                <a:cxn ang="0">
                  <a:pos x="961" y="580"/>
                </a:cxn>
                <a:cxn ang="0">
                  <a:pos x="907" y="660"/>
                </a:cxn>
                <a:cxn ang="0">
                  <a:pos x="859" y="702"/>
                </a:cxn>
                <a:cxn ang="0">
                  <a:pos x="825" y="670"/>
                </a:cxn>
                <a:cxn ang="0">
                  <a:pos x="785" y="714"/>
                </a:cxn>
                <a:cxn ang="0">
                  <a:pos x="723" y="716"/>
                </a:cxn>
                <a:cxn ang="0">
                  <a:pos x="703" y="748"/>
                </a:cxn>
                <a:cxn ang="0">
                  <a:pos x="655" y="734"/>
                </a:cxn>
                <a:cxn ang="0">
                  <a:pos x="601" y="732"/>
                </a:cxn>
                <a:cxn ang="0">
                  <a:pos x="565" y="760"/>
                </a:cxn>
                <a:cxn ang="0">
                  <a:pos x="499" y="818"/>
                </a:cxn>
                <a:cxn ang="0">
                  <a:pos x="509" y="858"/>
                </a:cxn>
                <a:cxn ang="0">
                  <a:pos x="455" y="872"/>
                </a:cxn>
                <a:cxn ang="0">
                  <a:pos x="365" y="848"/>
                </a:cxn>
                <a:cxn ang="0">
                  <a:pos x="291" y="782"/>
                </a:cxn>
                <a:cxn ang="0">
                  <a:pos x="307" y="700"/>
                </a:cxn>
                <a:cxn ang="0">
                  <a:pos x="283" y="696"/>
                </a:cxn>
                <a:cxn ang="0">
                  <a:pos x="263" y="640"/>
                </a:cxn>
                <a:cxn ang="0">
                  <a:pos x="253" y="580"/>
                </a:cxn>
                <a:cxn ang="0">
                  <a:pos x="147" y="618"/>
                </a:cxn>
                <a:cxn ang="0">
                  <a:pos x="155" y="558"/>
                </a:cxn>
                <a:cxn ang="0">
                  <a:pos x="242" y="390"/>
                </a:cxn>
                <a:cxn ang="0">
                  <a:pos x="205" y="252"/>
                </a:cxn>
                <a:cxn ang="0">
                  <a:pos x="175" y="230"/>
                </a:cxn>
                <a:cxn ang="0">
                  <a:pos x="171" y="182"/>
                </a:cxn>
                <a:cxn ang="0">
                  <a:pos x="2" y="132"/>
                </a:cxn>
                <a:cxn ang="0">
                  <a:pos x="13" y="98"/>
                </a:cxn>
              </a:cxnLst>
              <a:rect l="0" t="0" r="r" b="b"/>
              <a:pathLst>
                <a:path w="961" h="888">
                  <a:moveTo>
                    <a:pt x="13" y="98"/>
                  </a:moveTo>
                  <a:lnTo>
                    <a:pt x="72" y="81"/>
                  </a:lnTo>
                  <a:lnTo>
                    <a:pt x="77" y="48"/>
                  </a:lnTo>
                  <a:lnTo>
                    <a:pt x="113" y="70"/>
                  </a:lnTo>
                  <a:lnTo>
                    <a:pt x="119" y="48"/>
                  </a:lnTo>
                  <a:lnTo>
                    <a:pt x="159" y="32"/>
                  </a:lnTo>
                  <a:lnTo>
                    <a:pt x="191" y="74"/>
                  </a:lnTo>
                  <a:lnTo>
                    <a:pt x="203" y="68"/>
                  </a:lnTo>
                  <a:lnTo>
                    <a:pt x="195" y="4"/>
                  </a:lnTo>
                  <a:lnTo>
                    <a:pt x="225" y="0"/>
                  </a:lnTo>
                  <a:lnTo>
                    <a:pt x="291" y="42"/>
                  </a:lnTo>
                  <a:lnTo>
                    <a:pt x="323" y="20"/>
                  </a:lnTo>
                  <a:lnTo>
                    <a:pt x="333" y="38"/>
                  </a:lnTo>
                  <a:lnTo>
                    <a:pt x="309" y="114"/>
                  </a:lnTo>
                  <a:lnTo>
                    <a:pt x="351" y="142"/>
                  </a:lnTo>
                  <a:lnTo>
                    <a:pt x="367" y="118"/>
                  </a:lnTo>
                  <a:lnTo>
                    <a:pt x="385" y="132"/>
                  </a:lnTo>
                  <a:lnTo>
                    <a:pt x="403" y="166"/>
                  </a:lnTo>
                  <a:lnTo>
                    <a:pt x="397" y="202"/>
                  </a:lnTo>
                  <a:lnTo>
                    <a:pt x="415" y="274"/>
                  </a:lnTo>
                  <a:lnTo>
                    <a:pt x="411" y="296"/>
                  </a:lnTo>
                  <a:lnTo>
                    <a:pt x="435" y="322"/>
                  </a:lnTo>
                  <a:lnTo>
                    <a:pt x="471" y="336"/>
                  </a:lnTo>
                  <a:lnTo>
                    <a:pt x="501" y="334"/>
                  </a:lnTo>
                  <a:lnTo>
                    <a:pt x="523" y="360"/>
                  </a:lnTo>
                  <a:lnTo>
                    <a:pt x="515" y="411"/>
                  </a:lnTo>
                  <a:lnTo>
                    <a:pt x="539" y="408"/>
                  </a:lnTo>
                  <a:lnTo>
                    <a:pt x="563" y="370"/>
                  </a:lnTo>
                  <a:lnTo>
                    <a:pt x="587" y="360"/>
                  </a:lnTo>
                  <a:lnTo>
                    <a:pt x="599" y="362"/>
                  </a:lnTo>
                  <a:lnTo>
                    <a:pt x="611" y="350"/>
                  </a:lnTo>
                  <a:lnTo>
                    <a:pt x="599" y="312"/>
                  </a:lnTo>
                  <a:lnTo>
                    <a:pt x="605" y="262"/>
                  </a:lnTo>
                  <a:lnTo>
                    <a:pt x="655" y="220"/>
                  </a:lnTo>
                  <a:lnTo>
                    <a:pt x="649" y="180"/>
                  </a:lnTo>
                  <a:lnTo>
                    <a:pt x="671" y="156"/>
                  </a:lnTo>
                  <a:lnTo>
                    <a:pt x="695" y="160"/>
                  </a:lnTo>
                  <a:lnTo>
                    <a:pt x="711" y="140"/>
                  </a:lnTo>
                  <a:lnTo>
                    <a:pt x="767" y="142"/>
                  </a:lnTo>
                  <a:lnTo>
                    <a:pt x="783" y="178"/>
                  </a:lnTo>
                  <a:lnTo>
                    <a:pt x="815" y="194"/>
                  </a:lnTo>
                  <a:lnTo>
                    <a:pt x="853" y="166"/>
                  </a:lnTo>
                  <a:lnTo>
                    <a:pt x="889" y="162"/>
                  </a:lnTo>
                  <a:lnTo>
                    <a:pt x="917" y="204"/>
                  </a:lnTo>
                  <a:lnTo>
                    <a:pt x="897" y="230"/>
                  </a:lnTo>
                  <a:lnTo>
                    <a:pt x="899" y="254"/>
                  </a:lnTo>
                  <a:lnTo>
                    <a:pt x="857" y="270"/>
                  </a:lnTo>
                  <a:lnTo>
                    <a:pt x="797" y="268"/>
                  </a:lnTo>
                  <a:lnTo>
                    <a:pt x="773" y="261"/>
                  </a:lnTo>
                  <a:lnTo>
                    <a:pt x="741" y="279"/>
                  </a:lnTo>
                  <a:lnTo>
                    <a:pt x="774" y="338"/>
                  </a:lnTo>
                  <a:lnTo>
                    <a:pt x="817" y="330"/>
                  </a:lnTo>
                  <a:lnTo>
                    <a:pt x="843" y="338"/>
                  </a:lnTo>
                  <a:lnTo>
                    <a:pt x="841" y="404"/>
                  </a:lnTo>
                  <a:lnTo>
                    <a:pt x="821" y="458"/>
                  </a:lnTo>
                  <a:lnTo>
                    <a:pt x="789" y="480"/>
                  </a:lnTo>
                  <a:lnTo>
                    <a:pt x="783" y="534"/>
                  </a:lnTo>
                  <a:lnTo>
                    <a:pt x="831" y="569"/>
                  </a:lnTo>
                  <a:lnTo>
                    <a:pt x="925" y="568"/>
                  </a:lnTo>
                  <a:lnTo>
                    <a:pt x="961" y="580"/>
                  </a:lnTo>
                  <a:lnTo>
                    <a:pt x="949" y="630"/>
                  </a:lnTo>
                  <a:lnTo>
                    <a:pt x="907" y="660"/>
                  </a:lnTo>
                  <a:lnTo>
                    <a:pt x="899" y="708"/>
                  </a:lnTo>
                  <a:lnTo>
                    <a:pt x="859" y="702"/>
                  </a:lnTo>
                  <a:lnTo>
                    <a:pt x="853" y="678"/>
                  </a:lnTo>
                  <a:lnTo>
                    <a:pt x="825" y="670"/>
                  </a:lnTo>
                  <a:lnTo>
                    <a:pt x="785" y="698"/>
                  </a:lnTo>
                  <a:lnTo>
                    <a:pt x="785" y="714"/>
                  </a:lnTo>
                  <a:lnTo>
                    <a:pt x="741" y="728"/>
                  </a:lnTo>
                  <a:lnTo>
                    <a:pt x="723" y="716"/>
                  </a:lnTo>
                  <a:lnTo>
                    <a:pt x="709" y="718"/>
                  </a:lnTo>
                  <a:lnTo>
                    <a:pt x="703" y="748"/>
                  </a:lnTo>
                  <a:lnTo>
                    <a:pt x="679" y="732"/>
                  </a:lnTo>
                  <a:lnTo>
                    <a:pt x="655" y="734"/>
                  </a:lnTo>
                  <a:lnTo>
                    <a:pt x="633" y="756"/>
                  </a:lnTo>
                  <a:lnTo>
                    <a:pt x="601" y="732"/>
                  </a:lnTo>
                  <a:lnTo>
                    <a:pt x="579" y="728"/>
                  </a:lnTo>
                  <a:lnTo>
                    <a:pt x="565" y="760"/>
                  </a:lnTo>
                  <a:lnTo>
                    <a:pt x="507" y="774"/>
                  </a:lnTo>
                  <a:lnTo>
                    <a:pt x="499" y="818"/>
                  </a:lnTo>
                  <a:lnTo>
                    <a:pt x="517" y="838"/>
                  </a:lnTo>
                  <a:lnTo>
                    <a:pt x="509" y="858"/>
                  </a:lnTo>
                  <a:lnTo>
                    <a:pt x="525" y="888"/>
                  </a:lnTo>
                  <a:lnTo>
                    <a:pt x="455" y="872"/>
                  </a:lnTo>
                  <a:lnTo>
                    <a:pt x="443" y="842"/>
                  </a:lnTo>
                  <a:lnTo>
                    <a:pt x="365" y="848"/>
                  </a:lnTo>
                  <a:lnTo>
                    <a:pt x="327" y="780"/>
                  </a:lnTo>
                  <a:lnTo>
                    <a:pt x="291" y="782"/>
                  </a:lnTo>
                  <a:lnTo>
                    <a:pt x="293" y="710"/>
                  </a:lnTo>
                  <a:lnTo>
                    <a:pt x="307" y="700"/>
                  </a:lnTo>
                  <a:lnTo>
                    <a:pt x="299" y="686"/>
                  </a:lnTo>
                  <a:lnTo>
                    <a:pt x="283" y="696"/>
                  </a:lnTo>
                  <a:lnTo>
                    <a:pt x="267" y="680"/>
                  </a:lnTo>
                  <a:lnTo>
                    <a:pt x="263" y="640"/>
                  </a:lnTo>
                  <a:lnTo>
                    <a:pt x="243" y="606"/>
                  </a:lnTo>
                  <a:lnTo>
                    <a:pt x="253" y="580"/>
                  </a:lnTo>
                  <a:lnTo>
                    <a:pt x="239" y="570"/>
                  </a:lnTo>
                  <a:lnTo>
                    <a:pt x="147" y="618"/>
                  </a:lnTo>
                  <a:lnTo>
                    <a:pt x="135" y="596"/>
                  </a:lnTo>
                  <a:lnTo>
                    <a:pt x="155" y="558"/>
                  </a:lnTo>
                  <a:lnTo>
                    <a:pt x="133" y="526"/>
                  </a:lnTo>
                  <a:lnTo>
                    <a:pt x="242" y="390"/>
                  </a:lnTo>
                  <a:lnTo>
                    <a:pt x="224" y="294"/>
                  </a:lnTo>
                  <a:lnTo>
                    <a:pt x="205" y="252"/>
                  </a:lnTo>
                  <a:lnTo>
                    <a:pt x="183" y="266"/>
                  </a:lnTo>
                  <a:lnTo>
                    <a:pt x="175" y="230"/>
                  </a:lnTo>
                  <a:lnTo>
                    <a:pt x="185" y="200"/>
                  </a:lnTo>
                  <a:lnTo>
                    <a:pt x="171" y="182"/>
                  </a:lnTo>
                  <a:cubicBezTo>
                    <a:pt x="114" y="154"/>
                    <a:pt x="119" y="164"/>
                    <a:pt x="33" y="162"/>
                  </a:cubicBezTo>
                  <a:cubicBezTo>
                    <a:pt x="5" y="170"/>
                    <a:pt x="5" y="159"/>
                    <a:pt x="2" y="132"/>
                  </a:cubicBezTo>
                  <a:cubicBezTo>
                    <a:pt x="0" y="124"/>
                    <a:pt x="15" y="131"/>
                    <a:pt x="17" y="125"/>
                  </a:cubicBezTo>
                  <a:cubicBezTo>
                    <a:pt x="14" y="116"/>
                    <a:pt x="16" y="98"/>
                    <a:pt x="13" y="98"/>
                  </a:cubicBezTo>
                  <a:close/>
                </a:path>
              </a:pathLst>
            </a:custGeom>
            <a:solidFill>
              <a:srgbClr val="808080"/>
            </a:solidFill>
            <a:ln w="15875">
              <a:solidFill>
                <a:schemeClr val="bg1"/>
              </a:solidFill>
              <a:round/>
              <a:headEnd/>
              <a:tailEnd/>
            </a:ln>
            <a:effectLst/>
          </p:spPr>
          <p:txBody>
            <a:bodyPr/>
            <a:lstStyle/>
            <a:p>
              <a:endParaRPr lang="zh-CN" altLang="en-US"/>
            </a:p>
          </p:txBody>
        </p:sp>
        <p:sp>
          <p:nvSpPr>
            <p:cNvPr id="24" name="Freeform 10"/>
            <p:cNvSpPr>
              <a:spLocks/>
            </p:cNvSpPr>
            <p:nvPr/>
          </p:nvSpPr>
          <p:spPr bwMode="auto">
            <a:xfrm>
              <a:off x="3573" y="3184"/>
              <a:ext cx="375" cy="344"/>
            </a:xfrm>
            <a:custGeom>
              <a:avLst/>
              <a:gdLst/>
              <a:ahLst/>
              <a:cxnLst>
                <a:cxn ang="0">
                  <a:pos x="504" y="0"/>
                </a:cxn>
                <a:cxn ang="0">
                  <a:pos x="489" y="0"/>
                </a:cxn>
                <a:cxn ang="0">
                  <a:pos x="437" y="38"/>
                </a:cxn>
                <a:cxn ang="0">
                  <a:pos x="414" y="18"/>
                </a:cxn>
                <a:cxn ang="0">
                  <a:pos x="359" y="3"/>
                </a:cxn>
                <a:cxn ang="0">
                  <a:pos x="354" y="2"/>
                </a:cxn>
                <a:cxn ang="0">
                  <a:pos x="330" y="51"/>
                </a:cxn>
                <a:cxn ang="0">
                  <a:pos x="318" y="36"/>
                </a:cxn>
                <a:cxn ang="0">
                  <a:pos x="293" y="42"/>
                </a:cxn>
                <a:cxn ang="0">
                  <a:pos x="246" y="53"/>
                </a:cxn>
                <a:cxn ang="0">
                  <a:pos x="234" y="77"/>
                </a:cxn>
                <a:cxn ang="0">
                  <a:pos x="248" y="101"/>
                </a:cxn>
                <a:cxn ang="0">
                  <a:pos x="264" y="105"/>
                </a:cxn>
                <a:cxn ang="0">
                  <a:pos x="263" y="116"/>
                </a:cxn>
                <a:cxn ang="0">
                  <a:pos x="240" y="132"/>
                </a:cxn>
                <a:cxn ang="0">
                  <a:pos x="225" y="150"/>
                </a:cxn>
                <a:cxn ang="0">
                  <a:pos x="170" y="171"/>
                </a:cxn>
                <a:cxn ang="0">
                  <a:pos x="158" y="194"/>
                </a:cxn>
                <a:cxn ang="0">
                  <a:pos x="159" y="213"/>
                </a:cxn>
                <a:cxn ang="0">
                  <a:pos x="120" y="231"/>
                </a:cxn>
                <a:cxn ang="0">
                  <a:pos x="65" y="227"/>
                </a:cxn>
                <a:cxn ang="0">
                  <a:pos x="36" y="218"/>
                </a:cxn>
                <a:cxn ang="0">
                  <a:pos x="0" y="242"/>
                </a:cxn>
                <a:cxn ang="0">
                  <a:pos x="38" y="308"/>
                </a:cxn>
                <a:cxn ang="0">
                  <a:pos x="78" y="297"/>
                </a:cxn>
                <a:cxn ang="0">
                  <a:pos x="104" y="305"/>
                </a:cxn>
                <a:cxn ang="0">
                  <a:pos x="96" y="383"/>
                </a:cxn>
                <a:cxn ang="0">
                  <a:pos x="84" y="420"/>
                </a:cxn>
                <a:cxn ang="0">
                  <a:pos x="54" y="449"/>
                </a:cxn>
                <a:cxn ang="0">
                  <a:pos x="48" y="503"/>
                </a:cxn>
                <a:cxn ang="0">
                  <a:pos x="137" y="468"/>
                </a:cxn>
                <a:cxn ang="0">
                  <a:pos x="164" y="437"/>
                </a:cxn>
                <a:cxn ang="0">
                  <a:pos x="227" y="401"/>
                </a:cxn>
                <a:cxn ang="0">
                  <a:pos x="269" y="408"/>
                </a:cxn>
                <a:cxn ang="0">
                  <a:pos x="281" y="417"/>
                </a:cxn>
                <a:cxn ang="0">
                  <a:pos x="315" y="413"/>
                </a:cxn>
                <a:cxn ang="0">
                  <a:pos x="351" y="417"/>
                </a:cxn>
                <a:cxn ang="0">
                  <a:pos x="356" y="405"/>
                </a:cxn>
                <a:cxn ang="0">
                  <a:pos x="365" y="399"/>
                </a:cxn>
                <a:cxn ang="0">
                  <a:pos x="455" y="362"/>
                </a:cxn>
                <a:cxn ang="0">
                  <a:pos x="461" y="342"/>
                </a:cxn>
                <a:cxn ang="0">
                  <a:pos x="498" y="339"/>
                </a:cxn>
                <a:cxn ang="0">
                  <a:pos x="534" y="320"/>
                </a:cxn>
                <a:cxn ang="0">
                  <a:pos x="522" y="270"/>
                </a:cxn>
                <a:cxn ang="0">
                  <a:pos x="539" y="242"/>
                </a:cxn>
                <a:cxn ang="0">
                  <a:pos x="524" y="225"/>
                </a:cxn>
                <a:cxn ang="0">
                  <a:pos x="500" y="230"/>
                </a:cxn>
                <a:cxn ang="0">
                  <a:pos x="516" y="204"/>
                </a:cxn>
                <a:cxn ang="0">
                  <a:pos x="549" y="192"/>
                </a:cxn>
                <a:cxn ang="0">
                  <a:pos x="537" y="152"/>
                </a:cxn>
                <a:cxn ang="0">
                  <a:pos x="489" y="143"/>
                </a:cxn>
                <a:cxn ang="0">
                  <a:pos x="485" y="135"/>
                </a:cxn>
                <a:cxn ang="0">
                  <a:pos x="474" y="93"/>
                </a:cxn>
                <a:cxn ang="0">
                  <a:pos x="536" y="63"/>
                </a:cxn>
                <a:cxn ang="0">
                  <a:pos x="518" y="15"/>
                </a:cxn>
                <a:cxn ang="0">
                  <a:pos x="504" y="0"/>
                </a:cxn>
              </a:cxnLst>
              <a:rect l="0" t="0" r="r" b="b"/>
              <a:pathLst>
                <a:path w="549" h="503">
                  <a:moveTo>
                    <a:pt x="504" y="0"/>
                  </a:moveTo>
                  <a:lnTo>
                    <a:pt x="489" y="0"/>
                  </a:lnTo>
                  <a:cubicBezTo>
                    <a:pt x="475" y="5"/>
                    <a:pt x="449" y="35"/>
                    <a:pt x="437" y="38"/>
                  </a:cubicBezTo>
                  <a:cubicBezTo>
                    <a:pt x="426" y="29"/>
                    <a:pt x="426" y="38"/>
                    <a:pt x="414" y="18"/>
                  </a:cubicBezTo>
                  <a:cubicBezTo>
                    <a:pt x="404" y="2"/>
                    <a:pt x="373" y="4"/>
                    <a:pt x="359" y="3"/>
                  </a:cubicBezTo>
                  <a:cubicBezTo>
                    <a:pt x="357" y="3"/>
                    <a:pt x="354" y="2"/>
                    <a:pt x="354" y="2"/>
                  </a:cubicBezTo>
                  <a:cubicBezTo>
                    <a:pt x="349" y="27"/>
                    <a:pt x="350" y="39"/>
                    <a:pt x="330" y="51"/>
                  </a:cubicBezTo>
                  <a:cubicBezTo>
                    <a:pt x="326" y="46"/>
                    <a:pt x="322" y="40"/>
                    <a:pt x="318" y="36"/>
                  </a:cubicBezTo>
                  <a:lnTo>
                    <a:pt x="293" y="42"/>
                  </a:lnTo>
                  <a:cubicBezTo>
                    <a:pt x="262" y="41"/>
                    <a:pt x="267" y="41"/>
                    <a:pt x="246" y="53"/>
                  </a:cubicBezTo>
                  <a:cubicBezTo>
                    <a:pt x="241" y="60"/>
                    <a:pt x="238" y="69"/>
                    <a:pt x="234" y="77"/>
                  </a:cubicBezTo>
                  <a:cubicBezTo>
                    <a:pt x="236" y="95"/>
                    <a:pt x="232" y="96"/>
                    <a:pt x="248" y="101"/>
                  </a:cubicBezTo>
                  <a:cubicBezTo>
                    <a:pt x="252" y="104"/>
                    <a:pt x="260" y="101"/>
                    <a:pt x="264" y="105"/>
                  </a:cubicBezTo>
                  <a:cubicBezTo>
                    <a:pt x="266" y="108"/>
                    <a:pt x="263" y="116"/>
                    <a:pt x="263" y="116"/>
                  </a:cubicBezTo>
                  <a:lnTo>
                    <a:pt x="240" y="132"/>
                  </a:lnTo>
                  <a:lnTo>
                    <a:pt x="225" y="150"/>
                  </a:lnTo>
                  <a:lnTo>
                    <a:pt x="170" y="171"/>
                  </a:lnTo>
                  <a:lnTo>
                    <a:pt x="158" y="194"/>
                  </a:lnTo>
                  <a:lnTo>
                    <a:pt x="159" y="213"/>
                  </a:lnTo>
                  <a:lnTo>
                    <a:pt x="120" y="231"/>
                  </a:lnTo>
                  <a:lnTo>
                    <a:pt x="65" y="227"/>
                  </a:lnTo>
                  <a:lnTo>
                    <a:pt x="36" y="218"/>
                  </a:lnTo>
                  <a:lnTo>
                    <a:pt x="0" y="242"/>
                  </a:lnTo>
                  <a:lnTo>
                    <a:pt x="38" y="308"/>
                  </a:lnTo>
                  <a:lnTo>
                    <a:pt x="78" y="297"/>
                  </a:lnTo>
                  <a:lnTo>
                    <a:pt x="104" y="305"/>
                  </a:lnTo>
                  <a:cubicBezTo>
                    <a:pt x="104" y="311"/>
                    <a:pt x="106" y="366"/>
                    <a:pt x="96" y="383"/>
                  </a:cubicBezTo>
                  <a:cubicBezTo>
                    <a:pt x="92" y="402"/>
                    <a:pt x="91" y="409"/>
                    <a:pt x="84" y="420"/>
                  </a:cubicBezTo>
                  <a:cubicBezTo>
                    <a:pt x="79" y="425"/>
                    <a:pt x="59" y="436"/>
                    <a:pt x="54" y="449"/>
                  </a:cubicBezTo>
                  <a:cubicBezTo>
                    <a:pt x="48" y="463"/>
                    <a:pt x="48" y="488"/>
                    <a:pt x="48" y="503"/>
                  </a:cubicBezTo>
                  <a:cubicBezTo>
                    <a:pt x="69" y="491"/>
                    <a:pt x="118" y="479"/>
                    <a:pt x="137" y="468"/>
                  </a:cubicBezTo>
                  <a:cubicBezTo>
                    <a:pt x="156" y="457"/>
                    <a:pt x="149" y="448"/>
                    <a:pt x="164" y="437"/>
                  </a:cubicBezTo>
                  <a:lnTo>
                    <a:pt x="227" y="401"/>
                  </a:lnTo>
                  <a:cubicBezTo>
                    <a:pt x="244" y="402"/>
                    <a:pt x="252" y="406"/>
                    <a:pt x="269" y="408"/>
                  </a:cubicBezTo>
                  <a:cubicBezTo>
                    <a:pt x="271" y="408"/>
                    <a:pt x="276" y="416"/>
                    <a:pt x="281" y="417"/>
                  </a:cubicBezTo>
                  <a:cubicBezTo>
                    <a:pt x="287" y="419"/>
                    <a:pt x="303" y="413"/>
                    <a:pt x="315" y="413"/>
                  </a:cubicBezTo>
                  <a:cubicBezTo>
                    <a:pt x="327" y="413"/>
                    <a:pt x="344" y="418"/>
                    <a:pt x="351" y="417"/>
                  </a:cubicBezTo>
                  <a:cubicBezTo>
                    <a:pt x="355" y="416"/>
                    <a:pt x="353" y="408"/>
                    <a:pt x="356" y="405"/>
                  </a:cubicBezTo>
                  <a:cubicBezTo>
                    <a:pt x="358" y="402"/>
                    <a:pt x="365" y="399"/>
                    <a:pt x="365" y="399"/>
                  </a:cubicBezTo>
                  <a:lnTo>
                    <a:pt x="455" y="362"/>
                  </a:lnTo>
                  <a:lnTo>
                    <a:pt x="461" y="342"/>
                  </a:lnTo>
                  <a:lnTo>
                    <a:pt x="498" y="339"/>
                  </a:lnTo>
                  <a:lnTo>
                    <a:pt x="534" y="320"/>
                  </a:lnTo>
                  <a:lnTo>
                    <a:pt x="522" y="270"/>
                  </a:lnTo>
                  <a:lnTo>
                    <a:pt x="539" y="242"/>
                  </a:lnTo>
                  <a:lnTo>
                    <a:pt x="524" y="225"/>
                  </a:lnTo>
                  <a:lnTo>
                    <a:pt x="500" y="230"/>
                  </a:lnTo>
                  <a:lnTo>
                    <a:pt x="516" y="204"/>
                  </a:lnTo>
                  <a:lnTo>
                    <a:pt x="549" y="192"/>
                  </a:lnTo>
                  <a:lnTo>
                    <a:pt x="537" y="152"/>
                  </a:lnTo>
                  <a:cubicBezTo>
                    <a:pt x="491" y="149"/>
                    <a:pt x="514" y="148"/>
                    <a:pt x="489" y="143"/>
                  </a:cubicBezTo>
                  <a:cubicBezTo>
                    <a:pt x="488" y="137"/>
                    <a:pt x="489" y="139"/>
                    <a:pt x="485" y="135"/>
                  </a:cubicBezTo>
                  <a:lnTo>
                    <a:pt x="474" y="93"/>
                  </a:lnTo>
                  <a:cubicBezTo>
                    <a:pt x="482" y="81"/>
                    <a:pt x="529" y="76"/>
                    <a:pt x="536" y="63"/>
                  </a:cubicBezTo>
                  <a:cubicBezTo>
                    <a:pt x="543" y="50"/>
                    <a:pt x="523" y="25"/>
                    <a:pt x="518" y="15"/>
                  </a:cubicBezTo>
                  <a:cubicBezTo>
                    <a:pt x="513" y="8"/>
                    <a:pt x="509" y="2"/>
                    <a:pt x="504" y="0"/>
                  </a:cubicBezTo>
                  <a:close/>
                </a:path>
              </a:pathLst>
            </a:custGeom>
            <a:solidFill>
              <a:srgbClr val="808080"/>
            </a:solidFill>
            <a:ln w="15875">
              <a:solidFill>
                <a:schemeClr val="bg1"/>
              </a:solidFill>
              <a:round/>
              <a:headEnd/>
              <a:tailEnd/>
            </a:ln>
            <a:effectLst/>
          </p:spPr>
          <p:txBody>
            <a:bodyPr/>
            <a:lstStyle/>
            <a:p>
              <a:endParaRPr lang="zh-CN" altLang="en-US"/>
            </a:p>
          </p:txBody>
        </p:sp>
        <p:sp>
          <p:nvSpPr>
            <p:cNvPr id="25" name="Freeform 11"/>
            <p:cNvSpPr>
              <a:spLocks/>
            </p:cNvSpPr>
            <p:nvPr/>
          </p:nvSpPr>
          <p:spPr bwMode="auto">
            <a:xfrm>
              <a:off x="2851" y="2097"/>
              <a:ext cx="978" cy="904"/>
            </a:xfrm>
            <a:custGeom>
              <a:avLst/>
              <a:gdLst/>
              <a:ahLst/>
              <a:cxnLst>
                <a:cxn ang="0">
                  <a:pos x="282" y="36"/>
                </a:cxn>
                <a:cxn ang="0">
                  <a:pos x="234" y="93"/>
                </a:cxn>
                <a:cxn ang="0">
                  <a:pos x="138" y="147"/>
                </a:cxn>
                <a:cxn ang="0">
                  <a:pos x="42" y="225"/>
                </a:cxn>
                <a:cxn ang="0">
                  <a:pos x="6" y="315"/>
                </a:cxn>
                <a:cxn ang="0">
                  <a:pos x="105" y="444"/>
                </a:cxn>
                <a:cxn ang="0">
                  <a:pos x="158" y="495"/>
                </a:cxn>
                <a:cxn ang="0">
                  <a:pos x="267" y="518"/>
                </a:cxn>
                <a:cxn ang="0">
                  <a:pos x="318" y="498"/>
                </a:cxn>
                <a:cxn ang="0">
                  <a:pos x="381" y="531"/>
                </a:cxn>
                <a:cxn ang="0">
                  <a:pos x="458" y="483"/>
                </a:cxn>
                <a:cxn ang="0">
                  <a:pos x="603" y="495"/>
                </a:cxn>
                <a:cxn ang="0">
                  <a:pos x="648" y="539"/>
                </a:cxn>
                <a:cxn ang="0">
                  <a:pos x="755" y="591"/>
                </a:cxn>
                <a:cxn ang="0">
                  <a:pos x="828" y="702"/>
                </a:cxn>
                <a:cxn ang="0">
                  <a:pos x="908" y="765"/>
                </a:cxn>
                <a:cxn ang="0">
                  <a:pos x="948" y="840"/>
                </a:cxn>
                <a:cxn ang="0">
                  <a:pos x="897" y="909"/>
                </a:cxn>
                <a:cxn ang="0">
                  <a:pos x="836" y="963"/>
                </a:cxn>
                <a:cxn ang="0">
                  <a:pos x="798" y="962"/>
                </a:cxn>
                <a:cxn ang="0">
                  <a:pos x="780" y="1041"/>
                </a:cxn>
                <a:cxn ang="0">
                  <a:pos x="887" y="1112"/>
                </a:cxn>
                <a:cxn ang="0">
                  <a:pos x="917" y="1071"/>
                </a:cxn>
                <a:cxn ang="0">
                  <a:pos x="1002" y="1158"/>
                </a:cxn>
                <a:cxn ang="0">
                  <a:pos x="1074" y="1275"/>
                </a:cxn>
                <a:cxn ang="0">
                  <a:pos x="1137" y="1314"/>
                </a:cxn>
                <a:cxn ang="0">
                  <a:pos x="1163" y="1199"/>
                </a:cxn>
                <a:cxn ang="0">
                  <a:pos x="1200" y="1190"/>
                </a:cxn>
                <a:cxn ang="0">
                  <a:pos x="1227" y="1053"/>
                </a:cxn>
                <a:cxn ang="0">
                  <a:pos x="1275" y="1056"/>
                </a:cxn>
                <a:cxn ang="0">
                  <a:pos x="1356" y="1032"/>
                </a:cxn>
                <a:cxn ang="0">
                  <a:pos x="1410" y="984"/>
                </a:cxn>
                <a:cxn ang="0">
                  <a:pos x="1383" y="897"/>
                </a:cxn>
                <a:cxn ang="0">
                  <a:pos x="1407" y="831"/>
                </a:cxn>
                <a:cxn ang="0">
                  <a:pos x="1389" y="732"/>
                </a:cxn>
                <a:cxn ang="0">
                  <a:pos x="1296" y="750"/>
                </a:cxn>
                <a:cxn ang="0">
                  <a:pos x="1260" y="795"/>
                </a:cxn>
                <a:cxn ang="0">
                  <a:pos x="1233" y="873"/>
                </a:cxn>
                <a:cxn ang="0">
                  <a:pos x="1242" y="915"/>
                </a:cxn>
                <a:cxn ang="0">
                  <a:pos x="1218" y="972"/>
                </a:cxn>
                <a:cxn ang="0">
                  <a:pos x="1125" y="918"/>
                </a:cxn>
                <a:cxn ang="0">
                  <a:pos x="1086" y="804"/>
                </a:cxn>
                <a:cxn ang="0">
                  <a:pos x="1065" y="762"/>
                </a:cxn>
                <a:cxn ang="0">
                  <a:pos x="1017" y="720"/>
                </a:cxn>
                <a:cxn ang="0">
                  <a:pos x="1053" y="648"/>
                </a:cxn>
                <a:cxn ang="0">
                  <a:pos x="1041" y="522"/>
                </a:cxn>
                <a:cxn ang="0">
                  <a:pos x="1035" y="399"/>
                </a:cxn>
                <a:cxn ang="0">
                  <a:pos x="954" y="405"/>
                </a:cxn>
                <a:cxn ang="0">
                  <a:pos x="930" y="465"/>
                </a:cxn>
                <a:cxn ang="0">
                  <a:pos x="828" y="492"/>
                </a:cxn>
                <a:cxn ang="0">
                  <a:pos x="783" y="483"/>
                </a:cxn>
                <a:cxn ang="0">
                  <a:pos x="729" y="441"/>
                </a:cxn>
                <a:cxn ang="0">
                  <a:pos x="675" y="399"/>
                </a:cxn>
                <a:cxn ang="0">
                  <a:pos x="714" y="360"/>
                </a:cxn>
                <a:cxn ang="0">
                  <a:pos x="732" y="306"/>
                </a:cxn>
                <a:cxn ang="0">
                  <a:pos x="672" y="270"/>
                </a:cxn>
                <a:cxn ang="0">
                  <a:pos x="600" y="258"/>
                </a:cxn>
                <a:cxn ang="0">
                  <a:pos x="540" y="267"/>
                </a:cxn>
                <a:cxn ang="0">
                  <a:pos x="441" y="309"/>
                </a:cxn>
                <a:cxn ang="0">
                  <a:pos x="366" y="258"/>
                </a:cxn>
                <a:cxn ang="0">
                  <a:pos x="321" y="219"/>
                </a:cxn>
                <a:cxn ang="0">
                  <a:pos x="351" y="117"/>
                </a:cxn>
                <a:cxn ang="0">
                  <a:pos x="300" y="0"/>
                </a:cxn>
              </a:cxnLst>
              <a:rect l="0" t="0" r="r" b="b"/>
              <a:pathLst>
                <a:path w="1431" h="1322">
                  <a:moveTo>
                    <a:pt x="300" y="0"/>
                  </a:moveTo>
                  <a:cubicBezTo>
                    <a:pt x="289" y="11"/>
                    <a:pt x="287" y="22"/>
                    <a:pt x="282" y="36"/>
                  </a:cubicBezTo>
                  <a:cubicBezTo>
                    <a:pt x="276" y="55"/>
                    <a:pt x="263" y="55"/>
                    <a:pt x="252" y="69"/>
                  </a:cubicBezTo>
                  <a:cubicBezTo>
                    <a:pt x="228" y="100"/>
                    <a:pt x="249" y="78"/>
                    <a:pt x="234" y="93"/>
                  </a:cubicBezTo>
                  <a:lnTo>
                    <a:pt x="171" y="129"/>
                  </a:lnTo>
                  <a:lnTo>
                    <a:pt x="138" y="147"/>
                  </a:lnTo>
                  <a:lnTo>
                    <a:pt x="78" y="174"/>
                  </a:lnTo>
                  <a:lnTo>
                    <a:pt x="42" y="225"/>
                  </a:lnTo>
                  <a:lnTo>
                    <a:pt x="0" y="246"/>
                  </a:lnTo>
                  <a:lnTo>
                    <a:pt x="6" y="315"/>
                  </a:lnTo>
                  <a:lnTo>
                    <a:pt x="93" y="372"/>
                  </a:lnTo>
                  <a:cubicBezTo>
                    <a:pt x="96" y="404"/>
                    <a:pt x="89" y="416"/>
                    <a:pt x="105" y="444"/>
                  </a:cubicBezTo>
                  <a:cubicBezTo>
                    <a:pt x="134" y="459"/>
                    <a:pt x="148" y="462"/>
                    <a:pt x="155" y="470"/>
                  </a:cubicBezTo>
                  <a:lnTo>
                    <a:pt x="158" y="495"/>
                  </a:lnTo>
                  <a:lnTo>
                    <a:pt x="233" y="497"/>
                  </a:lnTo>
                  <a:lnTo>
                    <a:pt x="267" y="518"/>
                  </a:lnTo>
                  <a:lnTo>
                    <a:pt x="285" y="495"/>
                  </a:lnTo>
                  <a:lnTo>
                    <a:pt x="318" y="498"/>
                  </a:lnTo>
                  <a:lnTo>
                    <a:pt x="342" y="534"/>
                  </a:lnTo>
                  <a:lnTo>
                    <a:pt x="381" y="531"/>
                  </a:lnTo>
                  <a:lnTo>
                    <a:pt x="411" y="483"/>
                  </a:lnTo>
                  <a:lnTo>
                    <a:pt x="458" y="483"/>
                  </a:lnTo>
                  <a:lnTo>
                    <a:pt x="582" y="534"/>
                  </a:lnTo>
                  <a:lnTo>
                    <a:pt x="603" y="495"/>
                  </a:lnTo>
                  <a:lnTo>
                    <a:pt x="627" y="497"/>
                  </a:lnTo>
                  <a:lnTo>
                    <a:pt x="648" y="539"/>
                  </a:lnTo>
                  <a:lnTo>
                    <a:pt x="714" y="588"/>
                  </a:lnTo>
                  <a:lnTo>
                    <a:pt x="755" y="591"/>
                  </a:lnTo>
                  <a:lnTo>
                    <a:pt x="822" y="656"/>
                  </a:lnTo>
                  <a:lnTo>
                    <a:pt x="828" y="702"/>
                  </a:lnTo>
                  <a:lnTo>
                    <a:pt x="890" y="707"/>
                  </a:lnTo>
                  <a:lnTo>
                    <a:pt x="908" y="765"/>
                  </a:lnTo>
                  <a:lnTo>
                    <a:pt x="927" y="768"/>
                  </a:lnTo>
                  <a:lnTo>
                    <a:pt x="948" y="840"/>
                  </a:lnTo>
                  <a:lnTo>
                    <a:pt x="924" y="849"/>
                  </a:lnTo>
                  <a:lnTo>
                    <a:pt x="897" y="909"/>
                  </a:lnTo>
                  <a:lnTo>
                    <a:pt x="836" y="945"/>
                  </a:lnTo>
                  <a:lnTo>
                    <a:pt x="836" y="963"/>
                  </a:lnTo>
                  <a:lnTo>
                    <a:pt x="830" y="972"/>
                  </a:lnTo>
                  <a:lnTo>
                    <a:pt x="798" y="962"/>
                  </a:lnTo>
                  <a:lnTo>
                    <a:pt x="774" y="993"/>
                  </a:lnTo>
                  <a:lnTo>
                    <a:pt x="780" y="1041"/>
                  </a:lnTo>
                  <a:lnTo>
                    <a:pt x="837" y="1068"/>
                  </a:lnTo>
                  <a:lnTo>
                    <a:pt x="887" y="1112"/>
                  </a:lnTo>
                  <a:lnTo>
                    <a:pt x="903" y="1074"/>
                  </a:lnTo>
                  <a:lnTo>
                    <a:pt x="917" y="1071"/>
                  </a:lnTo>
                  <a:lnTo>
                    <a:pt x="927" y="1103"/>
                  </a:lnTo>
                  <a:lnTo>
                    <a:pt x="1002" y="1158"/>
                  </a:lnTo>
                  <a:lnTo>
                    <a:pt x="1076" y="1190"/>
                  </a:lnTo>
                  <a:lnTo>
                    <a:pt x="1074" y="1275"/>
                  </a:lnTo>
                  <a:lnTo>
                    <a:pt x="1094" y="1322"/>
                  </a:lnTo>
                  <a:lnTo>
                    <a:pt x="1137" y="1314"/>
                  </a:lnTo>
                  <a:lnTo>
                    <a:pt x="1173" y="1221"/>
                  </a:lnTo>
                  <a:lnTo>
                    <a:pt x="1163" y="1199"/>
                  </a:lnTo>
                  <a:lnTo>
                    <a:pt x="1179" y="1181"/>
                  </a:lnTo>
                  <a:lnTo>
                    <a:pt x="1200" y="1190"/>
                  </a:lnTo>
                  <a:lnTo>
                    <a:pt x="1238" y="1118"/>
                  </a:lnTo>
                  <a:lnTo>
                    <a:pt x="1227" y="1053"/>
                  </a:lnTo>
                  <a:lnTo>
                    <a:pt x="1247" y="1043"/>
                  </a:lnTo>
                  <a:lnTo>
                    <a:pt x="1275" y="1056"/>
                  </a:lnTo>
                  <a:lnTo>
                    <a:pt x="1320" y="1032"/>
                  </a:lnTo>
                  <a:lnTo>
                    <a:pt x="1356" y="1032"/>
                  </a:lnTo>
                  <a:lnTo>
                    <a:pt x="1362" y="1005"/>
                  </a:lnTo>
                  <a:lnTo>
                    <a:pt x="1410" y="984"/>
                  </a:lnTo>
                  <a:lnTo>
                    <a:pt x="1431" y="939"/>
                  </a:lnTo>
                  <a:lnTo>
                    <a:pt x="1383" y="897"/>
                  </a:lnTo>
                  <a:lnTo>
                    <a:pt x="1368" y="876"/>
                  </a:lnTo>
                  <a:lnTo>
                    <a:pt x="1407" y="831"/>
                  </a:lnTo>
                  <a:lnTo>
                    <a:pt x="1398" y="777"/>
                  </a:lnTo>
                  <a:lnTo>
                    <a:pt x="1389" y="732"/>
                  </a:lnTo>
                  <a:lnTo>
                    <a:pt x="1308" y="714"/>
                  </a:lnTo>
                  <a:lnTo>
                    <a:pt x="1296" y="750"/>
                  </a:lnTo>
                  <a:lnTo>
                    <a:pt x="1266" y="759"/>
                  </a:lnTo>
                  <a:lnTo>
                    <a:pt x="1260" y="795"/>
                  </a:lnTo>
                  <a:lnTo>
                    <a:pt x="1242" y="795"/>
                  </a:lnTo>
                  <a:cubicBezTo>
                    <a:pt x="1239" y="811"/>
                    <a:pt x="1223" y="851"/>
                    <a:pt x="1233" y="873"/>
                  </a:cubicBezTo>
                  <a:cubicBezTo>
                    <a:pt x="1236" y="879"/>
                    <a:pt x="1245" y="878"/>
                    <a:pt x="1251" y="882"/>
                  </a:cubicBezTo>
                  <a:cubicBezTo>
                    <a:pt x="1261" y="897"/>
                    <a:pt x="1261" y="910"/>
                    <a:pt x="1242" y="915"/>
                  </a:cubicBezTo>
                  <a:cubicBezTo>
                    <a:pt x="1229" y="935"/>
                    <a:pt x="1236" y="920"/>
                    <a:pt x="1236" y="963"/>
                  </a:cubicBezTo>
                  <a:lnTo>
                    <a:pt x="1218" y="972"/>
                  </a:lnTo>
                  <a:lnTo>
                    <a:pt x="1203" y="945"/>
                  </a:lnTo>
                  <a:lnTo>
                    <a:pt x="1125" y="918"/>
                  </a:lnTo>
                  <a:lnTo>
                    <a:pt x="1134" y="876"/>
                  </a:lnTo>
                  <a:lnTo>
                    <a:pt x="1086" y="804"/>
                  </a:lnTo>
                  <a:lnTo>
                    <a:pt x="1062" y="786"/>
                  </a:lnTo>
                  <a:lnTo>
                    <a:pt x="1065" y="762"/>
                  </a:lnTo>
                  <a:lnTo>
                    <a:pt x="1032" y="750"/>
                  </a:lnTo>
                  <a:lnTo>
                    <a:pt x="1017" y="720"/>
                  </a:lnTo>
                  <a:lnTo>
                    <a:pt x="1053" y="693"/>
                  </a:lnTo>
                  <a:lnTo>
                    <a:pt x="1053" y="648"/>
                  </a:lnTo>
                  <a:lnTo>
                    <a:pt x="1023" y="561"/>
                  </a:lnTo>
                  <a:lnTo>
                    <a:pt x="1041" y="522"/>
                  </a:lnTo>
                  <a:lnTo>
                    <a:pt x="1050" y="423"/>
                  </a:lnTo>
                  <a:lnTo>
                    <a:pt x="1035" y="399"/>
                  </a:lnTo>
                  <a:lnTo>
                    <a:pt x="1002" y="414"/>
                  </a:lnTo>
                  <a:lnTo>
                    <a:pt x="954" y="405"/>
                  </a:lnTo>
                  <a:lnTo>
                    <a:pt x="924" y="420"/>
                  </a:lnTo>
                  <a:lnTo>
                    <a:pt x="930" y="465"/>
                  </a:lnTo>
                  <a:lnTo>
                    <a:pt x="900" y="462"/>
                  </a:lnTo>
                  <a:lnTo>
                    <a:pt x="828" y="492"/>
                  </a:lnTo>
                  <a:lnTo>
                    <a:pt x="810" y="480"/>
                  </a:lnTo>
                  <a:lnTo>
                    <a:pt x="783" y="483"/>
                  </a:lnTo>
                  <a:lnTo>
                    <a:pt x="765" y="450"/>
                  </a:lnTo>
                  <a:lnTo>
                    <a:pt x="729" y="441"/>
                  </a:lnTo>
                  <a:lnTo>
                    <a:pt x="705" y="423"/>
                  </a:lnTo>
                  <a:cubicBezTo>
                    <a:pt x="660" y="419"/>
                    <a:pt x="675" y="427"/>
                    <a:pt x="675" y="399"/>
                  </a:cubicBezTo>
                  <a:lnTo>
                    <a:pt x="687" y="375"/>
                  </a:lnTo>
                  <a:lnTo>
                    <a:pt x="714" y="360"/>
                  </a:lnTo>
                  <a:lnTo>
                    <a:pt x="708" y="333"/>
                  </a:lnTo>
                  <a:lnTo>
                    <a:pt x="732" y="306"/>
                  </a:lnTo>
                  <a:lnTo>
                    <a:pt x="702" y="279"/>
                  </a:lnTo>
                  <a:lnTo>
                    <a:pt x="672" y="270"/>
                  </a:lnTo>
                  <a:lnTo>
                    <a:pt x="624" y="270"/>
                  </a:lnTo>
                  <a:lnTo>
                    <a:pt x="600" y="258"/>
                  </a:lnTo>
                  <a:lnTo>
                    <a:pt x="567" y="279"/>
                  </a:lnTo>
                  <a:lnTo>
                    <a:pt x="540" y="267"/>
                  </a:lnTo>
                  <a:lnTo>
                    <a:pt x="480" y="330"/>
                  </a:lnTo>
                  <a:lnTo>
                    <a:pt x="441" y="309"/>
                  </a:lnTo>
                  <a:lnTo>
                    <a:pt x="417" y="309"/>
                  </a:lnTo>
                  <a:lnTo>
                    <a:pt x="366" y="258"/>
                  </a:lnTo>
                  <a:lnTo>
                    <a:pt x="321" y="249"/>
                  </a:lnTo>
                  <a:lnTo>
                    <a:pt x="321" y="219"/>
                  </a:lnTo>
                  <a:lnTo>
                    <a:pt x="360" y="156"/>
                  </a:lnTo>
                  <a:lnTo>
                    <a:pt x="351" y="117"/>
                  </a:lnTo>
                  <a:lnTo>
                    <a:pt x="366" y="62"/>
                  </a:lnTo>
                  <a:lnTo>
                    <a:pt x="300" y="0"/>
                  </a:lnTo>
                  <a:close/>
                </a:path>
              </a:pathLst>
            </a:custGeom>
            <a:solidFill>
              <a:srgbClr val="808080"/>
            </a:solidFill>
            <a:ln w="15875">
              <a:solidFill>
                <a:schemeClr val="bg1"/>
              </a:solidFill>
              <a:round/>
              <a:headEnd/>
              <a:tailEnd/>
            </a:ln>
            <a:effectLst/>
          </p:spPr>
          <p:txBody>
            <a:bodyPr/>
            <a:lstStyle/>
            <a:p>
              <a:endParaRPr lang="zh-CN" altLang="en-US"/>
            </a:p>
          </p:txBody>
        </p:sp>
        <p:sp>
          <p:nvSpPr>
            <p:cNvPr id="26" name="Freeform 12"/>
            <p:cNvSpPr>
              <a:spLocks/>
            </p:cNvSpPr>
            <p:nvPr/>
          </p:nvSpPr>
          <p:spPr bwMode="auto">
            <a:xfrm>
              <a:off x="3552" y="2358"/>
              <a:ext cx="222" cy="406"/>
            </a:xfrm>
            <a:custGeom>
              <a:avLst/>
              <a:gdLst/>
              <a:ahLst/>
              <a:cxnLst>
                <a:cxn ang="0">
                  <a:pos x="262" y="0"/>
                </a:cxn>
                <a:cxn ang="0">
                  <a:pos x="236" y="18"/>
                </a:cxn>
                <a:cxn ang="0">
                  <a:pos x="206" y="84"/>
                </a:cxn>
                <a:cxn ang="0">
                  <a:pos x="190" y="106"/>
                </a:cxn>
                <a:cxn ang="0">
                  <a:pos x="162" y="236"/>
                </a:cxn>
                <a:cxn ang="0">
                  <a:pos x="140" y="268"/>
                </a:cxn>
                <a:cxn ang="0">
                  <a:pos x="88" y="330"/>
                </a:cxn>
                <a:cxn ang="0">
                  <a:pos x="0" y="366"/>
                </a:cxn>
                <a:cxn ang="0">
                  <a:pos x="32" y="380"/>
                </a:cxn>
                <a:cxn ang="0">
                  <a:pos x="30" y="404"/>
                </a:cxn>
                <a:cxn ang="0">
                  <a:pos x="58" y="424"/>
                </a:cxn>
                <a:cxn ang="0">
                  <a:pos x="104" y="492"/>
                </a:cxn>
                <a:cxn ang="0">
                  <a:pos x="96" y="532"/>
                </a:cxn>
                <a:cxn ang="0">
                  <a:pos x="178" y="564"/>
                </a:cxn>
                <a:cxn ang="0">
                  <a:pos x="190" y="594"/>
                </a:cxn>
                <a:cxn ang="0">
                  <a:pos x="214" y="580"/>
                </a:cxn>
                <a:cxn ang="0">
                  <a:pos x="230" y="528"/>
                </a:cxn>
                <a:cxn ang="0">
                  <a:pos x="228" y="500"/>
                </a:cxn>
                <a:cxn ang="0">
                  <a:pos x="210" y="486"/>
                </a:cxn>
                <a:cxn ang="0">
                  <a:pos x="206" y="448"/>
                </a:cxn>
                <a:cxn ang="0">
                  <a:pos x="210" y="438"/>
                </a:cxn>
                <a:cxn ang="0">
                  <a:pos x="218" y="416"/>
                </a:cxn>
                <a:cxn ang="0">
                  <a:pos x="240" y="412"/>
                </a:cxn>
                <a:cxn ang="0">
                  <a:pos x="240" y="380"/>
                </a:cxn>
                <a:cxn ang="0">
                  <a:pos x="268" y="370"/>
                </a:cxn>
                <a:cxn ang="0">
                  <a:pos x="286" y="336"/>
                </a:cxn>
                <a:cxn ang="0">
                  <a:pos x="268" y="312"/>
                </a:cxn>
                <a:cxn ang="0">
                  <a:pos x="311" y="277"/>
                </a:cxn>
                <a:cxn ang="0">
                  <a:pos x="252" y="218"/>
                </a:cxn>
                <a:cxn ang="0">
                  <a:pos x="272" y="146"/>
                </a:cxn>
                <a:cxn ang="0">
                  <a:pos x="324" y="92"/>
                </a:cxn>
                <a:cxn ang="0">
                  <a:pos x="316" y="48"/>
                </a:cxn>
                <a:cxn ang="0">
                  <a:pos x="262" y="0"/>
                </a:cxn>
              </a:cxnLst>
              <a:rect l="0" t="0" r="r" b="b"/>
              <a:pathLst>
                <a:path w="324" h="594">
                  <a:moveTo>
                    <a:pt x="262" y="0"/>
                  </a:moveTo>
                  <a:cubicBezTo>
                    <a:pt x="248" y="7"/>
                    <a:pt x="245" y="4"/>
                    <a:pt x="236" y="18"/>
                  </a:cubicBezTo>
                  <a:lnTo>
                    <a:pt x="206" y="84"/>
                  </a:lnTo>
                  <a:lnTo>
                    <a:pt x="190" y="106"/>
                  </a:lnTo>
                  <a:lnTo>
                    <a:pt x="162" y="236"/>
                  </a:lnTo>
                  <a:lnTo>
                    <a:pt x="140" y="268"/>
                  </a:lnTo>
                  <a:lnTo>
                    <a:pt x="88" y="330"/>
                  </a:lnTo>
                  <a:lnTo>
                    <a:pt x="0" y="366"/>
                  </a:lnTo>
                  <a:lnTo>
                    <a:pt x="32" y="380"/>
                  </a:lnTo>
                  <a:lnTo>
                    <a:pt x="30" y="404"/>
                  </a:lnTo>
                  <a:lnTo>
                    <a:pt x="58" y="424"/>
                  </a:lnTo>
                  <a:lnTo>
                    <a:pt x="104" y="492"/>
                  </a:lnTo>
                  <a:lnTo>
                    <a:pt x="96" y="532"/>
                  </a:lnTo>
                  <a:lnTo>
                    <a:pt x="178" y="564"/>
                  </a:lnTo>
                  <a:lnTo>
                    <a:pt x="190" y="594"/>
                  </a:lnTo>
                  <a:lnTo>
                    <a:pt x="214" y="580"/>
                  </a:lnTo>
                  <a:cubicBezTo>
                    <a:pt x="207" y="536"/>
                    <a:pt x="204" y="545"/>
                    <a:pt x="230" y="528"/>
                  </a:cubicBezTo>
                  <a:cubicBezTo>
                    <a:pt x="236" y="519"/>
                    <a:pt x="236" y="508"/>
                    <a:pt x="228" y="500"/>
                  </a:cubicBezTo>
                  <a:lnTo>
                    <a:pt x="210" y="486"/>
                  </a:lnTo>
                  <a:cubicBezTo>
                    <a:pt x="209" y="473"/>
                    <a:pt x="207" y="461"/>
                    <a:pt x="206" y="448"/>
                  </a:cubicBezTo>
                  <a:cubicBezTo>
                    <a:pt x="206" y="437"/>
                    <a:pt x="205" y="438"/>
                    <a:pt x="210" y="438"/>
                  </a:cubicBezTo>
                  <a:lnTo>
                    <a:pt x="218" y="416"/>
                  </a:lnTo>
                  <a:lnTo>
                    <a:pt x="240" y="412"/>
                  </a:lnTo>
                  <a:lnTo>
                    <a:pt x="240" y="380"/>
                  </a:lnTo>
                  <a:lnTo>
                    <a:pt x="268" y="370"/>
                  </a:lnTo>
                  <a:lnTo>
                    <a:pt x="286" y="336"/>
                  </a:lnTo>
                  <a:lnTo>
                    <a:pt x="268" y="312"/>
                  </a:lnTo>
                  <a:lnTo>
                    <a:pt x="311" y="277"/>
                  </a:lnTo>
                  <a:lnTo>
                    <a:pt x="252" y="218"/>
                  </a:lnTo>
                  <a:lnTo>
                    <a:pt x="272" y="146"/>
                  </a:lnTo>
                  <a:lnTo>
                    <a:pt x="324" y="92"/>
                  </a:lnTo>
                  <a:lnTo>
                    <a:pt x="316" y="48"/>
                  </a:lnTo>
                  <a:lnTo>
                    <a:pt x="262" y="0"/>
                  </a:lnTo>
                  <a:close/>
                </a:path>
              </a:pathLst>
            </a:custGeom>
            <a:solidFill>
              <a:srgbClr val="808080"/>
            </a:solidFill>
            <a:ln w="15875">
              <a:solidFill>
                <a:schemeClr val="bg1"/>
              </a:solidFill>
              <a:round/>
              <a:headEnd/>
              <a:tailEnd/>
            </a:ln>
            <a:effectLst/>
          </p:spPr>
          <p:txBody>
            <a:bodyPr/>
            <a:lstStyle/>
            <a:p>
              <a:endParaRPr lang="zh-CN" altLang="en-US"/>
            </a:p>
          </p:txBody>
        </p:sp>
        <p:sp>
          <p:nvSpPr>
            <p:cNvPr id="27" name="Freeform 13"/>
            <p:cNvSpPr>
              <a:spLocks/>
            </p:cNvSpPr>
            <p:nvPr/>
          </p:nvSpPr>
          <p:spPr bwMode="auto">
            <a:xfrm>
              <a:off x="3066" y="1172"/>
              <a:ext cx="1844" cy="1435"/>
            </a:xfrm>
            <a:custGeom>
              <a:avLst/>
              <a:gdLst/>
              <a:ahLst/>
              <a:cxnLst>
                <a:cxn ang="0">
                  <a:pos x="0" y="1567"/>
                </a:cxn>
                <a:cxn ang="0">
                  <a:pos x="132" y="1667"/>
                </a:cxn>
                <a:cxn ang="0">
                  <a:pos x="285" y="1617"/>
                </a:cxn>
                <a:cxn ang="0">
                  <a:pos x="415" y="1656"/>
                </a:cxn>
                <a:cxn ang="0">
                  <a:pos x="352" y="1771"/>
                </a:cxn>
                <a:cxn ang="0">
                  <a:pos x="472" y="1839"/>
                </a:cxn>
                <a:cxn ang="0">
                  <a:pos x="624" y="1823"/>
                </a:cxn>
                <a:cxn ang="0">
                  <a:pos x="726" y="1757"/>
                </a:cxn>
                <a:cxn ang="0">
                  <a:pos x="732" y="1997"/>
                </a:cxn>
                <a:cxn ang="0">
                  <a:pos x="805" y="2069"/>
                </a:cxn>
                <a:cxn ang="0">
                  <a:pos x="944" y="1771"/>
                </a:cxn>
                <a:cxn ang="0">
                  <a:pos x="1032" y="1823"/>
                </a:cxn>
                <a:cxn ang="0">
                  <a:pos x="1048" y="2031"/>
                </a:cxn>
                <a:cxn ang="0">
                  <a:pos x="1152" y="1964"/>
                </a:cxn>
                <a:cxn ang="0">
                  <a:pos x="1261" y="1836"/>
                </a:cxn>
                <a:cxn ang="0">
                  <a:pos x="1396" y="1715"/>
                </a:cxn>
                <a:cxn ang="0">
                  <a:pos x="1632" y="1587"/>
                </a:cxn>
                <a:cxn ang="0">
                  <a:pos x="1695" y="1503"/>
                </a:cxn>
                <a:cxn ang="0">
                  <a:pos x="1725" y="1553"/>
                </a:cxn>
                <a:cxn ang="0">
                  <a:pos x="1897" y="1520"/>
                </a:cxn>
                <a:cxn ang="0">
                  <a:pos x="1996" y="1635"/>
                </a:cxn>
                <a:cxn ang="0">
                  <a:pos x="2104" y="1459"/>
                </a:cxn>
                <a:cxn ang="0">
                  <a:pos x="2185" y="1548"/>
                </a:cxn>
                <a:cxn ang="0">
                  <a:pos x="2312" y="1487"/>
                </a:cxn>
                <a:cxn ang="0">
                  <a:pos x="2464" y="1291"/>
                </a:cxn>
                <a:cxn ang="0">
                  <a:pos x="2352" y="1167"/>
                </a:cxn>
                <a:cxn ang="0">
                  <a:pos x="2416" y="1027"/>
                </a:cxn>
                <a:cxn ang="0">
                  <a:pos x="2436" y="935"/>
                </a:cxn>
                <a:cxn ang="0">
                  <a:pos x="2440" y="759"/>
                </a:cxn>
                <a:cxn ang="0">
                  <a:pos x="2552" y="707"/>
                </a:cxn>
                <a:cxn ang="0">
                  <a:pos x="2628" y="447"/>
                </a:cxn>
                <a:cxn ang="0">
                  <a:pos x="2632" y="291"/>
                </a:cxn>
                <a:cxn ang="0">
                  <a:pos x="2420" y="235"/>
                </a:cxn>
                <a:cxn ang="0">
                  <a:pos x="2272" y="35"/>
                </a:cxn>
                <a:cxn ang="0">
                  <a:pos x="2149" y="78"/>
                </a:cxn>
                <a:cxn ang="0">
                  <a:pos x="2204" y="199"/>
                </a:cxn>
                <a:cxn ang="0">
                  <a:pos x="2110" y="356"/>
                </a:cxn>
                <a:cxn ang="0">
                  <a:pos x="2055" y="483"/>
                </a:cxn>
                <a:cxn ang="0">
                  <a:pos x="1808" y="699"/>
                </a:cxn>
                <a:cxn ang="0">
                  <a:pos x="1760" y="783"/>
                </a:cxn>
                <a:cxn ang="0">
                  <a:pos x="1908" y="810"/>
                </a:cxn>
                <a:cxn ang="0">
                  <a:pos x="2065" y="809"/>
                </a:cxn>
                <a:cxn ang="0">
                  <a:pos x="2089" y="959"/>
                </a:cxn>
                <a:cxn ang="0">
                  <a:pos x="1948" y="947"/>
                </a:cxn>
                <a:cxn ang="0">
                  <a:pos x="1820" y="1027"/>
                </a:cxn>
                <a:cxn ang="0">
                  <a:pos x="1681" y="1112"/>
                </a:cxn>
                <a:cxn ang="0">
                  <a:pos x="1407" y="1181"/>
                </a:cxn>
                <a:cxn ang="0">
                  <a:pos x="1412" y="1335"/>
                </a:cxn>
                <a:cxn ang="0">
                  <a:pos x="1201" y="1472"/>
                </a:cxn>
                <a:cxn ang="0">
                  <a:pos x="768" y="1567"/>
                </a:cxn>
                <a:cxn ang="0">
                  <a:pos x="604" y="1512"/>
                </a:cxn>
                <a:cxn ang="0">
                  <a:pos x="250" y="1451"/>
                </a:cxn>
              </a:cxnLst>
              <a:rect l="0" t="0" r="r" b="b"/>
              <a:pathLst>
                <a:path w="2698" h="2100">
                  <a:moveTo>
                    <a:pt x="51" y="1416"/>
                  </a:moveTo>
                  <a:lnTo>
                    <a:pt x="36" y="1471"/>
                  </a:lnTo>
                  <a:lnTo>
                    <a:pt x="39" y="1508"/>
                  </a:lnTo>
                  <a:lnTo>
                    <a:pt x="0" y="1567"/>
                  </a:lnTo>
                  <a:lnTo>
                    <a:pt x="0" y="1607"/>
                  </a:lnTo>
                  <a:lnTo>
                    <a:pt x="57" y="1614"/>
                  </a:lnTo>
                  <a:lnTo>
                    <a:pt x="100" y="1670"/>
                  </a:lnTo>
                  <a:lnTo>
                    <a:pt x="132" y="1667"/>
                  </a:lnTo>
                  <a:lnTo>
                    <a:pt x="168" y="1691"/>
                  </a:lnTo>
                  <a:lnTo>
                    <a:pt x="228" y="1626"/>
                  </a:lnTo>
                  <a:lnTo>
                    <a:pt x="256" y="1639"/>
                  </a:lnTo>
                  <a:lnTo>
                    <a:pt x="285" y="1617"/>
                  </a:lnTo>
                  <a:lnTo>
                    <a:pt x="308" y="1627"/>
                  </a:lnTo>
                  <a:lnTo>
                    <a:pt x="363" y="1623"/>
                  </a:lnTo>
                  <a:lnTo>
                    <a:pt x="387" y="1635"/>
                  </a:lnTo>
                  <a:lnTo>
                    <a:pt x="415" y="1656"/>
                  </a:lnTo>
                  <a:lnTo>
                    <a:pt x="392" y="1679"/>
                  </a:lnTo>
                  <a:lnTo>
                    <a:pt x="396" y="1710"/>
                  </a:lnTo>
                  <a:lnTo>
                    <a:pt x="356" y="1743"/>
                  </a:lnTo>
                  <a:lnTo>
                    <a:pt x="352" y="1771"/>
                  </a:lnTo>
                  <a:lnTo>
                    <a:pt x="396" y="1779"/>
                  </a:lnTo>
                  <a:lnTo>
                    <a:pt x="428" y="1803"/>
                  </a:lnTo>
                  <a:lnTo>
                    <a:pt x="451" y="1808"/>
                  </a:lnTo>
                  <a:lnTo>
                    <a:pt x="472" y="1839"/>
                  </a:lnTo>
                  <a:lnTo>
                    <a:pt x="498" y="1833"/>
                  </a:lnTo>
                  <a:lnTo>
                    <a:pt x="519" y="1847"/>
                  </a:lnTo>
                  <a:lnTo>
                    <a:pt x="589" y="1820"/>
                  </a:lnTo>
                  <a:lnTo>
                    <a:pt x="624" y="1823"/>
                  </a:lnTo>
                  <a:lnTo>
                    <a:pt x="615" y="1775"/>
                  </a:lnTo>
                  <a:lnTo>
                    <a:pt x="636" y="1763"/>
                  </a:lnTo>
                  <a:lnTo>
                    <a:pt x="681" y="1770"/>
                  </a:lnTo>
                  <a:lnTo>
                    <a:pt x="726" y="1757"/>
                  </a:lnTo>
                  <a:lnTo>
                    <a:pt x="732" y="1779"/>
                  </a:lnTo>
                  <a:lnTo>
                    <a:pt x="721" y="1886"/>
                  </a:lnTo>
                  <a:lnTo>
                    <a:pt x="706" y="1916"/>
                  </a:lnTo>
                  <a:lnTo>
                    <a:pt x="732" y="1997"/>
                  </a:lnTo>
                  <a:lnTo>
                    <a:pt x="735" y="2046"/>
                  </a:lnTo>
                  <a:lnTo>
                    <a:pt x="700" y="2071"/>
                  </a:lnTo>
                  <a:lnTo>
                    <a:pt x="715" y="2100"/>
                  </a:lnTo>
                  <a:lnTo>
                    <a:pt x="805" y="2069"/>
                  </a:lnTo>
                  <a:lnTo>
                    <a:pt x="879" y="1973"/>
                  </a:lnTo>
                  <a:lnTo>
                    <a:pt x="906" y="1844"/>
                  </a:lnTo>
                  <a:lnTo>
                    <a:pt x="922" y="1820"/>
                  </a:lnTo>
                  <a:lnTo>
                    <a:pt x="944" y="1771"/>
                  </a:lnTo>
                  <a:lnTo>
                    <a:pt x="955" y="1751"/>
                  </a:lnTo>
                  <a:lnTo>
                    <a:pt x="975" y="1743"/>
                  </a:lnTo>
                  <a:lnTo>
                    <a:pt x="1024" y="1787"/>
                  </a:lnTo>
                  <a:lnTo>
                    <a:pt x="1032" y="1823"/>
                  </a:lnTo>
                  <a:lnTo>
                    <a:pt x="979" y="1880"/>
                  </a:lnTo>
                  <a:lnTo>
                    <a:pt x="958" y="1952"/>
                  </a:lnTo>
                  <a:lnTo>
                    <a:pt x="1016" y="2007"/>
                  </a:lnTo>
                  <a:lnTo>
                    <a:pt x="1048" y="2031"/>
                  </a:lnTo>
                  <a:lnTo>
                    <a:pt x="1080" y="2023"/>
                  </a:lnTo>
                  <a:lnTo>
                    <a:pt x="1108" y="2039"/>
                  </a:lnTo>
                  <a:lnTo>
                    <a:pt x="1136" y="2019"/>
                  </a:lnTo>
                  <a:lnTo>
                    <a:pt x="1152" y="1964"/>
                  </a:lnTo>
                  <a:lnTo>
                    <a:pt x="1220" y="1915"/>
                  </a:lnTo>
                  <a:lnTo>
                    <a:pt x="1230" y="1875"/>
                  </a:lnTo>
                  <a:lnTo>
                    <a:pt x="1252" y="1867"/>
                  </a:lnTo>
                  <a:lnTo>
                    <a:pt x="1261" y="1836"/>
                  </a:lnTo>
                  <a:lnTo>
                    <a:pt x="1288" y="1827"/>
                  </a:lnTo>
                  <a:lnTo>
                    <a:pt x="1300" y="1787"/>
                  </a:lnTo>
                  <a:lnTo>
                    <a:pt x="1360" y="1747"/>
                  </a:lnTo>
                  <a:lnTo>
                    <a:pt x="1396" y="1715"/>
                  </a:lnTo>
                  <a:lnTo>
                    <a:pt x="1452" y="1699"/>
                  </a:lnTo>
                  <a:lnTo>
                    <a:pt x="1524" y="1647"/>
                  </a:lnTo>
                  <a:lnTo>
                    <a:pt x="1588" y="1591"/>
                  </a:lnTo>
                  <a:lnTo>
                    <a:pt x="1632" y="1587"/>
                  </a:lnTo>
                  <a:lnTo>
                    <a:pt x="1642" y="1578"/>
                  </a:lnTo>
                  <a:lnTo>
                    <a:pt x="1606" y="1550"/>
                  </a:lnTo>
                  <a:lnTo>
                    <a:pt x="1668" y="1491"/>
                  </a:lnTo>
                  <a:lnTo>
                    <a:pt x="1695" y="1503"/>
                  </a:lnTo>
                  <a:lnTo>
                    <a:pt x="1693" y="1521"/>
                  </a:lnTo>
                  <a:lnTo>
                    <a:pt x="1684" y="1547"/>
                  </a:lnTo>
                  <a:lnTo>
                    <a:pt x="1699" y="1554"/>
                  </a:lnTo>
                  <a:lnTo>
                    <a:pt x="1725" y="1553"/>
                  </a:lnTo>
                  <a:lnTo>
                    <a:pt x="1782" y="1524"/>
                  </a:lnTo>
                  <a:lnTo>
                    <a:pt x="1804" y="1539"/>
                  </a:lnTo>
                  <a:lnTo>
                    <a:pt x="1836" y="1523"/>
                  </a:lnTo>
                  <a:lnTo>
                    <a:pt x="1897" y="1520"/>
                  </a:lnTo>
                  <a:lnTo>
                    <a:pt x="1909" y="1557"/>
                  </a:lnTo>
                  <a:lnTo>
                    <a:pt x="1878" y="1607"/>
                  </a:lnTo>
                  <a:lnTo>
                    <a:pt x="1921" y="1640"/>
                  </a:lnTo>
                  <a:lnTo>
                    <a:pt x="1996" y="1635"/>
                  </a:lnTo>
                  <a:lnTo>
                    <a:pt x="2012" y="1599"/>
                  </a:lnTo>
                  <a:lnTo>
                    <a:pt x="2068" y="1547"/>
                  </a:lnTo>
                  <a:lnTo>
                    <a:pt x="2080" y="1483"/>
                  </a:lnTo>
                  <a:lnTo>
                    <a:pt x="2104" y="1459"/>
                  </a:lnTo>
                  <a:lnTo>
                    <a:pt x="2128" y="1482"/>
                  </a:lnTo>
                  <a:lnTo>
                    <a:pt x="2143" y="1488"/>
                  </a:lnTo>
                  <a:lnTo>
                    <a:pt x="2179" y="1527"/>
                  </a:lnTo>
                  <a:lnTo>
                    <a:pt x="2185" y="1548"/>
                  </a:lnTo>
                  <a:lnTo>
                    <a:pt x="2214" y="1550"/>
                  </a:lnTo>
                  <a:lnTo>
                    <a:pt x="2241" y="1536"/>
                  </a:lnTo>
                  <a:lnTo>
                    <a:pt x="2288" y="1547"/>
                  </a:lnTo>
                  <a:lnTo>
                    <a:pt x="2312" y="1487"/>
                  </a:lnTo>
                  <a:lnTo>
                    <a:pt x="2368" y="1459"/>
                  </a:lnTo>
                  <a:lnTo>
                    <a:pt x="2444" y="1359"/>
                  </a:lnTo>
                  <a:lnTo>
                    <a:pt x="2464" y="1327"/>
                  </a:lnTo>
                  <a:lnTo>
                    <a:pt x="2464" y="1291"/>
                  </a:lnTo>
                  <a:lnTo>
                    <a:pt x="2432" y="1271"/>
                  </a:lnTo>
                  <a:lnTo>
                    <a:pt x="2424" y="1223"/>
                  </a:lnTo>
                  <a:lnTo>
                    <a:pt x="2376" y="1215"/>
                  </a:lnTo>
                  <a:lnTo>
                    <a:pt x="2352" y="1167"/>
                  </a:lnTo>
                  <a:lnTo>
                    <a:pt x="2355" y="1140"/>
                  </a:lnTo>
                  <a:lnTo>
                    <a:pt x="2324" y="1075"/>
                  </a:lnTo>
                  <a:lnTo>
                    <a:pt x="2346" y="1041"/>
                  </a:lnTo>
                  <a:lnTo>
                    <a:pt x="2416" y="1027"/>
                  </a:lnTo>
                  <a:lnTo>
                    <a:pt x="2448" y="987"/>
                  </a:lnTo>
                  <a:lnTo>
                    <a:pt x="2433" y="972"/>
                  </a:lnTo>
                  <a:lnTo>
                    <a:pt x="2428" y="959"/>
                  </a:lnTo>
                  <a:lnTo>
                    <a:pt x="2436" y="935"/>
                  </a:lnTo>
                  <a:lnTo>
                    <a:pt x="2384" y="927"/>
                  </a:lnTo>
                  <a:lnTo>
                    <a:pt x="2388" y="896"/>
                  </a:lnTo>
                  <a:lnTo>
                    <a:pt x="2444" y="783"/>
                  </a:lnTo>
                  <a:lnTo>
                    <a:pt x="2440" y="759"/>
                  </a:lnTo>
                  <a:lnTo>
                    <a:pt x="2468" y="747"/>
                  </a:lnTo>
                  <a:lnTo>
                    <a:pt x="2468" y="719"/>
                  </a:lnTo>
                  <a:lnTo>
                    <a:pt x="2496" y="726"/>
                  </a:lnTo>
                  <a:lnTo>
                    <a:pt x="2552" y="707"/>
                  </a:lnTo>
                  <a:lnTo>
                    <a:pt x="2568" y="655"/>
                  </a:lnTo>
                  <a:lnTo>
                    <a:pt x="2620" y="595"/>
                  </a:lnTo>
                  <a:lnTo>
                    <a:pt x="2613" y="560"/>
                  </a:lnTo>
                  <a:lnTo>
                    <a:pt x="2628" y="447"/>
                  </a:lnTo>
                  <a:lnTo>
                    <a:pt x="2636" y="379"/>
                  </a:lnTo>
                  <a:cubicBezTo>
                    <a:pt x="2655" y="368"/>
                    <a:pt x="2687" y="365"/>
                    <a:pt x="2692" y="343"/>
                  </a:cubicBezTo>
                  <a:cubicBezTo>
                    <a:pt x="2698" y="330"/>
                    <a:pt x="2690" y="309"/>
                    <a:pt x="2680" y="300"/>
                  </a:cubicBezTo>
                  <a:cubicBezTo>
                    <a:pt x="2670" y="291"/>
                    <a:pt x="2649" y="289"/>
                    <a:pt x="2632" y="291"/>
                  </a:cubicBezTo>
                  <a:lnTo>
                    <a:pt x="2580" y="311"/>
                  </a:lnTo>
                  <a:lnTo>
                    <a:pt x="2488" y="295"/>
                  </a:lnTo>
                  <a:lnTo>
                    <a:pt x="2464" y="247"/>
                  </a:lnTo>
                  <a:lnTo>
                    <a:pt x="2420" y="235"/>
                  </a:lnTo>
                  <a:lnTo>
                    <a:pt x="2356" y="159"/>
                  </a:lnTo>
                  <a:lnTo>
                    <a:pt x="2312" y="159"/>
                  </a:lnTo>
                  <a:lnTo>
                    <a:pt x="2272" y="103"/>
                  </a:lnTo>
                  <a:lnTo>
                    <a:pt x="2272" y="35"/>
                  </a:lnTo>
                  <a:lnTo>
                    <a:pt x="2242" y="0"/>
                  </a:lnTo>
                  <a:lnTo>
                    <a:pt x="2185" y="36"/>
                  </a:lnTo>
                  <a:lnTo>
                    <a:pt x="2173" y="56"/>
                  </a:lnTo>
                  <a:lnTo>
                    <a:pt x="2149" y="78"/>
                  </a:lnTo>
                  <a:lnTo>
                    <a:pt x="2158" y="92"/>
                  </a:lnTo>
                  <a:lnTo>
                    <a:pt x="2212" y="111"/>
                  </a:lnTo>
                  <a:lnTo>
                    <a:pt x="2224" y="135"/>
                  </a:lnTo>
                  <a:lnTo>
                    <a:pt x="2204" y="199"/>
                  </a:lnTo>
                  <a:lnTo>
                    <a:pt x="2206" y="225"/>
                  </a:lnTo>
                  <a:lnTo>
                    <a:pt x="2142" y="285"/>
                  </a:lnTo>
                  <a:lnTo>
                    <a:pt x="2134" y="324"/>
                  </a:lnTo>
                  <a:cubicBezTo>
                    <a:pt x="2122" y="340"/>
                    <a:pt x="2120" y="339"/>
                    <a:pt x="2110" y="356"/>
                  </a:cubicBezTo>
                  <a:cubicBezTo>
                    <a:pt x="2106" y="363"/>
                    <a:pt x="2107" y="381"/>
                    <a:pt x="2103" y="392"/>
                  </a:cubicBezTo>
                  <a:lnTo>
                    <a:pt x="2076" y="422"/>
                  </a:lnTo>
                  <a:lnTo>
                    <a:pt x="2085" y="455"/>
                  </a:lnTo>
                  <a:lnTo>
                    <a:pt x="2055" y="483"/>
                  </a:lnTo>
                  <a:lnTo>
                    <a:pt x="2029" y="483"/>
                  </a:lnTo>
                  <a:lnTo>
                    <a:pt x="1977" y="545"/>
                  </a:lnTo>
                  <a:lnTo>
                    <a:pt x="1884" y="503"/>
                  </a:lnTo>
                  <a:lnTo>
                    <a:pt x="1808" y="699"/>
                  </a:lnTo>
                  <a:lnTo>
                    <a:pt x="1784" y="715"/>
                  </a:lnTo>
                  <a:lnTo>
                    <a:pt x="1788" y="739"/>
                  </a:lnTo>
                  <a:lnTo>
                    <a:pt x="1760" y="743"/>
                  </a:lnTo>
                  <a:lnTo>
                    <a:pt x="1760" y="783"/>
                  </a:lnTo>
                  <a:lnTo>
                    <a:pt x="1800" y="798"/>
                  </a:lnTo>
                  <a:lnTo>
                    <a:pt x="1846" y="782"/>
                  </a:lnTo>
                  <a:lnTo>
                    <a:pt x="1879" y="780"/>
                  </a:lnTo>
                  <a:lnTo>
                    <a:pt x="1908" y="810"/>
                  </a:lnTo>
                  <a:lnTo>
                    <a:pt x="1924" y="774"/>
                  </a:lnTo>
                  <a:lnTo>
                    <a:pt x="1996" y="759"/>
                  </a:lnTo>
                  <a:lnTo>
                    <a:pt x="2036" y="799"/>
                  </a:lnTo>
                  <a:lnTo>
                    <a:pt x="2065" y="809"/>
                  </a:lnTo>
                  <a:lnTo>
                    <a:pt x="2104" y="876"/>
                  </a:lnTo>
                  <a:lnTo>
                    <a:pt x="2140" y="915"/>
                  </a:lnTo>
                  <a:lnTo>
                    <a:pt x="2131" y="936"/>
                  </a:lnTo>
                  <a:lnTo>
                    <a:pt x="2089" y="959"/>
                  </a:lnTo>
                  <a:lnTo>
                    <a:pt x="2052" y="935"/>
                  </a:lnTo>
                  <a:lnTo>
                    <a:pt x="2028" y="951"/>
                  </a:lnTo>
                  <a:lnTo>
                    <a:pt x="2000" y="935"/>
                  </a:lnTo>
                  <a:lnTo>
                    <a:pt x="1948" y="947"/>
                  </a:lnTo>
                  <a:lnTo>
                    <a:pt x="1924" y="967"/>
                  </a:lnTo>
                  <a:lnTo>
                    <a:pt x="1908" y="995"/>
                  </a:lnTo>
                  <a:lnTo>
                    <a:pt x="1860" y="991"/>
                  </a:lnTo>
                  <a:lnTo>
                    <a:pt x="1820" y="1027"/>
                  </a:lnTo>
                  <a:lnTo>
                    <a:pt x="1819" y="1064"/>
                  </a:lnTo>
                  <a:lnTo>
                    <a:pt x="1804" y="1067"/>
                  </a:lnTo>
                  <a:lnTo>
                    <a:pt x="1734" y="1118"/>
                  </a:lnTo>
                  <a:lnTo>
                    <a:pt x="1681" y="1112"/>
                  </a:lnTo>
                  <a:lnTo>
                    <a:pt x="1580" y="1199"/>
                  </a:lnTo>
                  <a:lnTo>
                    <a:pt x="1452" y="1143"/>
                  </a:lnTo>
                  <a:lnTo>
                    <a:pt x="1410" y="1151"/>
                  </a:lnTo>
                  <a:lnTo>
                    <a:pt x="1407" y="1181"/>
                  </a:lnTo>
                  <a:lnTo>
                    <a:pt x="1389" y="1211"/>
                  </a:lnTo>
                  <a:lnTo>
                    <a:pt x="1396" y="1263"/>
                  </a:lnTo>
                  <a:lnTo>
                    <a:pt x="1424" y="1295"/>
                  </a:lnTo>
                  <a:lnTo>
                    <a:pt x="1412" y="1335"/>
                  </a:lnTo>
                  <a:lnTo>
                    <a:pt x="1356" y="1359"/>
                  </a:lnTo>
                  <a:lnTo>
                    <a:pt x="1296" y="1439"/>
                  </a:lnTo>
                  <a:lnTo>
                    <a:pt x="1254" y="1443"/>
                  </a:lnTo>
                  <a:lnTo>
                    <a:pt x="1201" y="1472"/>
                  </a:lnTo>
                  <a:lnTo>
                    <a:pt x="1052" y="1479"/>
                  </a:lnTo>
                  <a:lnTo>
                    <a:pt x="918" y="1518"/>
                  </a:lnTo>
                  <a:lnTo>
                    <a:pt x="820" y="1577"/>
                  </a:lnTo>
                  <a:lnTo>
                    <a:pt x="768" y="1567"/>
                  </a:lnTo>
                  <a:lnTo>
                    <a:pt x="748" y="1547"/>
                  </a:lnTo>
                  <a:lnTo>
                    <a:pt x="685" y="1548"/>
                  </a:lnTo>
                  <a:lnTo>
                    <a:pt x="637" y="1509"/>
                  </a:lnTo>
                  <a:lnTo>
                    <a:pt x="604" y="1512"/>
                  </a:lnTo>
                  <a:lnTo>
                    <a:pt x="555" y="1494"/>
                  </a:lnTo>
                  <a:lnTo>
                    <a:pt x="532" y="1452"/>
                  </a:lnTo>
                  <a:lnTo>
                    <a:pt x="381" y="1430"/>
                  </a:lnTo>
                  <a:lnTo>
                    <a:pt x="250" y="1451"/>
                  </a:lnTo>
                  <a:lnTo>
                    <a:pt x="187" y="1424"/>
                  </a:lnTo>
                  <a:lnTo>
                    <a:pt x="151" y="1439"/>
                  </a:lnTo>
                  <a:lnTo>
                    <a:pt x="51" y="1416"/>
                  </a:lnTo>
                  <a:close/>
                </a:path>
              </a:pathLst>
            </a:custGeom>
            <a:solidFill>
              <a:srgbClr val="808080"/>
            </a:solidFill>
            <a:ln w="15875">
              <a:solidFill>
                <a:schemeClr val="bg1"/>
              </a:solidFill>
              <a:round/>
              <a:headEnd/>
              <a:tailEnd/>
            </a:ln>
            <a:effectLst/>
          </p:spPr>
          <p:txBody>
            <a:bodyPr/>
            <a:lstStyle/>
            <a:p>
              <a:endParaRPr lang="zh-CN" altLang="en-US"/>
            </a:p>
          </p:txBody>
        </p:sp>
        <p:sp>
          <p:nvSpPr>
            <p:cNvPr id="28" name="Freeform 14"/>
            <p:cNvSpPr>
              <a:spLocks/>
            </p:cNvSpPr>
            <p:nvPr/>
          </p:nvSpPr>
          <p:spPr bwMode="auto">
            <a:xfrm>
              <a:off x="3622" y="2367"/>
              <a:ext cx="399" cy="670"/>
            </a:xfrm>
            <a:custGeom>
              <a:avLst/>
              <a:gdLst/>
              <a:ahLst/>
              <a:cxnLst>
                <a:cxn ang="0">
                  <a:pos x="162" y="307"/>
                </a:cxn>
                <a:cxn ang="0">
                  <a:pos x="257" y="349"/>
                </a:cxn>
                <a:cxn ang="0">
                  <a:pos x="236" y="477"/>
                </a:cxn>
                <a:cxn ang="0">
                  <a:pos x="298" y="543"/>
                </a:cxn>
                <a:cxn ang="0">
                  <a:pos x="282" y="591"/>
                </a:cxn>
                <a:cxn ang="0">
                  <a:pos x="226" y="631"/>
                </a:cxn>
                <a:cxn ang="0">
                  <a:pos x="144" y="661"/>
                </a:cxn>
                <a:cxn ang="0">
                  <a:pos x="98" y="657"/>
                </a:cxn>
                <a:cxn ang="0">
                  <a:pos x="72" y="789"/>
                </a:cxn>
                <a:cxn ang="0">
                  <a:pos x="30" y="803"/>
                </a:cxn>
                <a:cxn ang="0">
                  <a:pos x="0" y="921"/>
                </a:cxn>
                <a:cxn ang="0">
                  <a:pos x="114" y="915"/>
                </a:cxn>
                <a:cxn ang="0">
                  <a:pos x="180" y="907"/>
                </a:cxn>
                <a:cxn ang="0">
                  <a:pos x="216" y="885"/>
                </a:cxn>
                <a:cxn ang="0">
                  <a:pos x="280" y="909"/>
                </a:cxn>
                <a:cxn ang="0">
                  <a:pos x="354" y="953"/>
                </a:cxn>
                <a:cxn ang="0">
                  <a:pos x="420" y="981"/>
                </a:cxn>
                <a:cxn ang="0">
                  <a:pos x="452" y="933"/>
                </a:cxn>
                <a:cxn ang="0">
                  <a:pos x="418" y="877"/>
                </a:cxn>
                <a:cxn ang="0">
                  <a:pos x="458" y="823"/>
                </a:cxn>
                <a:cxn ang="0">
                  <a:pos x="394" y="769"/>
                </a:cxn>
                <a:cxn ang="0">
                  <a:pos x="450" y="761"/>
                </a:cxn>
                <a:cxn ang="0">
                  <a:pos x="530" y="757"/>
                </a:cxn>
                <a:cxn ang="0">
                  <a:pos x="462" y="719"/>
                </a:cxn>
                <a:cxn ang="0">
                  <a:pos x="450" y="665"/>
                </a:cxn>
                <a:cxn ang="0">
                  <a:pos x="476" y="621"/>
                </a:cxn>
                <a:cxn ang="0">
                  <a:pos x="498" y="529"/>
                </a:cxn>
                <a:cxn ang="0">
                  <a:pos x="494" y="445"/>
                </a:cxn>
                <a:cxn ang="0">
                  <a:pos x="476" y="381"/>
                </a:cxn>
                <a:cxn ang="0">
                  <a:pos x="496" y="257"/>
                </a:cxn>
                <a:cxn ang="0">
                  <a:pos x="561" y="163"/>
                </a:cxn>
                <a:cxn ang="0">
                  <a:pos x="584" y="81"/>
                </a:cxn>
                <a:cxn ang="0">
                  <a:pos x="543" y="0"/>
                </a:cxn>
                <a:cxn ang="0">
                  <a:pos x="468" y="79"/>
                </a:cxn>
                <a:cxn ang="0">
                  <a:pos x="434" y="113"/>
                </a:cxn>
                <a:cxn ang="0">
                  <a:pos x="398" y="169"/>
                </a:cxn>
                <a:cxn ang="0">
                  <a:pos x="314" y="275"/>
                </a:cxn>
                <a:cxn ang="0">
                  <a:pos x="273" y="273"/>
                </a:cxn>
                <a:cxn ang="0">
                  <a:pos x="206" y="263"/>
                </a:cxn>
              </a:cxnLst>
              <a:rect l="0" t="0" r="r" b="b"/>
              <a:pathLst>
                <a:path w="584" h="981">
                  <a:moveTo>
                    <a:pt x="206" y="263"/>
                  </a:moveTo>
                  <a:cubicBezTo>
                    <a:pt x="182" y="281"/>
                    <a:pt x="162" y="282"/>
                    <a:pt x="162" y="307"/>
                  </a:cubicBezTo>
                  <a:lnTo>
                    <a:pt x="180" y="323"/>
                  </a:lnTo>
                  <a:cubicBezTo>
                    <a:pt x="180" y="323"/>
                    <a:pt x="255" y="328"/>
                    <a:pt x="257" y="349"/>
                  </a:cubicBezTo>
                  <a:cubicBezTo>
                    <a:pt x="267" y="414"/>
                    <a:pt x="277" y="419"/>
                    <a:pt x="272" y="441"/>
                  </a:cubicBezTo>
                  <a:lnTo>
                    <a:pt x="236" y="477"/>
                  </a:lnTo>
                  <a:cubicBezTo>
                    <a:pt x="234" y="486"/>
                    <a:pt x="247" y="499"/>
                    <a:pt x="257" y="510"/>
                  </a:cubicBezTo>
                  <a:cubicBezTo>
                    <a:pt x="267" y="521"/>
                    <a:pt x="292" y="535"/>
                    <a:pt x="298" y="543"/>
                  </a:cubicBezTo>
                  <a:cubicBezTo>
                    <a:pt x="301" y="547"/>
                    <a:pt x="296" y="559"/>
                    <a:pt x="296" y="559"/>
                  </a:cubicBezTo>
                  <a:lnTo>
                    <a:pt x="282" y="591"/>
                  </a:lnTo>
                  <a:lnTo>
                    <a:pt x="232" y="607"/>
                  </a:lnTo>
                  <a:lnTo>
                    <a:pt x="226" y="631"/>
                  </a:lnTo>
                  <a:lnTo>
                    <a:pt x="194" y="631"/>
                  </a:lnTo>
                  <a:lnTo>
                    <a:pt x="144" y="661"/>
                  </a:lnTo>
                  <a:lnTo>
                    <a:pt x="120" y="643"/>
                  </a:lnTo>
                  <a:lnTo>
                    <a:pt x="98" y="657"/>
                  </a:lnTo>
                  <a:lnTo>
                    <a:pt x="104" y="719"/>
                  </a:lnTo>
                  <a:lnTo>
                    <a:pt x="72" y="789"/>
                  </a:lnTo>
                  <a:lnTo>
                    <a:pt x="48" y="779"/>
                  </a:lnTo>
                  <a:lnTo>
                    <a:pt x="30" y="803"/>
                  </a:lnTo>
                  <a:cubicBezTo>
                    <a:pt x="34" y="812"/>
                    <a:pt x="46" y="829"/>
                    <a:pt x="36" y="839"/>
                  </a:cubicBezTo>
                  <a:lnTo>
                    <a:pt x="0" y="921"/>
                  </a:lnTo>
                  <a:lnTo>
                    <a:pt x="76" y="933"/>
                  </a:lnTo>
                  <a:lnTo>
                    <a:pt x="114" y="915"/>
                  </a:lnTo>
                  <a:cubicBezTo>
                    <a:pt x="133" y="916"/>
                    <a:pt x="139" y="920"/>
                    <a:pt x="158" y="916"/>
                  </a:cubicBezTo>
                  <a:cubicBezTo>
                    <a:pt x="162" y="915"/>
                    <a:pt x="177" y="909"/>
                    <a:pt x="180" y="907"/>
                  </a:cubicBezTo>
                  <a:lnTo>
                    <a:pt x="188" y="887"/>
                  </a:lnTo>
                  <a:cubicBezTo>
                    <a:pt x="196" y="885"/>
                    <a:pt x="207" y="880"/>
                    <a:pt x="216" y="885"/>
                  </a:cubicBezTo>
                  <a:cubicBezTo>
                    <a:pt x="230" y="893"/>
                    <a:pt x="222" y="885"/>
                    <a:pt x="233" y="889"/>
                  </a:cubicBezTo>
                  <a:lnTo>
                    <a:pt x="280" y="909"/>
                  </a:lnTo>
                  <a:cubicBezTo>
                    <a:pt x="303" y="924"/>
                    <a:pt x="324" y="941"/>
                    <a:pt x="348" y="955"/>
                  </a:cubicBezTo>
                  <a:cubicBezTo>
                    <a:pt x="350" y="956"/>
                    <a:pt x="354" y="953"/>
                    <a:pt x="354" y="953"/>
                  </a:cubicBezTo>
                  <a:lnTo>
                    <a:pt x="370" y="951"/>
                  </a:lnTo>
                  <a:lnTo>
                    <a:pt x="420" y="981"/>
                  </a:lnTo>
                  <a:lnTo>
                    <a:pt x="453" y="973"/>
                  </a:lnTo>
                  <a:lnTo>
                    <a:pt x="452" y="933"/>
                  </a:lnTo>
                  <a:lnTo>
                    <a:pt x="414" y="911"/>
                  </a:lnTo>
                  <a:lnTo>
                    <a:pt x="418" y="877"/>
                  </a:lnTo>
                  <a:lnTo>
                    <a:pt x="458" y="871"/>
                  </a:lnTo>
                  <a:lnTo>
                    <a:pt x="458" y="823"/>
                  </a:lnTo>
                  <a:lnTo>
                    <a:pt x="411" y="792"/>
                  </a:lnTo>
                  <a:lnTo>
                    <a:pt x="394" y="769"/>
                  </a:lnTo>
                  <a:lnTo>
                    <a:pt x="410" y="761"/>
                  </a:lnTo>
                  <a:lnTo>
                    <a:pt x="450" y="761"/>
                  </a:lnTo>
                  <a:cubicBezTo>
                    <a:pt x="493" y="797"/>
                    <a:pt x="508" y="788"/>
                    <a:pt x="521" y="787"/>
                  </a:cubicBezTo>
                  <a:lnTo>
                    <a:pt x="530" y="757"/>
                  </a:lnTo>
                  <a:lnTo>
                    <a:pt x="520" y="731"/>
                  </a:lnTo>
                  <a:lnTo>
                    <a:pt x="462" y="719"/>
                  </a:lnTo>
                  <a:lnTo>
                    <a:pt x="442" y="685"/>
                  </a:lnTo>
                  <a:lnTo>
                    <a:pt x="450" y="665"/>
                  </a:lnTo>
                  <a:lnTo>
                    <a:pt x="483" y="652"/>
                  </a:lnTo>
                  <a:lnTo>
                    <a:pt x="476" y="621"/>
                  </a:lnTo>
                  <a:lnTo>
                    <a:pt x="500" y="571"/>
                  </a:lnTo>
                  <a:lnTo>
                    <a:pt x="498" y="529"/>
                  </a:lnTo>
                  <a:lnTo>
                    <a:pt x="480" y="505"/>
                  </a:lnTo>
                  <a:lnTo>
                    <a:pt x="494" y="445"/>
                  </a:lnTo>
                  <a:lnTo>
                    <a:pt x="474" y="409"/>
                  </a:lnTo>
                  <a:lnTo>
                    <a:pt x="476" y="381"/>
                  </a:lnTo>
                  <a:cubicBezTo>
                    <a:pt x="503" y="351"/>
                    <a:pt x="518" y="350"/>
                    <a:pt x="518" y="319"/>
                  </a:cubicBezTo>
                  <a:lnTo>
                    <a:pt x="496" y="257"/>
                  </a:lnTo>
                  <a:cubicBezTo>
                    <a:pt x="499" y="230"/>
                    <a:pt x="495" y="223"/>
                    <a:pt x="516" y="213"/>
                  </a:cubicBezTo>
                  <a:cubicBezTo>
                    <a:pt x="556" y="189"/>
                    <a:pt x="551" y="178"/>
                    <a:pt x="561" y="163"/>
                  </a:cubicBezTo>
                  <a:lnTo>
                    <a:pt x="576" y="123"/>
                  </a:lnTo>
                  <a:lnTo>
                    <a:pt x="584" y="81"/>
                  </a:lnTo>
                  <a:lnTo>
                    <a:pt x="576" y="51"/>
                  </a:lnTo>
                  <a:lnTo>
                    <a:pt x="543" y="0"/>
                  </a:lnTo>
                  <a:lnTo>
                    <a:pt x="480" y="35"/>
                  </a:lnTo>
                  <a:cubicBezTo>
                    <a:pt x="477" y="50"/>
                    <a:pt x="479" y="68"/>
                    <a:pt x="468" y="79"/>
                  </a:cubicBezTo>
                  <a:lnTo>
                    <a:pt x="444" y="83"/>
                  </a:lnTo>
                  <a:cubicBezTo>
                    <a:pt x="438" y="114"/>
                    <a:pt x="448" y="113"/>
                    <a:pt x="434" y="113"/>
                  </a:cubicBezTo>
                  <a:lnTo>
                    <a:pt x="406" y="131"/>
                  </a:lnTo>
                  <a:cubicBezTo>
                    <a:pt x="404" y="146"/>
                    <a:pt x="404" y="157"/>
                    <a:pt x="398" y="169"/>
                  </a:cubicBezTo>
                  <a:lnTo>
                    <a:pt x="336" y="215"/>
                  </a:lnTo>
                  <a:lnTo>
                    <a:pt x="314" y="275"/>
                  </a:lnTo>
                  <a:cubicBezTo>
                    <a:pt x="299" y="287"/>
                    <a:pt x="301" y="286"/>
                    <a:pt x="294" y="286"/>
                  </a:cubicBezTo>
                  <a:lnTo>
                    <a:pt x="273" y="273"/>
                  </a:lnTo>
                  <a:lnTo>
                    <a:pt x="230" y="277"/>
                  </a:lnTo>
                  <a:lnTo>
                    <a:pt x="206" y="263"/>
                  </a:lnTo>
                  <a:close/>
                </a:path>
              </a:pathLst>
            </a:custGeom>
            <a:solidFill>
              <a:srgbClr val="808080"/>
            </a:solidFill>
            <a:ln w="15875">
              <a:solidFill>
                <a:schemeClr val="bg1"/>
              </a:solidFill>
              <a:round/>
              <a:headEnd/>
              <a:tailEnd/>
            </a:ln>
            <a:effectLst/>
          </p:spPr>
          <p:txBody>
            <a:bodyPr/>
            <a:lstStyle/>
            <a:p>
              <a:endParaRPr lang="zh-CN" altLang="en-US"/>
            </a:p>
          </p:txBody>
        </p:sp>
        <p:sp>
          <p:nvSpPr>
            <p:cNvPr id="29" name="Freeform 15"/>
            <p:cNvSpPr>
              <a:spLocks/>
            </p:cNvSpPr>
            <p:nvPr/>
          </p:nvSpPr>
          <p:spPr bwMode="auto">
            <a:xfrm>
              <a:off x="3605" y="3346"/>
              <a:ext cx="493" cy="404"/>
            </a:xfrm>
            <a:custGeom>
              <a:avLst/>
              <a:gdLst/>
              <a:ahLst/>
              <a:cxnLst>
                <a:cxn ang="0">
                  <a:pos x="49" y="298"/>
                </a:cxn>
                <a:cxn ang="0">
                  <a:pos x="173" y="306"/>
                </a:cxn>
                <a:cxn ang="0">
                  <a:pos x="121" y="386"/>
                </a:cxn>
                <a:cxn ang="0">
                  <a:pos x="167" y="450"/>
                </a:cxn>
                <a:cxn ang="0">
                  <a:pos x="159" y="478"/>
                </a:cxn>
                <a:cxn ang="0">
                  <a:pos x="169" y="534"/>
                </a:cxn>
                <a:cxn ang="0">
                  <a:pos x="261" y="584"/>
                </a:cxn>
                <a:cxn ang="0">
                  <a:pos x="291" y="574"/>
                </a:cxn>
                <a:cxn ang="0">
                  <a:pos x="313" y="572"/>
                </a:cxn>
                <a:cxn ang="0">
                  <a:pos x="337" y="556"/>
                </a:cxn>
                <a:cxn ang="0">
                  <a:pos x="363" y="566"/>
                </a:cxn>
                <a:cxn ang="0">
                  <a:pos x="389" y="574"/>
                </a:cxn>
                <a:cxn ang="0">
                  <a:pos x="401" y="584"/>
                </a:cxn>
                <a:cxn ang="0">
                  <a:pos x="427" y="570"/>
                </a:cxn>
                <a:cxn ang="0">
                  <a:pos x="465" y="562"/>
                </a:cxn>
                <a:cxn ang="0">
                  <a:pos x="521" y="528"/>
                </a:cxn>
                <a:cxn ang="0">
                  <a:pos x="589" y="472"/>
                </a:cxn>
                <a:cxn ang="0">
                  <a:pos x="629" y="440"/>
                </a:cxn>
                <a:cxn ang="0">
                  <a:pos x="663" y="376"/>
                </a:cxn>
                <a:cxn ang="0">
                  <a:pos x="721" y="280"/>
                </a:cxn>
                <a:cxn ang="0">
                  <a:pos x="709" y="210"/>
                </a:cxn>
                <a:cxn ang="0">
                  <a:pos x="649" y="162"/>
                </a:cxn>
                <a:cxn ang="0">
                  <a:pos x="637" y="110"/>
                </a:cxn>
                <a:cxn ang="0">
                  <a:pos x="657" y="14"/>
                </a:cxn>
                <a:cxn ang="0">
                  <a:pos x="595" y="10"/>
                </a:cxn>
                <a:cxn ang="0">
                  <a:pos x="581" y="56"/>
                </a:cxn>
                <a:cxn ang="0">
                  <a:pos x="547" y="58"/>
                </a:cxn>
                <a:cxn ang="0">
                  <a:pos x="526" y="74"/>
                </a:cxn>
                <a:cxn ang="0">
                  <a:pos x="444" y="100"/>
                </a:cxn>
                <a:cxn ang="0">
                  <a:pos x="403" y="122"/>
                </a:cxn>
                <a:cxn ang="0">
                  <a:pos x="301" y="178"/>
                </a:cxn>
                <a:cxn ang="0">
                  <a:pos x="183" y="157"/>
                </a:cxn>
                <a:cxn ang="0">
                  <a:pos x="91" y="226"/>
                </a:cxn>
              </a:cxnLst>
              <a:rect l="0" t="0" r="r" b="b"/>
              <a:pathLst>
                <a:path w="721" h="590">
                  <a:moveTo>
                    <a:pt x="0" y="263"/>
                  </a:moveTo>
                  <a:lnTo>
                    <a:pt x="49" y="298"/>
                  </a:lnTo>
                  <a:lnTo>
                    <a:pt x="143" y="294"/>
                  </a:lnTo>
                  <a:lnTo>
                    <a:pt x="173" y="306"/>
                  </a:lnTo>
                  <a:lnTo>
                    <a:pt x="163" y="352"/>
                  </a:lnTo>
                  <a:lnTo>
                    <a:pt x="121" y="386"/>
                  </a:lnTo>
                  <a:lnTo>
                    <a:pt x="113" y="434"/>
                  </a:lnTo>
                  <a:lnTo>
                    <a:pt x="167" y="450"/>
                  </a:lnTo>
                  <a:lnTo>
                    <a:pt x="175" y="464"/>
                  </a:lnTo>
                  <a:lnTo>
                    <a:pt x="159" y="478"/>
                  </a:lnTo>
                  <a:lnTo>
                    <a:pt x="167" y="498"/>
                  </a:lnTo>
                  <a:lnTo>
                    <a:pt x="169" y="534"/>
                  </a:lnTo>
                  <a:cubicBezTo>
                    <a:pt x="228" y="569"/>
                    <a:pt x="202" y="566"/>
                    <a:pt x="239" y="566"/>
                  </a:cubicBezTo>
                  <a:lnTo>
                    <a:pt x="261" y="584"/>
                  </a:lnTo>
                  <a:lnTo>
                    <a:pt x="281" y="582"/>
                  </a:lnTo>
                  <a:lnTo>
                    <a:pt x="291" y="574"/>
                  </a:lnTo>
                  <a:lnTo>
                    <a:pt x="301" y="580"/>
                  </a:lnTo>
                  <a:lnTo>
                    <a:pt x="313" y="572"/>
                  </a:lnTo>
                  <a:lnTo>
                    <a:pt x="333" y="568"/>
                  </a:lnTo>
                  <a:lnTo>
                    <a:pt x="337" y="556"/>
                  </a:lnTo>
                  <a:lnTo>
                    <a:pt x="341" y="568"/>
                  </a:lnTo>
                  <a:lnTo>
                    <a:pt x="363" y="566"/>
                  </a:lnTo>
                  <a:lnTo>
                    <a:pt x="373" y="572"/>
                  </a:lnTo>
                  <a:lnTo>
                    <a:pt x="389" y="574"/>
                  </a:lnTo>
                  <a:lnTo>
                    <a:pt x="387" y="590"/>
                  </a:lnTo>
                  <a:lnTo>
                    <a:pt x="401" y="584"/>
                  </a:lnTo>
                  <a:lnTo>
                    <a:pt x="417" y="584"/>
                  </a:lnTo>
                  <a:lnTo>
                    <a:pt x="427" y="570"/>
                  </a:lnTo>
                  <a:lnTo>
                    <a:pt x="435" y="580"/>
                  </a:lnTo>
                  <a:lnTo>
                    <a:pt x="465" y="562"/>
                  </a:lnTo>
                  <a:lnTo>
                    <a:pt x="491" y="562"/>
                  </a:lnTo>
                  <a:lnTo>
                    <a:pt x="521" y="528"/>
                  </a:lnTo>
                  <a:lnTo>
                    <a:pt x="547" y="520"/>
                  </a:lnTo>
                  <a:lnTo>
                    <a:pt x="589" y="472"/>
                  </a:lnTo>
                  <a:lnTo>
                    <a:pt x="601" y="468"/>
                  </a:lnTo>
                  <a:lnTo>
                    <a:pt x="629" y="440"/>
                  </a:lnTo>
                  <a:lnTo>
                    <a:pt x="657" y="424"/>
                  </a:lnTo>
                  <a:lnTo>
                    <a:pt x="663" y="376"/>
                  </a:lnTo>
                  <a:lnTo>
                    <a:pt x="697" y="350"/>
                  </a:lnTo>
                  <a:lnTo>
                    <a:pt x="721" y="280"/>
                  </a:lnTo>
                  <a:cubicBezTo>
                    <a:pt x="702" y="246"/>
                    <a:pt x="707" y="260"/>
                    <a:pt x="707" y="228"/>
                  </a:cubicBezTo>
                  <a:lnTo>
                    <a:pt x="709" y="210"/>
                  </a:lnTo>
                  <a:lnTo>
                    <a:pt x="689" y="174"/>
                  </a:lnTo>
                  <a:cubicBezTo>
                    <a:pt x="641" y="168"/>
                    <a:pt x="665" y="178"/>
                    <a:pt x="649" y="162"/>
                  </a:cubicBezTo>
                  <a:lnTo>
                    <a:pt x="639" y="146"/>
                  </a:lnTo>
                  <a:lnTo>
                    <a:pt x="637" y="110"/>
                  </a:lnTo>
                  <a:lnTo>
                    <a:pt x="663" y="60"/>
                  </a:lnTo>
                  <a:cubicBezTo>
                    <a:pt x="661" y="45"/>
                    <a:pt x="659" y="29"/>
                    <a:pt x="657" y="14"/>
                  </a:cubicBezTo>
                  <a:cubicBezTo>
                    <a:pt x="656" y="7"/>
                    <a:pt x="643" y="0"/>
                    <a:pt x="643" y="0"/>
                  </a:cubicBezTo>
                  <a:lnTo>
                    <a:pt x="595" y="10"/>
                  </a:lnTo>
                  <a:lnTo>
                    <a:pt x="579" y="32"/>
                  </a:lnTo>
                  <a:lnTo>
                    <a:pt x="581" y="56"/>
                  </a:lnTo>
                  <a:lnTo>
                    <a:pt x="559" y="66"/>
                  </a:lnTo>
                  <a:lnTo>
                    <a:pt x="547" y="58"/>
                  </a:lnTo>
                  <a:lnTo>
                    <a:pt x="529" y="62"/>
                  </a:lnTo>
                  <a:lnTo>
                    <a:pt x="526" y="74"/>
                  </a:lnTo>
                  <a:lnTo>
                    <a:pt x="483" y="78"/>
                  </a:lnTo>
                  <a:lnTo>
                    <a:pt x="444" y="100"/>
                  </a:lnTo>
                  <a:lnTo>
                    <a:pt x="417" y="97"/>
                  </a:lnTo>
                  <a:lnTo>
                    <a:pt x="403" y="122"/>
                  </a:lnTo>
                  <a:lnTo>
                    <a:pt x="307" y="160"/>
                  </a:lnTo>
                  <a:lnTo>
                    <a:pt x="301" y="178"/>
                  </a:lnTo>
                  <a:cubicBezTo>
                    <a:pt x="257" y="169"/>
                    <a:pt x="256" y="179"/>
                    <a:pt x="238" y="175"/>
                  </a:cubicBezTo>
                  <a:lnTo>
                    <a:pt x="183" y="157"/>
                  </a:lnTo>
                  <a:lnTo>
                    <a:pt x="106" y="202"/>
                  </a:lnTo>
                  <a:lnTo>
                    <a:pt x="91" y="226"/>
                  </a:lnTo>
                  <a:lnTo>
                    <a:pt x="0" y="263"/>
                  </a:lnTo>
                  <a:close/>
                </a:path>
              </a:pathLst>
            </a:custGeom>
            <a:solidFill>
              <a:srgbClr val="808080"/>
            </a:solidFill>
            <a:ln w="15875">
              <a:solidFill>
                <a:schemeClr val="bg1"/>
              </a:solidFill>
              <a:round/>
              <a:headEnd/>
              <a:tailEnd/>
            </a:ln>
            <a:effectLst/>
          </p:spPr>
          <p:txBody>
            <a:bodyPr/>
            <a:lstStyle/>
            <a:p>
              <a:endParaRPr lang="zh-CN" altLang="en-US"/>
            </a:p>
          </p:txBody>
        </p:sp>
        <p:sp>
          <p:nvSpPr>
            <p:cNvPr id="30" name="Freeform 16"/>
            <p:cNvSpPr>
              <a:spLocks/>
            </p:cNvSpPr>
            <p:nvPr/>
          </p:nvSpPr>
          <p:spPr bwMode="auto">
            <a:xfrm>
              <a:off x="3894" y="3130"/>
              <a:ext cx="323" cy="365"/>
            </a:xfrm>
            <a:custGeom>
              <a:avLst/>
              <a:gdLst/>
              <a:ahLst/>
              <a:cxnLst>
                <a:cxn ang="0">
                  <a:pos x="87" y="50"/>
                </a:cxn>
                <a:cxn ang="0">
                  <a:pos x="73" y="44"/>
                </a:cxn>
                <a:cxn ang="0">
                  <a:pos x="43" y="57"/>
                </a:cxn>
                <a:cxn ang="0">
                  <a:pos x="36" y="80"/>
                </a:cxn>
                <a:cxn ang="0">
                  <a:pos x="61" y="140"/>
                </a:cxn>
                <a:cxn ang="0">
                  <a:pos x="0" y="174"/>
                </a:cxn>
                <a:cxn ang="0">
                  <a:pos x="19" y="230"/>
                </a:cxn>
                <a:cxn ang="0">
                  <a:pos x="66" y="236"/>
                </a:cxn>
                <a:cxn ang="0">
                  <a:pos x="75" y="267"/>
                </a:cxn>
                <a:cxn ang="0">
                  <a:pos x="42" y="282"/>
                </a:cxn>
                <a:cxn ang="0">
                  <a:pos x="22" y="312"/>
                </a:cxn>
                <a:cxn ang="0">
                  <a:pos x="52" y="308"/>
                </a:cxn>
                <a:cxn ang="0">
                  <a:pos x="64" y="321"/>
                </a:cxn>
                <a:cxn ang="0">
                  <a:pos x="46" y="354"/>
                </a:cxn>
                <a:cxn ang="0">
                  <a:pos x="61" y="399"/>
                </a:cxn>
                <a:cxn ang="0">
                  <a:pos x="106" y="393"/>
                </a:cxn>
                <a:cxn ang="0">
                  <a:pos x="106" y="380"/>
                </a:cxn>
                <a:cxn ang="0">
                  <a:pos x="121" y="374"/>
                </a:cxn>
                <a:cxn ang="0">
                  <a:pos x="135" y="384"/>
                </a:cxn>
                <a:cxn ang="0">
                  <a:pos x="159" y="371"/>
                </a:cxn>
                <a:cxn ang="0">
                  <a:pos x="159" y="348"/>
                </a:cxn>
                <a:cxn ang="0">
                  <a:pos x="168" y="330"/>
                </a:cxn>
                <a:cxn ang="0">
                  <a:pos x="216" y="318"/>
                </a:cxn>
                <a:cxn ang="0">
                  <a:pos x="231" y="326"/>
                </a:cxn>
                <a:cxn ang="0">
                  <a:pos x="237" y="378"/>
                </a:cxn>
                <a:cxn ang="0">
                  <a:pos x="210" y="426"/>
                </a:cxn>
                <a:cxn ang="0">
                  <a:pos x="213" y="464"/>
                </a:cxn>
                <a:cxn ang="0">
                  <a:pos x="231" y="489"/>
                </a:cxn>
                <a:cxn ang="0">
                  <a:pos x="262" y="491"/>
                </a:cxn>
                <a:cxn ang="0">
                  <a:pos x="288" y="534"/>
                </a:cxn>
                <a:cxn ang="0">
                  <a:pos x="339" y="479"/>
                </a:cxn>
                <a:cxn ang="0">
                  <a:pos x="330" y="461"/>
                </a:cxn>
                <a:cxn ang="0">
                  <a:pos x="343" y="446"/>
                </a:cxn>
                <a:cxn ang="0">
                  <a:pos x="391" y="456"/>
                </a:cxn>
                <a:cxn ang="0">
                  <a:pos x="402" y="483"/>
                </a:cxn>
                <a:cxn ang="0">
                  <a:pos x="420" y="477"/>
                </a:cxn>
                <a:cxn ang="0">
                  <a:pos x="426" y="446"/>
                </a:cxn>
                <a:cxn ang="0">
                  <a:pos x="405" y="404"/>
                </a:cxn>
                <a:cxn ang="0">
                  <a:pos x="405" y="345"/>
                </a:cxn>
                <a:cxn ang="0">
                  <a:pos x="393" y="306"/>
                </a:cxn>
                <a:cxn ang="0">
                  <a:pos x="429" y="239"/>
                </a:cxn>
                <a:cxn ang="0">
                  <a:pos x="447" y="212"/>
                </a:cxn>
                <a:cxn ang="0">
                  <a:pos x="456" y="185"/>
                </a:cxn>
                <a:cxn ang="0">
                  <a:pos x="450" y="140"/>
                </a:cxn>
                <a:cxn ang="0">
                  <a:pos x="472" y="120"/>
                </a:cxn>
                <a:cxn ang="0">
                  <a:pos x="463" y="93"/>
                </a:cxn>
                <a:cxn ang="0">
                  <a:pos x="402" y="89"/>
                </a:cxn>
                <a:cxn ang="0">
                  <a:pos x="388" y="32"/>
                </a:cxn>
                <a:cxn ang="0">
                  <a:pos x="351" y="50"/>
                </a:cxn>
                <a:cxn ang="0">
                  <a:pos x="337" y="72"/>
                </a:cxn>
                <a:cxn ang="0">
                  <a:pos x="306" y="69"/>
                </a:cxn>
                <a:cxn ang="0">
                  <a:pos x="283" y="60"/>
                </a:cxn>
                <a:cxn ang="0">
                  <a:pos x="252" y="65"/>
                </a:cxn>
                <a:cxn ang="0">
                  <a:pos x="237" y="32"/>
                </a:cxn>
                <a:cxn ang="0">
                  <a:pos x="172" y="8"/>
                </a:cxn>
                <a:cxn ang="0">
                  <a:pos x="99" y="23"/>
                </a:cxn>
                <a:cxn ang="0">
                  <a:pos x="87" y="50"/>
                </a:cxn>
              </a:cxnLst>
              <a:rect l="0" t="0" r="r" b="b"/>
              <a:pathLst>
                <a:path w="472" h="534">
                  <a:moveTo>
                    <a:pt x="87" y="50"/>
                  </a:moveTo>
                  <a:lnTo>
                    <a:pt x="73" y="44"/>
                  </a:lnTo>
                  <a:lnTo>
                    <a:pt x="43" y="57"/>
                  </a:lnTo>
                  <a:lnTo>
                    <a:pt x="36" y="80"/>
                  </a:lnTo>
                  <a:cubicBezTo>
                    <a:pt x="61" y="118"/>
                    <a:pt x="61" y="107"/>
                    <a:pt x="61" y="140"/>
                  </a:cubicBezTo>
                  <a:cubicBezTo>
                    <a:pt x="53" y="144"/>
                    <a:pt x="9" y="152"/>
                    <a:pt x="0" y="174"/>
                  </a:cubicBezTo>
                  <a:cubicBezTo>
                    <a:pt x="20" y="226"/>
                    <a:pt x="8" y="220"/>
                    <a:pt x="19" y="230"/>
                  </a:cubicBezTo>
                  <a:lnTo>
                    <a:pt x="66" y="236"/>
                  </a:lnTo>
                  <a:lnTo>
                    <a:pt x="75" y="267"/>
                  </a:lnTo>
                  <a:lnTo>
                    <a:pt x="42" y="282"/>
                  </a:lnTo>
                  <a:lnTo>
                    <a:pt x="22" y="312"/>
                  </a:lnTo>
                  <a:lnTo>
                    <a:pt x="52" y="308"/>
                  </a:lnTo>
                  <a:lnTo>
                    <a:pt x="64" y="321"/>
                  </a:lnTo>
                  <a:lnTo>
                    <a:pt x="46" y="354"/>
                  </a:lnTo>
                  <a:lnTo>
                    <a:pt x="61" y="399"/>
                  </a:lnTo>
                  <a:lnTo>
                    <a:pt x="106" y="393"/>
                  </a:lnTo>
                  <a:lnTo>
                    <a:pt x="106" y="380"/>
                  </a:lnTo>
                  <a:lnTo>
                    <a:pt x="121" y="374"/>
                  </a:lnTo>
                  <a:lnTo>
                    <a:pt x="135" y="384"/>
                  </a:lnTo>
                  <a:lnTo>
                    <a:pt x="159" y="371"/>
                  </a:lnTo>
                  <a:lnTo>
                    <a:pt x="159" y="348"/>
                  </a:lnTo>
                  <a:lnTo>
                    <a:pt x="168" y="330"/>
                  </a:lnTo>
                  <a:lnTo>
                    <a:pt x="216" y="318"/>
                  </a:lnTo>
                  <a:lnTo>
                    <a:pt x="231" y="326"/>
                  </a:lnTo>
                  <a:lnTo>
                    <a:pt x="237" y="378"/>
                  </a:lnTo>
                  <a:lnTo>
                    <a:pt x="210" y="426"/>
                  </a:lnTo>
                  <a:lnTo>
                    <a:pt x="213" y="464"/>
                  </a:lnTo>
                  <a:lnTo>
                    <a:pt x="231" y="489"/>
                  </a:lnTo>
                  <a:lnTo>
                    <a:pt x="262" y="491"/>
                  </a:lnTo>
                  <a:lnTo>
                    <a:pt x="288" y="534"/>
                  </a:lnTo>
                  <a:lnTo>
                    <a:pt x="339" y="479"/>
                  </a:lnTo>
                  <a:lnTo>
                    <a:pt x="330" y="461"/>
                  </a:lnTo>
                  <a:lnTo>
                    <a:pt x="343" y="446"/>
                  </a:lnTo>
                  <a:lnTo>
                    <a:pt x="391" y="456"/>
                  </a:lnTo>
                  <a:lnTo>
                    <a:pt x="402" y="483"/>
                  </a:lnTo>
                  <a:lnTo>
                    <a:pt x="420" y="477"/>
                  </a:lnTo>
                  <a:lnTo>
                    <a:pt x="426" y="446"/>
                  </a:lnTo>
                  <a:lnTo>
                    <a:pt x="405" y="404"/>
                  </a:lnTo>
                  <a:cubicBezTo>
                    <a:pt x="406" y="382"/>
                    <a:pt x="407" y="363"/>
                    <a:pt x="405" y="345"/>
                  </a:cubicBezTo>
                  <a:lnTo>
                    <a:pt x="393" y="306"/>
                  </a:lnTo>
                  <a:lnTo>
                    <a:pt x="429" y="239"/>
                  </a:lnTo>
                  <a:cubicBezTo>
                    <a:pt x="431" y="225"/>
                    <a:pt x="442" y="221"/>
                    <a:pt x="447" y="212"/>
                  </a:cubicBezTo>
                  <a:lnTo>
                    <a:pt x="456" y="185"/>
                  </a:lnTo>
                  <a:lnTo>
                    <a:pt x="450" y="140"/>
                  </a:lnTo>
                  <a:lnTo>
                    <a:pt x="472" y="120"/>
                  </a:lnTo>
                  <a:lnTo>
                    <a:pt x="463" y="93"/>
                  </a:lnTo>
                  <a:lnTo>
                    <a:pt x="402" y="89"/>
                  </a:lnTo>
                  <a:lnTo>
                    <a:pt x="388" y="32"/>
                  </a:lnTo>
                  <a:lnTo>
                    <a:pt x="351" y="50"/>
                  </a:lnTo>
                  <a:lnTo>
                    <a:pt x="337" y="72"/>
                  </a:lnTo>
                  <a:lnTo>
                    <a:pt x="306" y="69"/>
                  </a:lnTo>
                  <a:lnTo>
                    <a:pt x="283" y="60"/>
                  </a:lnTo>
                  <a:lnTo>
                    <a:pt x="252" y="65"/>
                  </a:lnTo>
                  <a:lnTo>
                    <a:pt x="237" y="32"/>
                  </a:lnTo>
                  <a:lnTo>
                    <a:pt x="172" y="8"/>
                  </a:lnTo>
                  <a:cubicBezTo>
                    <a:pt x="170" y="8"/>
                    <a:pt x="107" y="0"/>
                    <a:pt x="99" y="23"/>
                  </a:cubicBezTo>
                  <a:lnTo>
                    <a:pt x="87" y="50"/>
                  </a:lnTo>
                  <a:close/>
                </a:path>
              </a:pathLst>
            </a:custGeom>
            <a:solidFill>
              <a:srgbClr val="808080"/>
            </a:solidFill>
            <a:ln w="15875">
              <a:solidFill>
                <a:schemeClr val="bg1"/>
              </a:solidFill>
              <a:round/>
              <a:headEnd/>
              <a:tailEnd/>
            </a:ln>
            <a:effectLst/>
          </p:spPr>
          <p:txBody>
            <a:bodyPr/>
            <a:lstStyle/>
            <a:p>
              <a:endParaRPr lang="zh-CN" altLang="en-US"/>
            </a:p>
          </p:txBody>
        </p:sp>
        <p:sp>
          <p:nvSpPr>
            <p:cNvPr id="31" name="Freeform 17"/>
            <p:cNvSpPr>
              <a:spLocks/>
            </p:cNvSpPr>
            <p:nvPr/>
          </p:nvSpPr>
          <p:spPr bwMode="auto">
            <a:xfrm>
              <a:off x="4159" y="3155"/>
              <a:ext cx="291" cy="351"/>
            </a:xfrm>
            <a:custGeom>
              <a:avLst/>
              <a:gdLst/>
              <a:ahLst/>
              <a:cxnLst>
                <a:cxn ang="0">
                  <a:pos x="138" y="13"/>
                </a:cxn>
                <a:cxn ang="0">
                  <a:pos x="123" y="41"/>
                </a:cxn>
                <a:cxn ang="0">
                  <a:pos x="79" y="36"/>
                </a:cxn>
                <a:cxn ang="0">
                  <a:pos x="72" y="59"/>
                </a:cxn>
                <a:cxn ang="0">
                  <a:pos x="84" y="84"/>
                </a:cxn>
                <a:cxn ang="0">
                  <a:pos x="58" y="116"/>
                </a:cxn>
                <a:cxn ang="0">
                  <a:pos x="66" y="155"/>
                </a:cxn>
                <a:cxn ang="0">
                  <a:pos x="55" y="182"/>
                </a:cxn>
                <a:cxn ang="0">
                  <a:pos x="39" y="197"/>
                </a:cxn>
                <a:cxn ang="0">
                  <a:pos x="1" y="279"/>
                </a:cxn>
                <a:cxn ang="0">
                  <a:pos x="18" y="312"/>
                </a:cxn>
                <a:cxn ang="0">
                  <a:pos x="15" y="381"/>
                </a:cxn>
                <a:cxn ang="0">
                  <a:pos x="37" y="416"/>
                </a:cxn>
                <a:cxn ang="0">
                  <a:pos x="73" y="416"/>
                </a:cxn>
                <a:cxn ang="0">
                  <a:pos x="85" y="435"/>
                </a:cxn>
                <a:cxn ang="0">
                  <a:pos x="73" y="458"/>
                </a:cxn>
                <a:cxn ang="0">
                  <a:pos x="64" y="464"/>
                </a:cxn>
                <a:cxn ang="0">
                  <a:pos x="66" y="485"/>
                </a:cxn>
                <a:cxn ang="0">
                  <a:pos x="75" y="504"/>
                </a:cxn>
                <a:cxn ang="0">
                  <a:pos x="130" y="507"/>
                </a:cxn>
                <a:cxn ang="0">
                  <a:pos x="133" y="512"/>
                </a:cxn>
                <a:cxn ang="0">
                  <a:pos x="136" y="512"/>
                </a:cxn>
                <a:cxn ang="0">
                  <a:pos x="147" y="513"/>
                </a:cxn>
                <a:cxn ang="0">
                  <a:pos x="160" y="498"/>
                </a:cxn>
                <a:cxn ang="0">
                  <a:pos x="195" y="501"/>
                </a:cxn>
                <a:cxn ang="0">
                  <a:pos x="220" y="425"/>
                </a:cxn>
                <a:cxn ang="0">
                  <a:pos x="226" y="401"/>
                </a:cxn>
                <a:cxn ang="0">
                  <a:pos x="252" y="375"/>
                </a:cxn>
                <a:cxn ang="0">
                  <a:pos x="262" y="345"/>
                </a:cxn>
                <a:cxn ang="0">
                  <a:pos x="324" y="305"/>
                </a:cxn>
                <a:cxn ang="0">
                  <a:pos x="339" y="285"/>
                </a:cxn>
                <a:cxn ang="0">
                  <a:pos x="352" y="266"/>
                </a:cxn>
                <a:cxn ang="0">
                  <a:pos x="349" y="234"/>
                </a:cxn>
                <a:cxn ang="0">
                  <a:pos x="343" y="218"/>
                </a:cxn>
                <a:cxn ang="0">
                  <a:pos x="357" y="174"/>
                </a:cxn>
                <a:cxn ang="0">
                  <a:pos x="367" y="146"/>
                </a:cxn>
                <a:cxn ang="0">
                  <a:pos x="426" y="92"/>
                </a:cxn>
                <a:cxn ang="0">
                  <a:pos x="394" y="65"/>
                </a:cxn>
                <a:cxn ang="0">
                  <a:pos x="382" y="59"/>
                </a:cxn>
                <a:cxn ang="0">
                  <a:pos x="381" y="54"/>
                </a:cxn>
                <a:cxn ang="0">
                  <a:pos x="384" y="21"/>
                </a:cxn>
                <a:cxn ang="0">
                  <a:pos x="285" y="3"/>
                </a:cxn>
                <a:cxn ang="0">
                  <a:pos x="258" y="3"/>
                </a:cxn>
                <a:cxn ang="0">
                  <a:pos x="214" y="21"/>
                </a:cxn>
                <a:cxn ang="0">
                  <a:pos x="172" y="29"/>
                </a:cxn>
                <a:cxn ang="0">
                  <a:pos x="138" y="13"/>
                </a:cxn>
              </a:cxnLst>
              <a:rect l="0" t="0" r="r" b="b"/>
              <a:pathLst>
                <a:path w="426" h="513">
                  <a:moveTo>
                    <a:pt x="138" y="13"/>
                  </a:moveTo>
                  <a:lnTo>
                    <a:pt x="123" y="41"/>
                  </a:lnTo>
                  <a:lnTo>
                    <a:pt x="79" y="36"/>
                  </a:lnTo>
                  <a:lnTo>
                    <a:pt x="72" y="59"/>
                  </a:lnTo>
                  <a:lnTo>
                    <a:pt x="84" y="84"/>
                  </a:lnTo>
                  <a:cubicBezTo>
                    <a:pt x="63" y="99"/>
                    <a:pt x="58" y="96"/>
                    <a:pt x="58" y="116"/>
                  </a:cubicBezTo>
                  <a:lnTo>
                    <a:pt x="66" y="155"/>
                  </a:lnTo>
                  <a:lnTo>
                    <a:pt x="55" y="182"/>
                  </a:lnTo>
                  <a:lnTo>
                    <a:pt x="39" y="197"/>
                  </a:lnTo>
                  <a:cubicBezTo>
                    <a:pt x="0" y="274"/>
                    <a:pt x="1" y="244"/>
                    <a:pt x="1" y="279"/>
                  </a:cubicBezTo>
                  <a:lnTo>
                    <a:pt x="18" y="312"/>
                  </a:lnTo>
                  <a:lnTo>
                    <a:pt x="15" y="381"/>
                  </a:lnTo>
                  <a:lnTo>
                    <a:pt x="37" y="416"/>
                  </a:lnTo>
                  <a:lnTo>
                    <a:pt x="73" y="416"/>
                  </a:lnTo>
                  <a:lnTo>
                    <a:pt x="85" y="435"/>
                  </a:lnTo>
                  <a:lnTo>
                    <a:pt x="73" y="458"/>
                  </a:lnTo>
                  <a:lnTo>
                    <a:pt x="64" y="464"/>
                  </a:lnTo>
                  <a:lnTo>
                    <a:pt x="66" y="485"/>
                  </a:lnTo>
                  <a:lnTo>
                    <a:pt x="75" y="504"/>
                  </a:lnTo>
                  <a:cubicBezTo>
                    <a:pt x="97" y="497"/>
                    <a:pt x="113" y="505"/>
                    <a:pt x="130" y="507"/>
                  </a:cubicBezTo>
                  <a:cubicBezTo>
                    <a:pt x="132" y="507"/>
                    <a:pt x="132" y="511"/>
                    <a:pt x="133" y="512"/>
                  </a:cubicBezTo>
                  <a:cubicBezTo>
                    <a:pt x="134" y="513"/>
                    <a:pt x="135" y="512"/>
                    <a:pt x="136" y="512"/>
                  </a:cubicBezTo>
                  <a:lnTo>
                    <a:pt x="147" y="513"/>
                  </a:lnTo>
                  <a:lnTo>
                    <a:pt x="160" y="498"/>
                  </a:lnTo>
                  <a:lnTo>
                    <a:pt x="195" y="501"/>
                  </a:lnTo>
                  <a:lnTo>
                    <a:pt x="220" y="425"/>
                  </a:lnTo>
                  <a:lnTo>
                    <a:pt x="226" y="401"/>
                  </a:lnTo>
                  <a:cubicBezTo>
                    <a:pt x="254" y="381"/>
                    <a:pt x="252" y="394"/>
                    <a:pt x="252" y="375"/>
                  </a:cubicBezTo>
                  <a:lnTo>
                    <a:pt x="262" y="345"/>
                  </a:lnTo>
                  <a:lnTo>
                    <a:pt x="324" y="305"/>
                  </a:lnTo>
                  <a:lnTo>
                    <a:pt x="339" y="285"/>
                  </a:lnTo>
                  <a:lnTo>
                    <a:pt x="352" y="266"/>
                  </a:lnTo>
                  <a:lnTo>
                    <a:pt x="349" y="234"/>
                  </a:lnTo>
                  <a:lnTo>
                    <a:pt x="343" y="218"/>
                  </a:lnTo>
                  <a:lnTo>
                    <a:pt x="357" y="174"/>
                  </a:lnTo>
                  <a:cubicBezTo>
                    <a:pt x="352" y="153"/>
                    <a:pt x="356" y="157"/>
                    <a:pt x="367" y="146"/>
                  </a:cubicBezTo>
                  <a:lnTo>
                    <a:pt x="426" y="92"/>
                  </a:lnTo>
                  <a:cubicBezTo>
                    <a:pt x="416" y="77"/>
                    <a:pt x="412" y="67"/>
                    <a:pt x="394" y="65"/>
                  </a:cubicBezTo>
                  <a:cubicBezTo>
                    <a:pt x="389" y="64"/>
                    <a:pt x="385" y="63"/>
                    <a:pt x="382" y="59"/>
                  </a:cubicBezTo>
                  <a:cubicBezTo>
                    <a:pt x="381" y="58"/>
                    <a:pt x="381" y="54"/>
                    <a:pt x="381" y="54"/>
                  </a:cubicBezTo>
                  <a:lnTo>
                    <a:pt x="384" y="21"/>
                  </a:lnTo>
                  <a:cubicBezTo>
                    <a:pt x="307" y="0"/>
                    <a:pt x="341" y="3"/>
                    <a:pt x="285" y="3"/>
                  </a:cubicBezTo>
                  <a:lnTo>
                    <a:pt x="258" y="3"/>
                  </a:lnTo>
                  <a:lnTo>
                    <a:pt x="214" y="21"/>
                  </a:lnTo>
                  <a:lnTo>
                    <a:pt x="172" y="29"/>
                  </a:lnTo>
                  <a:lnTo>
                    <a:pt x="138" y="13"/>
                  </a:lnTo>
                  <a:close/>
                </a:path>
              </a:pathLst>
            </a:custGeom>
            <a:solidFill>
              <a:srgbClr val="808080"/>
            </a:solidFill>
            <a:ln w="15875">
              <a:solidFill>
                <a:schemeClr val="bg1"/>
              </a:solidFill>
              <a:round/>
              <a:headEnd/>
              <a:tailEnd/>
            </a:ln>
            <a:effectLst/>
          </p:spPr>
          <p:txBody>
            <a:bodyPr/>
            <a:lstStyle/>
            <a:p>
              <a:endParaRPr lang="zh-CN" altLang="en-US"/>
            </a:p>
          </p:txBody>
        </p:sp>
        <p:sp>
          <p:nvSpPr>
            <p:cNvPr id="32" name="Freeform 18"/>
            <p:cNvSpPr>
              <a:spLocks/>
            </p:cNvSpPr>
            <p:nvPr/>
          </p:nvSpPr>
          <p:spPr bwMode="auto">
            <a:xfrm>
              <a:off x="4494" y="3206"/>
              <a:ext cx="2" cy="2"/>
            </a:xfrm>
            <a:custGeom>
              <a:avLst/>
              <a:gdLst/>
              <a:ahLst/>
              <a:cxnLst>
                <a:cxn ang="0">
                  <a:pos x="3" y="0"/>
                </a:cxn>
                <a:cxn ang="0">
                  <a:pos x="0" y="4"/>
                </a:cxn>
                <a:cxn ang="0">
                  <a:pos x="3" y="0"/>
                </a:cxn>
              </a:cxnLst>
              <a:rect l="0" t="0" r="r" b="b"/>
              <a:pathLst>
                <a:path w="3" h="4">
                  <a:moveTo>
                    <a:pt x="3" y="0"/>
                  </a:moveTo>
                  <a:cubicBezTo>
                    <a:pt x="2" y="1"/>
                    <a:pt x="0" y="4"/>
                    <a:pt x="0" y="4"/>
                  </a:cubicBezTo>
                  <a:cubicBezTo>
                    <a:pt x="0" y="4"/>
                    <a:pt x="2" y="1"/>
                    <a:pt x="3" y="0"/>
                  </a:cubicBezTo>
                  <a:close/>
                </a:path>
              </a:pathLst>
            </a:custGeom>
            <a:solidFill>
              <a:srgbClr val="808080"/>
            </a:solidFill>
            <a:ln w="15875">
              <a:solidFill>
                <a:schemeClr val="bg1"/>
              </a:solidFill>
              <a:round/>
              <a:headEnd/>
              <a:tailEnd/>
            </a:ln>
            <a:effectLst/>
          </p:spPr>
          <p:txBody>
            <a:bodyPr/>
            <a:lstStyle/>
            <a:p>
              <a:endParaRPr lang="zh-CN" altLang="en-US"/>
            </a:p>
          </p:txBody>
        </p:sp>
        <p:sp>
          <p:nvSpPr>
            <p:cNvPr id="33" name="Freeform 19"/>
            <p:cNvSpPr>
              <a:spLocks/>
            </p:cNvSpPr>
            <p:nvPr/>
          </p:nvSpPr>
          <p:spPr bwMode="auto">
            <a:xfrm>
              <a:off x="4306" y="3206"/>
              <a:ext cx="275" cy="377"/>
            </a:xfrm>
            <a:custGeom>
              <a:avLst/>
              <a:gdLst/>
              <a:ahLst/>
              <a:cxnLst>
                <a:cxn ang="0">
                  <a:pos x="268" y="12"/>
                </a:cxn>
                <a:cxn ang="0">
                  <a:pos x="210" y="21"/>
                </a:cxn>
                <a:cxn ang="0">
                  <a:pos x="129" y="109"/>
                </a:cxn>
                <a:cxn ang="0">
                  <a:pos x="129" y="196"/>
                </a:cxn>
                <a:cxn ang="0">
                  <a:pos x="36" y="282"/>
                </a:cxn>
                <a:cxn ang="0">
                  <a:pos x="4" y="325"/>
                </a:cxn>
                <a:cxn ang="0">
                  <a:pos x="55" y="369"/>
                </a:cxn>
                <a:cxn ang="0">
                  <a:pos x="79" y="394"/>
                </a:cxn>
                <a:cxn ang="0">
                  <a:pos x="66" y="456"/>
                </a:cxn>
                <a:cxn ang="0">
                  <a:pos x="82" y="511"/>
                </a:cxn>
                <a:cxn ang="0">
                  <a:pos x="132" y="537"/>
                </a:cxn>
                <a:cxn ang="0">
                  <a:pos x="138" y="496"/>
                </a:cxn>
                <a:cxn ang="0">
                  <a:pos x="193" y="484"/>
                </a:cxn>
                <a:cxn ang="0">
                  <a:pos x="217" y="456"/>
                </a:cxn>
                <a:cxn ang="0">
                  <a:pos x="214" y="447"/>
                </a:cxn>
                <a:cxn ang="0">
                  <a:pos x="228" y="426"/>
                </a:cxn>
                <a:cxn ang="0">
                  <a:pos x="243" y="415"/>
                </a:cxn>
                <a:cxn ang="0">
                  <a:pos x="258" y="384"/>
                </a:cxn>
                <a:cxn ang="0">
                  <a:pos x="280" y="376"/>
                </a:cxn>
                <a:cxn ang="0">
                  <a:pos x="289" y="354"/>
                </a:cxn>
                <a:cxn ang="0">
                  <a:pos x="282" y="319"/>
                </a:cxn>
                <a:cxn ang="0">
                  <a:pos x="310" y="295"/>
                </a:cxn>
                <a:cxn ang="0">
                  <a:pos x="283" y="291"/>
                </a:cxn>
                <a:cxn ang="0">
                  <a:pos x="285" y="276"/>
                </a:cxn>
                <a:cxn ang="0">
                  <a:pos x="321" y="264"/>
                </a:cxn>
                <a:cxn ang="0">
                  <a:pos x="325" y="264"/>
                </a:cxn>
                <a:cxn ang="0">
                  <a:pos x="351" y="229"/>
                </a:cxn>
                <a:cxn ang="0">
                  <a:pos x="363" y="213"/>
                </a:cxn>
                <a:cxn ang="0">
                  <a:pos x="379" y="192"/>
                </a:cxn>
                <a:cxn ang="0">
                  <a:pos x="372" y="172"/>
                </a:cxn>
                <a:cxn ang="0">
                  <a:pos x="390" y="154"/>
                </a:cxn>
                <a:cxn ang="0">
                  <a:pos x="390" y="120"/>
                </a:cxn>
                <a:cxn ang="0">
                  <a:pos x="355" y="72"/>
                </a:cxn>
                <a:cxn ang="0">
                  <a:pos x="300" y="69"/>
                </a:cxn>
                <a:cxn ang="0">
                  <a:pos x="307" y="6"/>
                </a:cxn>
              </a:cxnLst>
              <a:rect l="0" t="0" r="r" b="b"/>
              <a:pathLst>
                <a:path w="402" h="552">
                  <a:moveTo>
                    <a:pt x="282" y="0"/>
                  </a:moveTo>
                  <a:cubicBezTo>
                    <a:pt x="278" y="2"/>
                    <a:pt x="271" y="12"/>
                    <a:pt x="268" y="12"/>
                  </a:cubicBezTo>
                  <a:lnTo>
                    <a:pt x="250" y="27"/>
                  </a:lnTo>
                  <a:cubicBezTo>
                    <a:pt x="204" y="22"/>
                    <a:pt x="232" y="21"/>
                    <a:pt x="210" y="21"/>
                  </a:cubicBezTo>
                  <a:cubicBezTo>
                    <a:pt x="192" y="31"/>
                    <a:pt x="151" y="67"/>
                    <a:pt x="138" y="82"/>
                  </a:cubicBezTo>
                  <a:cubicBezTo>
                    <a:pt x="125" y="97"/>
                    <a:pt x="132" y="99"/>
                    <a:pt x="129" y="109"/>
                  </a:cubicBezTo>
                  <a:lnTo>
                    <a:pt x="121" y="145"/>
                  </a:lnTo>
                  <a:cubicBezTo>
                    <a:pt x="131" y="168"/>
                    <a:pt x="135" y="172"/>
                    <a:pt x="129" y="196"/>
                  </a:cubicBezTo>
                  <a:lnTo>
                    <a:pt x="103" y="229"/>
                  </a:lnTo>
                  <a:cubicBezTo>
                    <a:pt x="82" y="244"/>
                    <a:pt x="49" y="256"/>
                    <a:pt x="36" y="282"/>
                  </a:cubicBezTo>
                  <a:lnTo>
                    <a:pt x="27" y="312"/>
                  </a:lnTo>
                  <a:lnTo>
                    <a:pt x="4" y="325"/>
                  </a:lnTo>
                  <a:lnTo>
                    <a:pt x="0" y="352"/>
                  </a:lnTo>
                  <a:cubicBezTo>
                    <a:pt x="51" y="355"/>
                    <a:pt x="42" y="365"/>
                    <a:pt x="55" y="369"/>
                  </a:cubicBezTo>
                  <a:lnTo>
                    <a:pt x="78" y="381"/>
                  </a:lnTo>
                  <a:lnTo>
                    <a:pt x="79" y="394"/>
                  </a:lnTo>
                  <a:lnTo>
                    <a:pt x="51" y="406"/>
                  </a:lnTo>
                  <a:cubicBezTo>
                    <a:pt x="57" y="433"/>
                    <a:pt x="66" y="427"/>
                    <a:pt x="66" y="456"/>
                  </a:cubicBezTo>
                  <a:cubicBezTo>
                    <a:pt x="67" y="469"/>
                    <a:pt x="67" y="482"/>
                    <a:pt x="70" y="489"/>
                  </a:cubicBezTo>
                  <a:lnTo>
                    <a:pt x="82" y="511"/>
                  </a:lnTo>
                  <a:lnTo>
                    <a:pt x="105" y="529"/>
                  </a:lnTo>
                  <a:cubicBezTo>
                    <a:pt x="113" y="535"/>
                    <a:pt x="125" y="552"/>
                    <a:pt x="132" y="537"/>
                  </a:cubicBezTo>
                  <a:cubicBezTo>
                    <a:pt x="133" y="522"/>
                    <a:pt x="137" y="525"/>
                    <a:pt x="148" y="517"/>
                  </a:cubicBezTo>
                  <a:cubicBezTo>
                    <a:pt x="152" y="509"/>
                    <a:pt x="142" y="503"/>
                    <a:pt x="138" y="496"/>
                  </a:cubicBezTo>
                  <a:cubicBezTo>
                    <a:pt x="141" y="480"/>
                    <a:pt x="155" y="474"/>
                    <a:pt x="169" y="472"/>
                  </a:cubicBezTo>
                  <a:cubicBezTo>
                    <a:pt x="186" y="474"/>
                    <a:pt x="191" y="469"/>
                    <a:pt x="193" y="484"/>
                  </a:cubicBezTo>
                  <a:cubicBezTo>
                    <a:pt x="200" y="480"/>
                    <a:pt x="198" y="473"/>
                    <a:pt x="205" y="468"/>
                  </a:cubicBezTo>
                  <a:cubicBezTo>
                    <a:pt x="208" y="463"/>
                    <a:pt x="217" y="456"/>
                    <a:pt x="217" y="456"/>
                  </a:cubicBezTo>
                  <a:cubicBezTo>
                    <a:pt x="208" y="453"/>
                    <a:pt x="206" y="449"/>
                    <a:pt x="202" y="441"/>
                  </a:cubicBezTo>
                  <a:cubicBezTo>
                    <a:pt x="210" y="436"/>
                    <a:pt x="210" y="440"/>
                    <a:pt x="214" y="447"/>
                  </a:cubicBezTo>
                  <a:cubicBezTo>
                    <a:pt x="221" y="444"/>
                    <a:pt x="224" y="445"/>
                    <a:pt x="229" y="439"/>
                  </a:cubicBezTo>
                  <a:cubicBezTo>
                    <a:pt x="229" y="435"/>
                    <a:pt x="230" y="430"/>
                    <a:pt x="228" y="426"/>
                  </a:cubicBezTo>
                  <a:cubicBezTo>
                    <a:pt x="227" y="424"/>
                    <a:pt x="215" y="418"/>
                    <a:pt x="226" y="418"/>
                  </a:cubicBezTo>
                  <a:cubicBezTo>
                    <a:pt x="229" y="406"/>
                    <a:pt x="235" y="405"/>
                    <a:pt x="243" y="415"/>
                  </a:cubicBezTo>
                  <a:cubicBezTo>
                    <a:pt x="257" y="413"/>
                    <a:pt x="252" y="409"/>
                    <a:pt x="247" y="399"/>
                  </a:cubicBezTo>
                  <a:cubicBezTo>
                    <a:pt x="249" y="390"/>
                    <a:pt x="249" y="386"/>
                    <a:pt x="258" y="384"/>
                  </a:cubicBezTo>
                  <a:cubicBezTo>
                    <a:pt x="265" y="389"/>
                    <a:pt x="267" y="395"/>
                    <a:pt x="276" y="397"/>
                  </a:cubicBezTo>
                  <a:cubicBezTo>
                    <a:pt x="294" y="395"/>
                    <a:pt x="286" y="387"/>
                    <a:pt x="280" y="376"/>
                  </a:cubicBezTo>
                  <a:cubicBezTo>
                    <a:pt x="279" y="372"/>
                    <a:pt x="278" y="365"/>
                    <a:pt x="280" y="361"/>
                  </a:cubicBezTo>
                  <a:cubicBezTo>
                    <a:pt x="282" y="358"/>
                    <a:pt x="289" y="354"/>
                    <a:pt x="289" y="354"/>
                  </a:cubicBezTo>
                  <a:cubicBezTo>
                    <a:pt x="288" y="346"/>
                    <a:pt x="286" y="344"/>
                    <a:pt x="283" y="337"/>
                  </a:cubicBezTo>
                  <a:cubicBezTo>
                    <a:pt x="286" y="331"/>
                    <a:pt x="283" y="326"/>
                    <a:pt x="282" y="319"/>
                  </a:cubicBezTo>
                  <a:cubicBezTo>
                    <a:pt x="292" y="306"/>
                    <a:pt x="307" y="305"/>
                    <a:pt x="322" y="303"/>
                  </a:cubicBezTo>
                  <a:cubicBezTo>
                    <a:pt x="325" y="295"/>
                    <a:pt x="318" y="297"/>
                    <a:pt x="310" y="295"/>
                  </a:cubicBezTo>
                  <a:cubicBezTo>
                    <a:pt x="301" y="289"/>
                    <a:pt x="312" y="295"/>
                    <a:pt x="297" y="294"/>
                  </a:cubicBezTo>
                  <a:cubicBezTo>
                    <a:pt x="292" y="294"/>
                    <a:pt x="283" y="291"/>
                    <a:pt x="283" y="291"/>
                  </a:cubicBezTo>
                  <a:cubicBezTo>
                    <a:pt x="288" y="288"/>
                    <a:pt x="295" y="290"/>
                    <a:pt x="298" y="286"/>
                  </a:cubicBezTo>
                  <a:cubicBezTo>
                    <a:pt x="307" y="275"/>
                    <a:pt x="290" y="276"/>
                    <a:pt x="285" y="276"/>
                  </a:cubicBezTo>
                  <a:cubicBezTo>
                    <a:pt x="279" y="267"/>
                    <a:pt x="280" y="254"/>
                    <a:pt x="291" y="252"/>
                  </a:cubicBezTo>
                  <a:cubicBezTo>
                    <a:pt x="308" y="244"/>
                    <a:pt x="308" y="260"/>
                    <a:pt x="321" y="264"/>
                  </a:cubicBezTo>
                  <a:cubicBezTo>
                    <a:pt x="324" y="271"/>
                    <a:pt x="323" y="275"/>
                    <a:pt x="330" y="279"/>
                  </a:cubicBezTo>
                  <a:cubicBezTo>
                    <a:pt x="331" y="272"/>
                    <a:pt x="329" y="269"/>
                    <a:pt x="325" y="264"/>
                  </a:cubicBezTo>
                  <a:cubicBezTo>
                    <a:pt x="331" y="249"/>
                    <a:pt x="318" y="239"/>
                    <a:pt x="339" y="243"/>
                  </a:cubicBezTo>
                  <a:cubicBezTo>
                    <a:pt x="350" y="239"/>
                    <a:pt x="341" y="233"/>
                    <a:pt x="351" y="229"/>
                  </a:cubicBezTo>
                  <a:cubicBezTo>
                    <a:pt x="348" y="219"/>
                    <a:pt x="334" y="200"/>
                    <a:pt x="351" y="214"/>
                  </a:cubicBezTo>
                  <a:cubicBezTo>
                    <a:pt x="355" y="221"/>
                    <a:pt x="358" y="219"/>
                    <a:pt x="363" y="213"/>
                  </a:cubicBezTo>
                  <a:cubicBezTo>
                    <a:pt x="367" y="195"/>
                    <a:pt x="363" y="221"/>
                    <a:pt x="361" y="204"/>
                  </a:cubicBezTo>
                  <a:cubicBezTo>
                    <a:pt x="360" y="195"/>
                    <a:pt x="373" y="193"/>
                    <a:pt x="379" y="192"/>
                  </a:cubicBezTo>
                  <a:cubicBezTo>
                    <a:pt x="378" y="185"/>
                    <a:pt x="374" y="185"/>
                    <a:pt x="370" y="180"/>
                  </a:cubicBezTo>
                  <a:cubicBezTo>
                    <a:pt x="371" y="177"/>
                    <a:pt x="370" y="174"/>
                    <a:pt x="372" y="172"/>
                  </a:cubicBezTo>
                  <a:cubicBezTo>
                    <a:pt x="375" y="170"/>
                    <a:pt x="380" y="174"/>
                    <a:pt x="382" y="171"/>
                  </a:cubicBezTo>
                  <a:cubicBezTo>
                    <a:pt x="402" y="146"/>
                    <a:pt x="371" y="163"/>
                    <a:pt x="390" y="154"/>
                  </a:cubicBezTo>
                  <a:cubicBezTo>
                    <a:pt x="394" y="148"/>
                    <a:pt x="393" y="152"/>
                    <a:pt x="393" y="144"/>
                  </a:cubicBezTo>
                  <a:cubicBezTo>
                    <a:pt x="390" y="125"/>
                    <a:pt x="390" y="133"/>
                    <a:pt x="390" y="120"/>
                  </a:cubicBezTo>
                  <a:lnTo>
                    <a:pt x="375" y="90"/>
                  </a:lnTo>
                  <a:lnTo>
                    <a:pt x="355" y="72"/>
                  </a:lnTo>
                  <a:lnTo>
                    <a:pt x="319" y="91"/>
                  </a:lnTo>
                  <a:cubicBezTo>
                    <a:pt x="313" y="84"/>
                    <a:pt x="304" y="78"/>
                    <a:pt x="300" y="69"/>
                  </a:cubicBezTo>
                  <a:cubicBezTo>
                    <a:pt x="298" y="64"/>
                    <a:pt x="301" y="52"/>
                    <a:pt x="301" y="52"/>
                  </a:cubicBezTo>
                  <a:lnTo>
                    <a:pt x="307" y="6"/>
                  </a:lnTo>
                  <a:lnTo>
                    <a:pt x="282" y="0"/>
                  </a:lnTo>
                  <a:close/>
                </a:path>
              </a:pathLst>
            </a:custGeom>
            <a:solidFill>
              <a:srgbClr val="808080"/>
            </a:solidFill>
            <a:ln w="15875">
              <a:solidFill>
                <a:schemeClr val="bg1"/>
              </a:solidFill>
              <a:round/>
              <a:headEnd/>
              <a:tailEnd/>
            </a:ln>
            <a:effectLst/>
          </p:spPr>
          <p:txBody>
            <a:bodyPr/>
            <a:lstStyle/>
            <a:p>
              <a:endParaRPr lang="zh-CN" altLang="en-US"/>
            </a:p>
          </p:txBody>
        </p:sp>
        <p:sp>
          <p:nvSpPr>
            <p:cNvPr id="34" name="Freeform 20"/>
            <p:cNvSpPr>
              <a:spLocks/>
            </p:cNvSpPr>
            <p:nvPr/>
          </p:nvSpPr>
          <p:spPr bwMode="auto">
            <a:xfrm>
              <a:off x="4419" y="3064"/>
              <a:ext cx="251" cy="241"/>
            </a:xfrm>
            <a:custGeom>
              <a:avLst/>
              <a:gdLst/>
              <a:ahLst/>
              <a:cxnLst>
                <a:cxn ang="0">
                  <a:pos x="102" y="1"/>
                </a:cxn>
                <a:cxn ang="0">
                  <a:pos x="87" y="36"/>
                </a:cxn>
                <a:cxn ang="0">
                  <a:pos x="82" y="67"/>
                </a:cxn>
                <a:cxn ang="0">
                  <a:pos x="33" y="99"/>
                </a:cxn>
                <a:cxn ang="0">
                  <a:pos x="0" y="195"/>
                </a:cxn>
                <a:cxn ang="0">
                  <a:pos x="34" y="213"/>
                </a:cxn>
                <a:cxn ang="0">
                  <a:pos x="42" y="226"/>
                </a:cxn>
                <a:cxn ang="0">
                  <a:pos x="91" y="241"/>
                </a:cxn>
                <a:cxn ang="0">
                  <a:pos x="117" y="207"/>
                </a:cxn>
                <a:cxn ang="0">
                  <a:pos x="144" y="216"/>
                </a:cxn>
                <a:cxn ang="0">
                  <a:pos x="132" y="277"/>
                </a:cxn>
                <a:cxn ang="0">
                  <a:pos x="163" y="303"/>
                </a:cxn>
                <a:cxn ang="0">
                  <a:pos x="189" y="280"/>
                </a:cxn>
                <a:cxn ang="0">
                  <a:pos x="211" y="322"/>
                </a:cxn>
                <a:cxn ang="0">
                  <a:pos x="223" y="340"/>
                </a:cxn>
                <a:cxn ang="0">
                  <a:pos x="228" y="342"/>
                </a:cxn>
                <a:cxn ang="0">
                  <a:pos x="237" y="342"/>
                </a:cxn>
                <a:cxn ang="0">
                  <a:pos x="250" y="328"/>
                </a:cxn>
                <a:cxn ang="0">
                  <a:pos x="258" y="312"/>
                </a:cxn>
                <a:cxn ang="0">
                  <a:pos x="265" y="298"/>
                </a:cxn>
                <a:cxn ang="0">
                  <a:pos x="271" y="318"/>
                </a:cxn>
                <a:cxn ang="0">
                  <a:pos x="265" y="336"/>
                </a:cxn>
                <a:cxn ang="0">
                  <a:pos x="289" y="324"/>
                </a:cxn>
                <a:cxn ang="0">
                  <a:pos x="301" y="310"/>
                </a:cxn>
                <a:cxn ang="0">
                  <a:pos x="295" y="274"/>
                </a:cxn>
                <a:cxn ang="0">
                  <a:pos x="295" y="247"/>
                </a:cxn>
                <a:cxn ang="0">
                  <a:pos x="306" y="241"/>
                </a:cxn>
                <a:cxn ang="0">
                  <a:pos x="295" y="222"/>
                </a:cxn>
                <a:cxn ang="0">
                  <a:pos x="285" y="214"/>
                </a:cxn>
                <a:cxn ang="0">
                  <a:pos x="306" y="207"/>
                </a:cxn>
                <a:cxn ang="0">
                  <a:pos x="321" y="213"/>
                </a:cxn>
                <a:cxn ang="0">
                  <a:pos x="328" y="195"/>
                </a:cxn>
                <a:cxn ang="0">
                  <a:pos x="336" y="181"/>
                </a:cxn>
                <a:cxn ang="0">
                  <a:pos x="319" y="169"/>
                </a:cxn>
                <a:cxn ang="0">
                  <a:pos x="297" y="178"/>
                </a:cxn>
                <a:cxn ang="0">
                  <a:pos x="306" y="165"/>
                </a:cxn>
                <a:cxn ang="0">
                  <a:pos x="324" y="153"/>
                </a:cxn>
                <a:cxn ang="0">
                  <a:pos x="351" y="141"/>
                </a:cxn>
                <a:cxn ang="0">
                  <a:pos x="352" y="136"/>
                </a:cxn>
                <a:cxn ang="0">
                  <a:pos x="352" y="124"/>
                </a:cxn>
                <a:cxn ang="0">
                  <a:pos x="361" y="118"/>
                </a:cxn>
                <a:cxn ang="0">
                  <a:pos x="343" y="108"/>
                </a:cxn>
                <a:cxn ang="0">
                  <a:pos x="330" y="102"/>
                </a:cxn>
                <a:cxn ang="0">
                  <a:pos x="324" y="129"/>
                </a:cxn>
                <a:cxn ang="0">
                  <a:pos x="310" y="120"/>
                </a:cxn>
                <a:cxn ang="0">
                  <a:pos x="256" y="96"/>
                </a:cxn>
                <a:cxn ang="0">
                  <a:pos x="232" y="112"/>
                </a:cxn>
                <a:cxn ang="0">
                  <a:pos x="204" y="94"/>
                </a:cxn>
                <a:cxn ang="0">
                  <a:pos x="183" y="100"/>
                </a:cxn>
                <a:cxn ang="0">
                  <a:pos x="210" y="84"/>
                </a:cxn>
                <a:cxn ang="0">
                  <a:pos x="231" y="85"/>
                </a:cxn>
                <a:cxn ang="0">
                  <a:pos x="255" y="82"/>
                </a:cxn>
                <a:cxn ang="0">
                  <a:pos x="256" y="52"/>
                </a:cxn>
                <a:cxn ang="0">
                  <a:pos x="226" y="0"/>
                </a:cxn>
                <a:cxn ang="0">
                  <a:pos x="225" y="9"/>
                </a:cxn>
                <a:cxn ang="0">
                  <a:pos x="205" y="13"/>
                </a:cxn>
                <a:cxn ang="0">
                  <a:pos x="153" y="7"/>
                </a:cxn>
                <a:cxn ang="0">
                  <a:pos x="102" y="1"/>
                </a:cxn>
              </a:cxnLst>
              <a:rect l="0" t="0" r="r" b="b"/>
              <a:pathLst>
                <a:path w="367" h="352">
                  <a:moveTo>
                    <a:pt x="102" y="1"/>
                  </a:moveTo>
                  <a:cubicBezTo>
                    <a:pt x="98" y="12"/>
                    <a:pt x="91" y="25"/>
                    <a:pt x="87" y="36"/>
                  </a:cubicBezTo>
                  <a:cubicBezTo>
                    <a:pt x="86" y="47"/>
                    <a:pt x="82" y="59"/>
                    <a:pt x="82" y="67"/>
                  </a:cubicBezTo>
                  <a:lnTo>
                    <a:pt x="33" y="99"/>
                  </a:lnTo>
                  <a:cubicBezTo>
                    <a:pt x="8" y="142"/>
                    <a:pt x="0" y="152"/>
                    <a:pt x="0" y="195"/>
                  </a:cubicBezTo>
                  <a:lnTo>
                    <a:pt x="34" y="213"/>
                  </a:lnTo>
                  <a:lnTo>
                    <a:pt x="42" y="226"/>
                  </a:lnTo>
                  <a:lnTo>
                    <a:pt x="91" y="241"/>
                  </a:lnTo>
                  <a:lnTo>
                    <a:pt x="117" y="207"/>
                  </a:lnTo>
                  <a:lnTo>
                    <a:pt x="144" y="216"/>
                  </a:lnTo>
                  <a:lnTo>
                    <a:pt x="132" y="277"/>
                  </a:lnTo>
                  <a:cubicBezTo>
                    <a:pt x="156" y="305"/>
                    <a:pt x="143" y="303"/>
                    <a:pt x="163" y="303"/>
                  </a:cubicBezTo>
                  <a:lnTo>
                    <a:pt x="189" y="280"/>
                  </a:lnTo>
                  <a:cubicBezTo>
                    <a:pt x="217" y="306"/>
                    <a:pt x="208" y="296"/>
                    <a:pt x="211" y="322"/>
                  </a:cubicBezTo>
                  <a:cubicBezTo>
                    <a:pt x="212" y="329"/>
                    <a:pt x="223" y="340"/>
                    <a:pt x="223" y="340"/>
                  </a:cubicBezTo>
                  <a:cubicBezTo>
                    <a:pt x="224" y="342"/>
                    <a:pt x="228" y="340"/>
                    <a:pt x="228" y="342"/>
                  </a:cubicBezTo>
                  <a:cubicBezTo>
                    <a:pt x="231" y="352"/>
                    <a:pt x="228" y="344"/>
                    <a:pt x="237" y="342"/>
                  </a:cubicBezTo>
                  <a:cubicBezTo>
                    <a:pt x="249" y="336"/>
                    <a:pt x="256" y="344"/>
                    <a:pt x="250" y="328"/>
                  </a:cubicBezTo>
                  <a:cubicBezTo>
                    <a:pt x="253" y="311"/>
                    <a:pt x="248" y="314"/>
                    <a:pt x="258" y="312"/>
                  </a:cubicBezTo>
                  <a:cubicBezTo>
                    <a:pt x="261" y="307"/>
                    <a:pt x="264" y="304"/>
                    <a:pt x="265" y="298"/>
                  </a:cubicBezTo>
                  <a:cubicBezTo>
                    <a:pt x="268" y="305"/>
                    <a:pt x="267" y="311"/>
                    <a:pt x="271" y="318"/>
                  </a:cubicBezTo>
                  <a:cubicBezTo>
                    <a:pt x="263" y="324"/>
                    <a:pt x="264" y="325"/>
                    <a:pt x="265" y="336"/>
                  </a:cubicBezTo>
                  <a:cubicBezTo>
                    <a:pt x="274" y="333"/>
                    <a:pt x="281" y="330"/>
                    <a:pt x="289" y="324"/>
                  </a:cubicBezTo>
                  <a:cubicBezTo>
                    <a:pt x="293" y="301"/>
                    <a:pt x="293" y="324"/>
                    <a:pt x="301" y="310"/>
                  </a:cubicBezTo>
                  <a:cubicBezTo>
                    <a:pt x="300" y="295"/>
                    <a:pt x="302" y="286"/>
                    <a:pt x="295" y="274"/>
                  </a:cubicBezTo>
                  <a:cubicBezTo>
                    <a:pt x="299" y="256"/>
                    <a:pt x="302" y="265"/>
                    <a:pt x="295" y="247"/>
                  </a:cubicBezTo>
                  <a:cubicBezTo>
                    <a:pt x="293" y="237"/>
                    <a:pt x="298" y="240"/>
                    <a:pt x="306" y="241"/>
                  </a:cubicBezTo>
                  <a:cubicBezTo>
                    <a:pt x="304" y="228"/>
                    <a:pt x="307" y="224"/>
                    <a:pt x="295" y="222"/>
                  </a:cubicBezTo>
                  <a:cubicBezTo>
                    <a:pt x="289" y="219"/>
                    <a:pt x="286" y="221"/>
                    <a:pt x="285" y="214"/>
                  </a:cubicBezTo>
                  <a:cubicBezTo>
                    <a:pt x="305" y="211"/>
                    <a:pt x="301" y="217"/>
                    <a:pt x="306" y="207"/>
                  </a:cubicBezTo>
                  <a:cubicBezTo>
                    <a:pt x="312" y="208"/>
                    <a:pt x="315" y="210"/>
                    <a:pt x="321" y="213"/>
                  </a:cubicBezTo>
                  <a:cubicBezTo>
                    <a:pt x="334" y="210"/>
                    <a:pt x="336" y="206"/>
                    <a:pt x="328" y="195"/>
                  </a:cubicBezTo>
                  <a:cubicBezTo>
                    <a:pt x="330" y="190"/>
                    <a:pt x="333" y="186"/>
                    <a:pt x="336" y="181"/>
                  </a:cubicBezTo>
                  <a:cubicBezTo>
                    <a:pt x="333" y="164"/>
                    <a:pt x="333" y="166"/>
                    <a:pt x="319" y="169"/>
                  </a:cubicBezTo>
                  <a:cubicBezTo>
                    <a:pt x="312" y="178"/>
                    <a:pt x="309" y="177"/>
                    <a:pt x="297" y="178"/>
                  </a:cubicBezTo>
                  <a:cubicBezTo>
                    <a:pt x="293" y="170"/>
                    <a:pt x="299" y="166"/>
                    <a:pt x="306" y="165"/>
                  </a:cubicBezTo>
                  <a:cubicBezTo>
                    <a:pt x="312" y="161"/>
                    <a:pt x="324" y="153"/>
                    <a:pt x="324" y="153"/>
                  </a:cubicBezTo>
                  <a:cubicBezTo>
                    <a:pt x="327" y="136"/>
                    <a:pt x="327" y="142"/>
                    <a:pt x="351" y="141"/>
                  </a:cubicBezTo>
                  <a:cubicBezTo>
                    <a:pt x="351" y="139"/>
                    <a:pt x="353" y="137"/>
                    <a:pt x="352" y="136"/>
                  </a:cubicBezTo>
                  <a:cubicBezTo>
                    <a:pt x="346" y="126"/>
                    <a:pt x="329" y="122"/>
                    <a:pt x="352" y="124"/>
                  </a:cubicBezTo>
                  <a:cubicBezTo>
                    <a:pt x="357" y="126"/>
                    <a:pt x="367" y="128"/>
                    <a:pt x="361" y="118"/>
                  </a:cubicBezTo>
                  <a:cubicBezTo>
                    <a:pt x="358" y="113"/>
                    <a:pt x="348" y="109"/>
                    <a:pt x="343" y="108"/>
                  </a:cubicBezTo>
                  <a:cubicBezTo>
                    <a:pt x="339" y="103"/>
                    <a:pt x="337" y="99"/>
                    <a:pt x="330" y="102"/>
                  </a:cubicBezTo>
                  <a:cubicBezTo>
                    <a:pt x="324" y="113"/>
                    <a:pt x="325" y="112"/>
                    <a:pt x="324" y="129"/>
                  </a:cubicBezTo>
                  <a:cubicBezTo>
                    <a:pt x="318" y="127"/>
                    <a:pt x="315" y="123"/>
                    <a:pt x="310" y="120"/>
                  </a:cubicBezTo>
                  <a:cubicBezTo>
                    <a:pt x="294" y="100"/>
                    <a:pt x="282" y="97"/>
                    <a:pt x="256" y="96"/>
                  </a:cubicBezTo>
                  <a:cubicBezTo>
                    <a:pt x="244" y="97"/>
                    <a:pt x="242" y="106"/>
                    <a:pt x="232" y="112"/>
                  </a:cubicBezTo>
                  <a:cubicBezTo>
                    <a:pt x="222" y="107"/>
                    <a:pt x="214" y="99"/>
                    <a:pt x="204" y="94"/>
                  </a:cubicBezTo>
                  <a:cubicBezTo>
                    <a:pt x="198" y="104"/>
                    <a:pt x="195" y="102"/>
                    <a:pt x="183" y="100"/>
                  </a:cubicBezTo>
                  <a:cubicBezTo>
                    <a:pt x="185" y="87"/>
                    <a:pt x="199" y="86"/>
                    <a:pt x="210" y="84"/>
                  </a:cubicBezTo>
                  <a:cubicBezTo>
                    <a:pt x="217" y="80"/>
                    <a:pt x="224" y="84"/>
                    <a:pt x="231" y="85"/>
                  </a:cubicBezTo>
                  <a:cubicBezTo>
                    <a:pt x="239" y="89"/>
                    <a:pt x="247" y="87"/>
                    <a:pt x="255" y="82"/>
                  </a:cubicBezTo>
                  <a:cubicBezTo>
                    <a:pt x="257" y="50"/>
                    <a:pt x="246" y="72"/>
                    <a:pt x="256" y="52"/>
                  </a:cubicBezTo>
                  <a:cubicBezTo>
                    <a:pt x="251" y="38"/>
                    <a:pt x="233" y="7"/>
                    <a:pt x="226" y="0"/>
                  </a:cubicBezTo>
                  <a:cubicBezTo>
                    <a:pt x="225" y="8"/>
                    <a:pt x="225" y="5"/>
                    <a:pt x="225" y="9"/>
                  </a:cubicBezTo>
                  <a:lnTo>
                    <a:pt x="205" y="13"/>
                  </a:lnTo>
                  <a:lnTo>
                    <a:pt x="153" y="7"/>
                  </a:lnTo>
                  <a:lnTo>
                    <a:pt x="102" y="1"/>
                  </a:lnTo>
                  <a:close/>
                </a:path>
              </a:pathLst>
            </a:custGeom>
            <a:solidFill>
              <a:srgbClr val="808080"/>
            </a:solidFill>
            <a:ln w="15875">
              <a:solidFill>
                <a:schemeClr val="bg1"/>
              </a:solidFill>
              <a:round/>
              <a:headEnd/>
              <a:tailEnd/>
            </a:ln>
            <a:effectLst/>
          </p:spPr>
          <p:txBody>
            <a:bodyPr/>
            <a:lstStyle/>
            <a:p>
              <a:endParaRPr lang="zh-CN" altLang="en-US"/>
            </a:p>
          </p:txBody>
        </p:sp>
        <p:sp>
          <p:nvSpPr>
            <p:cNvPr id="35" name="Freeform 21"/>
            <p:cNvSpPr>
              <a:spLocks/>
            </p:cNvSpPr>
            <p:nvPr/>
          </p:nvSpPr>
          <p:spPr bwMode="auto">
            <a:xfrm>
              <a:off x="4573" y="3030"/>
              <a:ext cx="72" cy="78"/>
            </a:xfrm>
            <a:custGeom>
              <a:avLst/>
              <a:gdLst/>
              <a:ahLst/>
              <a:cxnLst>
                <a:cxn ang="0">
                  <a:pos x="33" y="0"/>
                </a:cxn>
                <a:cxn ang="0">
                  <a:pos x="17" y="6"/>
                </a:cxn>
                <a:cxn ang="0">
                  <a:pos x="2" y="26"/>
                </a:cxn>
                <a:cxn ang="0">
                  <a:pos x="0" y="57"/>
                </a:cxn>
                <a:cxn ang="0">
                  <a:pos x="35" y="113"/>
                </a:cxn>
                <a:cxn ang="0">
                  <a:pos x="39" y="111"/>
                </a:cxn>
                <a:cxn ang="0">
                  <a:pos x="53" y="96"/>
                </a:cxn>
                <a:cxn ang="0">
                  <a:pos x="65" y="99"/>
                </a:cxn>
                <a:cxn ang="0">
                  <a:pos x="72" y="84"/>
                </a:cxn>
                <a:cxn ang="0">
                  <a:pos x="99" y="60"/>
                </a:cxn>
                <a:cxn ang="0">
                  <a:pos x="87" y="32"/>
                </a:cxn>
                <a:cxn ang="0">
                  <a:pos x="69" y="23"/>
                </a:cxn>
                <a:cxn ang="0">
                  <a:pos x="47" y="5"/>
                </a:cxn>
                <a:cxn ang="0">
                  <a:pos x="33" y="0"/>
                </a:cxn>
              </a:cxnLst>
              <a:rect l="0" t="0" r="r" b="b"/>
              <a:pathLst>
                <a:path w="104" h="114">
                  <a:moveTo>
                    <a:pt x="33" y="0"/>
                  </a:moveTo>
                  <a:cubicBezTo>
                    <a:pt x="27" y="3"/>
                    <a:pt x="22" y="2"/>
                    <a:pt x="17" y="6"/>
                  </a:cubicBezTo>
                  <a:cubicBezTo>
                    <a:pt x="12" y="14"/>
                    <a:pt x="5" y="17"/>
                    <a:pt x="2" y="26"/>
                  </a:cubicBezTo>
                  <a:lnTo>
                    <a:pt x="0" y="57"/>
                  </a:lnTo>
                  <a:cubicBezTo>
                    <a:pt x="12" y="76"/>
                    <a:pt x="22" y="95"/>
                    <a:pt x="35" y="113"/>
                  </a:cubicBezTo>
                  <a:cubicBezTo>
                    <a:pt x="36" y="114"/>
                    <a:pt x="39" y="111"/>
                    <a:pt x="39" y="111"/>
                  </a:cubicBezTo>
                  <a:cubicBezTo>
                    <a:pt x="44" y="106"/>
                    <a:pt x="47" y="100"/>
                    <a:pt x="53" y="96"/>
                  </a:cubicBezTo>
                  <a:cubicBezTo>
                    <a:pt x="56" y="94"/>
                    <a:pt x="60" y="102"/>
                    <a:pt x="65" y="99"/>
                  </a:cubicBezTo>
                  <a:lnTo>
                    <a:pt x="72" y="84"/>
                  </a:lnTo>
                  <a:cubicBezTo>
                    <a:pt x="103" y="80"/>
                    <a:pt x="99" y="86"/>
                    <a:pt x="99" y="60"/>
                  </a:cubicBezTo>
                  <a:cubicBezTo>
                    <a:pt x="98" y="36"/>
                    <a:pt x="104" y="35"/>
                    <a:pt x="87" y="32"/>
                  </a:cubicBezTo>
                  <a:cubicBezTo>
                    <a:pt x="82" y="28"/>
                    <a:pt x="75" y="24"/>
                    <a:pt x="69" y="23"/>
                  </a:cubicBezTo>
                  <a:cubicBezTo>
                    <a:pt x="62" y="18"/>
                    <a:pt x="54" y="8"/>
                    <a:pt x="47" y="5"/>
                  </a:cubicBezTo>
                  <a:cubicBezTo>
                    <a:pt x="43" y="3"/>
                    <a:pt x="31" y="5"/>
                    <a:pt x="33" y="0"/>
                  </a:cubicBezTo>
                  <a:close/>
                </a:path>
              </a:pathLst>
            </a:custGeom>
            <a:solidFill>
              <a:srgbClr val="808080"/>
            </a:solidFill>
            <a:ln w="15875">
              <a:solidFill>
                <a:schemeClr val="bg1"/>
              </a:solidFill>
              <a:round/>
              <a:headEnd/>
              <a:tailEnd/>
            </a:ln>
            <a:effectLst/>
          </p:spPr>
          <p:txBody>
            <a:bodyPr/>
            <a:lstStyle/>
            <a:p>
              <a:endParaRPr lang="zh-CN" altLang="en-US"/>
            </a:p>
          </p:txBody>
        </p:sp>
        <p:sp>
          <p:nvSpPr>
            <p:cNvPr id="36" name="Freeform 22"/>
            <p:cNvSpPr>
              <a:spLocks/>
            </p:cNvSpPr>
            <p:nvPr/>
          </p:nvSpPr>
          <p:spPr bwMode="auto">
            <a:xfrm>
              <a:off x="3847" y="2884"/>
              <a:ext cx="528" cy="312"/>
            </a:xfrm>
            <a:custGeom>
              <a:avLst/>
              <a:gdLst/>
              <a:ahLst/>
              <a:cxnLst>
                <a:cxn ang="0">
                  <a:pos x="291" y="135"/>
                </a:cxn>
                <a:cxn ang="0">
                  <a:pos x="231" y="87"/>
                </a:cxn>
                <a:cxn ang="0">
                  <a:pos x="228" y="75"/>
                </a:cxn>
                <a:cxn ang="0">
                  <a:pos x="210" y="48"/>
                </a:cxn>
                <a:cxn ang="0">
                  <a:pos x="190" y="30"/>
                </a:cxn>
                <a:cxn ang="0">
                  <a:pos x="154" y="30"/>
                </a:cxn>
                <a:cxn ang="0">
                  <a:pos x="121" y="0"/>
                </a:cxn>
                <a:cxn ang="0">
                  <a:pos x="81" y="0"/>
                </a:cxn>
                <a:cxn ang="0">
                  <a:pos x="60" y="9"/>
                </a:cxn>
                <a:cxn ang="0">
                  <a:pos x="85" y="38"/>
                </a:cxn>
                <a:cxn ang="0">
                  <a:pos x="129" y="69"/>
                </a:cxn>
                <a:cxn ang="0">
                  <a:pos x="115" y="119"/>
                </a:cxn>
                <a:cxn ang="0">
                  <a:pos x="91" y="119"/>
                </a:cxn>
                <a:cxn ang="0">
                  <a:pos x="82" y="156"/>
                </a:cxn>
                <a:cxn ang="0">
                  <a:pos x="121" y="180"/>
                </a:cxn>
                <a:cxn ang="0">
                  <a:pos x="117" y="218"/>
                </a:cxn>
                <a:cxn ang="0">
                  <a:pos x="151" y="215"/>
                </a:cxn>
                <a:cxn ang="0">
                  <a:pos x="175" y="242"/>
                </a:cxn>
                <a:cxn ang="0">
                  <a:pos x="180" y="294"/>
                </a:cxn>
                <a:cxn ang="0">
                  <a:pos x="138" y="278"/>
                </a:cxn>
                <a:cxn ang="0">
                  <a:pos x="48" y="282"/>
                </a:cxn>
                <a:cxn ang="0">
                  <a:pos x="0" y="312"/>
                </a:cxn>
                <a:cxn ang="0">
                  <a:pos x="7" y="342"/>
                </a:cxn>
                <a:cxn ang="0">
                  <a:pos x="52" y="347"/>
                </a:cxn>
                <a:cxn ang="0">
                  <a:pos x="100" y="389"/>
                </a:cxn>
                <a:cxn ang="0">
                  <a:pos x="109" y="420"/>
                </a:cxn>
                <a:cxn ang="0">
                  <a:pos x="118" y="419"/>
                </a:cxn>
                <a:cxn ang="0">
                  <a:pos x="150" y="404"/>
                </a:cxn>
                <a:cxn ang="0">
                  <a:pos x="163" y="411"/>
                </a:cxn>
                <a:cxn ang="0">
                  <a:pos x="172" y="375"/>
                </a:cxn>
                <a:cxn ang="0">
                  <a:pos x="247" y="371"/>
                </a:cxn>
                <a:cxn ang="0">
                  <a:pos x="309" y="399"/>
                </a:cxn>
                <a:cxn ang="0">
                  <a:pos x="327" y="432"/>
                </a:cxn>
                <a:cxn ang="0">
                  <a:pos x="354" y="425"/>
                </a:cxn>
                <a:cxn ang="0">
                  <a:pos x="375" y="435"/>
                </a:cxn>
                <a:cxn ang="0">
                  <a:pos x="415" y="428"/>
                </a:cxn>
                <a:cxn ang="0">
                  <a:pos x="430" y="408"/>
                </a:cxn>
                <a:cxn ang="0">
                  <a:pos x="459" y="398"/>
                </a:cxn>
                <a:cxn ang="0">
                  <a:pos x="474" y="453"/>
                </a:cxn>
                <a:cxn ang="0">
                  <a:pos x="534" y="456"/>
                </a:cxn>
                <a:cxn ang="0">
                  <a:pos x="547" y="438"/>
                </a:cxn>
                <a:cxn ang="0">
                  <a:pos x="582" y="440"/>
                </a:cxn>
                <a:cxn ang="0">
                  <a:pos x="597" y="416"/>
                </a:cxn>
                <a:cxn ang="0">
                  <a:pos x="645" y="434"/>
                </a:cxn>
                <a:cxn ang="0">
                  <a:pos x="729" y="402"/>
                </a:cxn>
                <a:cxn ang="0">
                  <a:pos x="772" y="398"/>
                </a:cxn>
                <a:cxn ang="0">
                  <a:pos x="754" y="345"/>
                </a:cxn>
                <a:cxn ang="0">
                  <a:pos x="699" y="308"/>
                </a:cxn>
                <a:cxn ang="0">
                  <a:pos x="684" y="296"/>
                </a:cxn>
                <a:cxn ang="0">
                  <a:pos x="663" y="294"/>
                </a:cxn>
                <a:cxn ang="0">
                  <a:pos x="654" y="263"/>
                </a:cxn>
                <a:cxn ang="0">
                  <a:pos x="627" y="246"/>
                </a:cxn>
                <a:cxn ang="0">
                  <a:pos x="586" y="215"/>
                </a:cxn>
                <a:cxn ang="0">
                  <a:pos x="577" y="212"/>
                </a:cxn>
                <a:cxn ang="0">
                  <a:pos x="534" y="188"/>
                </a:cxn>
                <a:cxn ang="0">
                  <a:pos x="448" y="182"/>
                </a:cxn>
                <a:cxn ang="0">
                  <a:pos x="415" y="173"/>
                </a:cxn>
                <a:cxn ang="0">
                  <a:pos x="393" y="164"/>
                </a:cxn>
                <a:cxn ang="0">
                  <a:pos x="364" y="147"/>
                </a:cxn>
                <a:cxn ang="0">
                  <a:pos x="342" y="141"/>
                </a:cxn>
                <a:cxn ang="0">
                  <a:pos x="291" y="135"/>
                </a:cxn>
              </a:cxnLst>
              <a:rect l="0" t="0" r="r" b="b"/>
              <a:pathLst>
                <a:path w="772" h="456">
                  <a:moveTo>
                    <a:pt x="291" y="135"/>
                  </a:moveTo>
                  <a:cubicBezTo>
                    <a:pt x="271" y="119"/>
                    <a:pt x="250" y="104"/>
                    <a:pt x="231" y="87"/>
                  </a:cubicBezTo>
                  <a:cubicBezTo>
                    <a:pt x="228" y="84"/>
                    <a:pt x="228" y="75"/>
                    <a:pt x="228" y="75"/>
                  </a:cubicBezTo>
                  <a:lnTo>
                    <a:pt x="210" y="48"/>
                  </a:lnTo>
                  <a:lnTo>
                    <a:pt x="190" y="30"/>
                  </a:lnTo>
                  <a:lnTo>
                    <a:pt x="154" y="30"/>
                  </a:lnTo>
                  <a:lnTo>
                    <a:pt x="121" y="0"/>
                  </a:lnTo>
                  <a:lnTo>
                    <a:pt x="81" y="0"/>
                  </a:lnTo>
                  <a:lnTo>
                    <a:pt x="60" y="9"/>
                  </a:lnTo>
                  <a:lnTo>
                    <a:pt x="85" y="38"/>
                  </a:lnTo>
                  <a:lnTo>
                    <a:pt x="129" y="69"/>
                  </a:lnTo>
                  <a:cubicBezTo>
                    <a:pt x="127" y="86"/>
                    <a:pt x="132" y="119"/>
                    <a:pt x="115" y="119"/>
                  </a:cubicBezTo>
                  <a:lnTo>
                    <a:pt x="91" y="119"/>
                  </a:lnTo>
                  <a:lnTo>
                    <a:pt x="82" y="156"/>
                  </a:lnTo>
                  <a:lnTo>
                    <a:pt x="121" y="180"/>
                  </a:lnTo>
                  <a:lnTo>
                    <a:pt x="117" y="218"/>
                  </a:lnTo>
                  <a:lnTo>
                    <a:pt x="151" y="215"/>
                  </a:lnTo>
                  <a:lnTo>
                    <a:pt x="175" y="242"/>
                  </a:lnTo>
                  <a:lnTo>
                    <a:pt x="180" y="294"/>
                  </a:lnTo>
                  <a:lnTo>
                    <a:pt x="138" y="278"/>
                  </a:lnTo>
                  <a:lnTo>
                    <a:pt x="48" y="282"/>
                  </a:lnTo>
                  <a:lnTo>
                    <a:pt x="0" y="312"/>
                  </a:lnTo>
                  <a:lnTo>
                    <a:pt x="7" y="342"/>
                  </a:lnTo>
                  <a:lnTo>
                    <a:pt x="52" y="347"/>
                  </a:lnTo>
                  <a:lnTo>
                    <a:pt x="100" y="389"/>
                  </a:lnTo>
                  <a:cubicBezTo>
                    <a:pt x="103" y="399"/>
                    <a:pt x="103" y="411"/>
                    <a:pt x="109" y="420"/>
                  </a:cubicBezTo>
                  <a:cubicBezTo>
                    <a:pt x="111" y="423"/>
                    <a:pt x="118" y="419"/>
                    <a:pt x="118" y="419"/>
                  </a:cubicBezTo>
                  <a:lnTo>
                    <a:pt x="150" y="404"/>
                  </a:lnTo>
                  <a:lnTo>
                    <a:pt x="163" y="411"/>
                  </a:lnTo>
                  <a:lnTo>
                    <a:pt x="172" y="375"/>
                  </a:lnTo>
                  <a:cubicBezTo>
                    <a:pt x="212" y="368"/>
                    <a:pt x="207" y="371"/>
                    <a:pt x="247" y="371"/>
                  </a:cubicBezTo>
                  <a:lnTo>
                    <a:pt x="309" y="399"/>
                  </a:lnTo>
                  <a:lnTo>
                    <a:pt x="327" y="432"/>
                  </a:lnTo>
                  <a:lnTo>
                    <a:pt x="354" y="425"/>
                  </a:lnTo>
                  <a:lnTo>
                    <a:pt x="375" y="435"/>
                  </a:lnTo>
                  <a:lnTo>
                    <a:pt x="415" y="428"/>
                  </a:lnTo>
                  <a:lnTo>
                    <a:pt x="430" y="408"/>
                  </a:lnTo>
                  <a:lnTo>
                    <a:pt x="459" y="398"/>
                  </a:lnTo>
                  <a:lnTo>
                    <a:pt x="474" y="453"/>
                  </a:lnTo>
                  <a:lnTo>
                    <a:pt x="534" y="456"/>
                  </a:lnTo>
                  <a:lnTo>
                    <a:pt x="547" y="438"/>
                  </a:lnTo>
                  <a:lnTo>
                    <a:pt x="582" y="440"/>
                  </a:lnTo>
                  <a:lnTo>
                    <a:pt x="597" y="416"/>
                  </a:lnTo>
                  <a:lnTo>
                    <a:pt x="645" y="434"/>
                  </a:lnTo>
                  <a:lnTo>
                    <a:pt x="729" y="402"/>
                  </a:lnTo>
                  <a:lnTo>
                    <a:pt x="772" y="398"/>
                  </a:lnTo>
                  <a:lnTo>
                    <a:pt x="754" y="345"/>
                  </a:lnTo>
                  <a:lnTo>
                    <a:pt x="699" y="308"/>
                  </a:lnTo>
                  <a:lnTo>
                    <a:pt x="684" y="296"/>
                  </a:lnTo>
                  <a:lnTo>
                    <a:pt x="663" y="294"/>
                  </a:lnTo>
                  <a:lnTo>
                    <a:pt x="654" y="263"/>
                  </a:lnTo>
                  <a:lnTo>
                    <a:pt x="627" y="246"/>
                  </a:lnTo>
                  <a:cubicBezTo>
                    <a:pt x="615" y="231"/>
                    <a:pt x="606" y="218"/>
                    <a:pt x="586" y="215"/>
                  </a:cubicBezTo>
                  <a:cubicBezTo>
                    <a:pt x="583" y="214"/>
                    <a:pt x="577" y="212"/>
                    <a:pt x="577" y="212"/>
                  </a:cubicBezTo>
                  <a:lnTo>
                    <a:pt x="534" y="188"/>
                  </a:lnTo>
                  <a:cubicBezTo>
                    <a:pt x="503" y="187"/>
                    <a:pt x="477" y="185"/>
                    <a:pt x="448" y="182"/>
                  </a:cubicBezTo>
                  <a:cubicBezTo>
                    <a:pt x="429" y="177"/>
                    <a:pt x="457" y="176"/>
                    <a:pt x="415" y="173"/>
                  </a:cubicBezTo>
                  <a:cubicBezTo>
                    <a:pt x="409" y="173"/>
                    <a:pt x="399" y="165"/>
                    <a:pt x="393" y="164"/>
                  </a:cubicBezTo>
                  <a:cubicBezTo>
                    <a:pt x="384" y="157"/>
                    <a:pt x="375" y="149"/>
                    <a:pt x="364" y="147"/>
                  </a:cubicBezTo>
                  <a:cubicBezTo>
                    <a:pt x="359" y="145"/>
                    <a:pt x="353" y="144"/>
                    <a:pt x="342" y="141"/>
                  </a:cubicBezTo>
                  <a:lnTo>
                    <a:pt x="291" y="135"/>
                  </a:lnTo>
                  <a:close/>
                </a:path>
              </a:pathLst>
            </a:custGeom>
            <a:solidFill>
              <a:srgbClr val="808080"/>
            </a:solidFill>
            <a:ln w="15875">
              <a:solidFill>
                <a:schemeClr val="bg1"/>
              </a:solidFill>
              <a:round/>
              <a:headEnd/>
              <a:tailEnd/>
            </a:ln>
            <a:effectLst/>
          </p:spPr>
          <p:txBody>
            <a:bodyPr/>
            <a:lstStyle/>
            <a:p>
              <a:endParaRPr lang="zh-CN" altLang="en-US"/>
            </a:p>
          </p:txBody>
        </p:sp>
        <p:sp>
          <p:nvSpPr>
            <p:cNvPr id="37" name="Freeform 23"/>
            <p:cNvSpPr>
              <a:spLocks/>
            </p:cNvSpPr>
            <p:nvPr/>
          </p:nvSpPr>
          <p:spPr bwMode="auto">
            <a:xfrm>
              <a:off x="4319" y="2759"/>
              <a:ext cx="332" cy="322"/>
            </a:xfrm>
            <a:custGeom>
              <a:avLst/>
              <a:gdLst/>
              <a:ahLst/>
              <a:cxnLst>
                <a:cxn ang="0">
                  <a:pos x="196" y="453"/>
                </a:cxn>
                <a:cxn ang="0">
                  <a:pos x="225" y="471"/>
                </a:cxn>
                <a:cxn ang="0">
                  <a:pos x="253" y="450"/>
                </a:cxn>
                <a:cxn ang="0">
                  <a:pos x="378" y="459"/>
                </a:cxn>
                <a:cxn ang="0">
                  <a:pos x="375" y="422"/>
                </a:cxn>
                <a:cxn ang="0">
                  <a:pos x="403" y="398"/>
                </a:cxn>
                <a:cxn ang="0">
                  <a:pos x="388" y="372"/>
                </a:cxn>
                <a:cxn ang="0">
                  <a:pos x="349" y="380"/>
                </a:cxn>
                <a:cxn ang="0">
                  <a:pos x="307" y="362"/>
                </a:cxn>
                <a:cxn ang="0">
                  <a:pos x="303" y="330"/>
                </a:cxn>
                <a:cxn ang="0">
                  <a:pos x="318" y="317"/>
                </a:cxn>
                <a:cxn ang="0">
                  <a:pos x="354" y="353"/>
                </a:cxn>
                <a:cxn ang="0">
                  <a:pos x="385" y="345"/>
                </a:cxn>
                <a:cxn ang="0">
                  <a:pos x="411" y="371"/>
                </a:cxn>
                <a:cxn ang="0">
                  <a:pos x="454" y="375"/>
                </a:cxn>
                <a:cxn ang="0">
                  <a:pos x="460" y="354"/>
                </a:cxn>
                <a:cxn ang="0">
                  <a:pos x="436" y="345"/>
                </a:cxn>
                <a:cxn ang="0">
                  <a:pos x="403" y="297"/>
                </a:cxn>
                <a:cxn ang="0">
                  <a:pos x="376" y="240"/>
                </a:cxn>
                <a:cxn ang="0">
                  <a:pos x="367" y="204"/>
                </a:cxn>
                <a:cxn ang="0">
                  <a:pos x="360" y="168"/>
                </a:cxn>
                <a:cxn ang="0">
                  <a:pos x="342" y="125"/>
                </a:cxn>
                <a:cxn ang="0">
                  <a:pos x="280" y="80"/>
                </a:cxn>
                <a:cxn ang="0">
                  <a:pos x="267" y="66"/>
                </a:cxn>
                <a:cxn ang="0">
                  <a:pos x="241" y="32"/>
                </a:cxn>
                <a:cxn ang="0">
                  <a:pos x="255" y="0"/>
                </a:cxn>
                <a:cxn ang="0">
                  <a:pos x="178" y="2"/>
                </a:cxn>
                <a:cxn ang="0">
                  <a:pos x="136" y="44"/>
                </a:cxn>
                <a:cxn ang="0">
                  <a:pos x="97" y="63"/>
                </a:cxn>
                <a:cxn ang="0">
                  <a:pos x="49" y="45"/>
                </a:cxn>
                <a:cxn ang="0">
                  <a:pos x="21" y="32"/>
                </a:cxn>
                <a:cxn ang="0">
                  <a:pos x="22" y="78"/>
                </a:cxn>
                <a:cxn ang="0">
                  <a:pos x="64" y="158"/>
                </a:cxn>
                <a:cxn ang="0">
                  <a:pos x="79" y="231"/>
                </a:cxn>
                <a:cxn ang="0">
                  <a:pos x="147" y="269"/>
                </a:cxn>
                <a:cxn ang="0">
                  <a:pos x="202" y="252"/>
                </a:cxn>
                <a:cxn ang="0">
                  <a:pos x="186" y="291"/>
                </a:cxn>
                <a:cxn ang="0">
                  <a:pos x="177" y="333"/>
                </a:cxn>
                <a:cxn ang="0">
                  <a:pos x="132" y="395"/>
                </a:cxn>
                <a:cxn ang="0">
                  <a:pos x="153" y="452"/>
                </a:cxn>
              </a:cxnLst>
              <a:rect l="0" t="0" r="r" b="b"/>
              <a:pathLst>
                <a:path w="487" h="471">
                  <a:moveTo>
                    <a:pt x="153" y="452"/>
                  </a:moveTo>
                  <a:lnTo>
                    <a:pt x="196" y="453"/>
                  </a:lnTo>
                  <a:lnTo>
                    <a:pt x="213" y="461"/>
                  </a:lnTo>
                  <a:lnTo>
                    <a:pt x="225" y="471"/>
                  </a:lnTo>
                  <a:lnTo>
                    <a:pt x="243" y="471"/>
                  </a:lnTo>
                  <a:lnTo>
                    <a:pt x="253" y="450"/>
                  </a:lnTo>
                  <a:lnTo>
                    <a:pt x="322" y="459"/>
                  </a:lnTo>
                  <a:lnTo>
                    <a:pt x="378" y="459"/>
                  </a:lnTo>
                  <a:lnTo>
                    <a:pt x="376" y="447"/>
                  </a:lnTo>
                  <a:lnTo>
                    <a:pt x="375" y="422"/>
                  </a:lnTo>
                  <a:lnTo>
                    <a:pt x="385" y="410"/>
                  </a:lnTo>
                  <a:lnTo>
                    <a:pt x="403" y="398"/>
                  </a:lnTo>
                  <a:lnTo>
                    <a:pt x="384" y="387"/>
                  </a:lnTo>
                  <a:lnTo>
                    <a:pt x="388" y="372"/>
                  </a:lnTo>
                  <a:lnTo>
                    <a:pt x="364" y="366"/>
                  </a:lnTo>
                  <a:lnTo>
                    <a:pt x="349" y="380"/>
                  </a:lnTo>
                  <a:lnTo>
                    <a:pt x="330" y="377"/>
                  </a:lnTo>
                  <a:lnTo>
                    <a:pt x="307" y="362"/>
                  </a:lnTo>
                  <a:lnTo>
                    <a:pt x="310" y="344"/>
                  </a:lnTo>
                  <a:lnTo>
                    <a:pt x="303" y="330"/>
                  </a:lnTo>
                  <a:lnTo>
                    <a:pt x="273" y="336"/>
                  </a:lnTo>
                  <a:cubicBezTo>
                    <a:pt x="302" y="317"/>
                    <a:pt x="297" y="310"/>
                    <a:pt x="318" y="317"/>
                  </a:cubicBezTo>
                  <a:cubicBezTo>
                    <a:pt x="319" y="328"/>
                    <a:pt x="318" y="331"/>
                    <a:pt x="324" y="339"/>
                  </a:cubicBezTo>
                  <a:cubicBezTo>
                    <a:pt x="326" y="365"/>
                    <a:pt x="329" y="358"/>
                    <a:pt x="354" y="353"/>
                  </a:cubicBezTo>
                  <a:cubicBezTo>
                    <a:pt x="361" y="350"/>
                    <a:pt x="366" y="345"/>
                    <a:pt x="373" y="344"/>
                  </a:cubicBezTo>
                  <a:cubicBezTo>
                    <a:pt x="377" y="344"/>
                    <a:pt x="381" y="344"/>
                    <a:pt x="385" y="345"/>
                  </a:cubicBezTo>
                  <a:cubicBezTo>
                    <a:pt x="392" y="348"/>
                    <a:pt x="390" y="358"/>
                    <a:pt x="399" y="360"/>
                  </a:cubicBezTo>
                  <a:cubicBezTo>
                    <a:pt x="403" y="366"/>
                    <a:pt x="404" y="369"/>
                    <a:pt x="411" y="371"/>
                  </a:cubicBezTo>
                  <a:cubicBezTo>
                    <a:pt x="415" y="364"/>
                    <a:pt x="410" y="354"/>
                    <a:pt x="420" y="360"/>
                  </a:cubicBezTo>
                  <a:cubicBezTo>
                    <a:pt x="431" y="374"/>
                    <a:pt x="437" y="374"/>
                    <a:pt x="454" y="375"/>
                  </a:cubicBezTo>
                  <a:cubicBezTo>
                    <a:pt x="459" y="383"/>
                    <a:pt x="468" y="388"/>
                    <a:pt x="477" y="390"/>
                  </a:cubicBezTo>
                  <a:cubicBezTo>
                    <a:pt x="487" y="383"/>
                    <a:pt x="470" y="358"/>
                    <a:pt x="460" y="354"/>
                  </a:cubicBezTo>
                  <a:cubicBezTo>
                    <a:pt x="443" y="348"/>
                    <a:pt x="466" y="359"/>
                    <a:pt x="448" y="351"/>
                  </a:cubicBezTo>
                  <a:cubicBezTo>
                    <a:pt x="444" y="349"/>
                    <a:pt x="436" y="345"/>
                    <a:pt x="436" y="345"/>
                  </a:cubicBezTo>
                  <a:cubicBezTo>
                    <a:pt x="430" y="338"/>
                    <a:pt x="441" y="334"/>
                    <a:pt x="447" y="330"/>
                  </a:cubicBezTo>
                  <a:cubicBezTo>
                    <a:pt x="435" y="314"/>
                    <a:pt x="420" y="307"/>
                    <a:pt x="403" y="297"/>
                  </a:cubicBezTo>
                  <a:cubicBezTo>
                    <a:pt x="400" y="293"/>
                    <a:pt x="397" y="288"/>
                    <a:pt x="394" y="284"/>
                  </a:cubicBezTo>
                  <a:cubicBezTo>
                    <a:pt x="390" y="263"/>
                    <a:pt x="394" y="251"/>
                    <a:pt x="376" y="240"/>
                  </a:cubicBezTo>
                  <a:cubicBezTo>
                    <a:pt x="374" y="237"/>
                    <a:pt x="370" y="231"/>
                    <a:pt x="370" y="231"/>
                  </a:cubicBezTo>
                  <a:lnTo>
                    <a:pt x="367" y="204"/>
                  </a:lnTo>
                  <a:lnTo>
                    <a:pt x="352" y="177"/>
                  </a:lnTo>
                  <a:lnTo>
                    <a:pt x="360" y="168"/>
                  </a:lnTo>
                  <a:lnTo>
                    <a:pt x="340" y="135"/>
                  </a:lnTo>
                  <a:lnTo>
                    <a:pt x="342" y="125"/>
                  </a:lnTo>
                  <a:lnTo>
                    <a:pt x="310" y="93"/>
                  </a:lnTo>
                  <a:lnTo>
                    <a:pt x="280" y="80"/>
                  </a:lnTo>
                  <a:lnTo>
                    <a:pt x="271" y="84"/>
                  </a:lnTo>
                  <a:lnTo>
                    <a:pt x="267" y="66"/>
                  </a:lnTo>
                  <a:lnTo>
                    <a:pt x="250" y="56"/>
                  </a:lnTo>
                  <a:lnTo>
                    <a:pt x="241" y="32"/>
                  </a:lnTo>
                  <a:lnTo>
                    <a:pt x="253" y="20"/>
                  </a:lnTo>
                  <a:lnTo>
                    <a:pt x="255" y="0"/>
                  </a:lnTo>
                  <a:cubicBezTo>
                    <a:pt x="244" y="8"/>
                    <a:pt x="221" y="35"/>
                    <a:pt x="201" y="32"/>
                  </a:cubicBezTo>
                  <a:cubicBezTo>
                    <a:pt x="190" y="21"/>
                    <a:pt x="195" y="5"/>
                    <a:pt x="178" y="2"/>
                  </a:cubicBezTo>
                  <a:cubicBezTo>
                    <a:pt x="177" y="1"/>
                    <a:pt x="167" y="1"/>
                    <a:pt x="160" y="8"/>
                  </a:cubicBezTo>
                  <a:lnTo>
                    <a:pt x="136" y="44"/>
                  </a:lnTo>
                  <a:cubicBezTo>
                    <a:pt x="125" y="49"/>
                    <a:pt x="113" y="55"/>
                    <a:pt x="102" y="60"/>
                  </a:cubicBezTo>
                  <a:cubicBezTo>
                    <a:pt x="100" y="61"/>
                    <a:pt x="97" y="63"/>
                    <a:pt x="97" y="63"/>
                  </a:cubicBezTo>
                  <a:cubicBezTo>
                    <a:pt x="83" y="59"/>
                    <a:pt x="68" y="55"/>
                    <a:pt x="54" y="50"/>
                  </a:cubicBezTo>
                  <a:cubicBezTo>
                    <a:pt x="52" y="49"/>
                    <a:pt x="51" y="47"/>
                    <a:pt x="49" y="45"/>
                  </a:cubicBezTo>
                  <a:cubicBezTo>
                    <a:pt x="46" y="43"/>
                    <a:pt x="40" y="38"/>
                    <a:pt x="36" y="35"/>
                  </a:cubicBezTo>
                  <a:cubicBezTo>
                    <a:pt x="32" y="32"/>
                    <a:pt x="21" y="32"/>
                    <a:pt x="21" y="32"/>
                  </a:cubicBezTo>
                  <a:cubicBezTo>
                    <a:pt x="16" y="36"/>
                    <a:pt x="9" y="39"/>
                    <a:pt x="6" y="45"/>
                  </a:cubicBezTo>
                  <a:cubicBezTo>
                    <a:pt x="0" y="55"/>
                    <a:pt x="13" y="75"/>
                    <a:pt x="22" y="78"/>
                  </a:cubicBezTo>
                  <a:lnTo>
                    <a:pt x="39" y="92"/>
                  </a:lnTo>
                  <a:lnTo>
                    <a:pt x="64" y="158"/>
                  </a:lnTo>
                  <a:lnTo>
                    <a:pt x="100" y="189"/>
                  </a:lnTo>
                  <a:cubicBezTo>
                    <a:pt x="94" y="205"/>
                    <a:pt x="84" y="214"/>
                    <a:pt x="79" y="231"/>
                  </a:cubicBezTo>
                  <a:cubicBezTo>
                    <a:pt x="75" y="243"/>
                    <a:pt x="82" y="246"/>
                    <a:pt x="87" y="249"/>
                  </a:cubicBezTo>
                  <a:lnTo>
                    <a:pt x="147" y="269"/>
                  </a:lnTo>
                  <a:cubicBezTo>
                    <a:pt x="166" y="267"/>
                    <a:pt x="186" y="246"/>
                    <a:pt x="195" y="243"/>
                  </a:cubicBezTo>
                  <a:cubicBezTo>
                    <a:pt x="204" y="240"/>
                    <a:pt x="200" y="246"/>
                    <a:pt x="202" y="252"/>
                  </a:cubicBezTo>
                  <a:lnTo>
                    <a:pt x="207" y="281"/>
                  </a:lnTo>
                  <a:lnTo>
                    <a:pt x="186" y="291"/>
                  </a:lnTo>
                  <a:lnTo>
                    <a:pt x="172" y="305"/>
                  </a:lnTo>
                  <a:lnTo>
                    <a:pt x="177" y="333"/>
                  </a:lnTo>
                  <a:cubicBezTo>
                    <a:pt x="168" y="347"/>
                    <a:pt x="153" y="345"/>
                    <a:pt x="138" y="345"/>
                  </a:cubicBezTo>
                  <a:lnTo>
                    <a:pt x="132" y="395"/>
                  </a:lnTo>
                  <a:cubicBezTo>
                    <a:pt x="138" y="404"/>
                    <a:pt x="141" y="412"/>
                    <a:pt x="144" y="422"/>
                  </a:cubicBezTo>
                  <a:cubicBezTo>
                    <a:pt x="148" y="437"/>
                    <a:pt x="140" y="452"/>
                    <a:pt x="153" y="452"/>
                  </a:cubicBezTo>
                  <a:close/>
                </a:path>
              </a:pathLst>
            </a:custGeom>
            <a:solidFill>
              <a:srgbClr val="808080"/>
            </a:solidFill>
            <a:ln w="15875">
              <a:solidFill>
                <a:schemeClr val="bg1"/>
              </a:solidFill>
              <a:round/>
              <a:headEnd/>
              <a:tailEnd/>
            </a:ln>
            <a:effectLst/>
          </p:spPr>
          <p:txBody>
            <a:bodyPr/>
            <a:lstStyle/>
            <a:p>
              <a:endParaRPr lang="zh-CN" altLang="en-US"/>
            </a:p>
          </p:txBody>
        </p:sp>
        <p:sp>
          <p:nvSpPr>
            <p:cNvPr id="38" name="Freeform 24"/>
            <p:cNvSpPr>
              <a:spLocks/>
            </p:cNvSpPr>
            <p:nvPr/>
          </p:nvSpPr>
          <p:spPr bwMode="auto">
            <a:xfrm>
              <a:off x="4218" y="2808"/>
              <a:ext cx="267" cy="367"/>
            </a:xfrm>
            <a:custGeom>
              <a:avLst/>
              <a:gdLst/>
              <a:ahLst/>
              <a:cxnLst>
                <a:cxn ang="0">
                  <a:pos x="145" y="16"/>
                </a:cxn>
                <a:cxn ang="0">
                  <a:pos x="148" y="37"/>
                </a:cxn>
                <a:cxn ang="0">
                  <a:pos x="144" y="52"/>
                </a:cxn>
                <a:cxn ang="0">
                  <a:pos x="109" y="49"/>
                </a:cxn>
                <a:cxn ang="0">
                  <a:pos x="81" y="72"/>
                </a:cxn>
                <a:cxn ang="0">
                  <a:pos x="51" y="73"/>
                </a:cxn>
                <a:cxn ang="0">
                  <a:pos x="31" y="130"/>
                </a:cxn>
                <a:cxn ang="0">
                  <a:pos x="24" y="136"/>
                </a:cxn>
                <a:cxn ang="0">
                  <a:pos x="6" y="139"/>
                </a:cxn>
                <a:cxn ang="0">
                  <a:pos x="0" y="204"/>
                </a:cxn>
                <a:cxn ang="0">
                  <a:pos x="33" y="220"/>
                </a:cxn>
                <a:cxn ang="0">
                  <a:pos x="40" y="237"/>
                </a:cxn>
                <a:cxn ang="0">
                  <a:pos x="64" y="250"/>
                </a:cxn>
                <a:cxn ang="0">
                  <a:pos x="108" y="231"/>
                </a:cxn>
                <a:cxn ang="0">
                  <a:pos x="135" y="246"/>
                </a:cxn>
                <a:cxn ang="0">
                  <a:pos x="133" y="259"/>
                </a:cxn>
                <a:cxn ang="0">
                  <a:pos x="120" y="286"/>
                </a:cxn>
                <a:cxn ang="0">
                  <a:pos x="103" y="319"/>
                </a:cxn>
                <a:cxn ang="0">
                  <a:pos x="75" y="346"/>
                </a:cxn>
                <a:cxn ang="0">
                  <a:pos x="87" y="367"/>
                </a:cxn>
                <a:cxn ang="0">
                  <a:pos x="109" y="378"/>
                </a:cxn>
                <a:cxn ang="0">
                  <a:pos x="117" y="412"/>
                </a:cxn>
                <a:cxn ang="0">
                  <a:pos x="141" y="411"/>
                </a:cxn>
                <a:cxn ang="0">
                  <a:pos x="213" y="468"/>
                </a:cxn>
                <a:cxn ang="0">
                  <a:pos x="243" y="520"/>
                </a:cxn>
                <a:cxn ang="0">
                  <a:pos x="300" y="537"/>
                </a:cxn>
                <a:cxn ang="0">
                  <a:pos x="330" y="474"/>
                </a:cxn>
                <a:cxn ang="0">
                  <a:pos x="381" y="442"/>
                </a:cxn>
                <a:cxn ang="0">
                  <a:pos x="391" y="394"/>
                </a:cxn>
                <a:cxn ang="0">
                  <a:pos x="369" y="390"/>
                </a:cxn>
                <a:cxn ang="0">
                  <a:pos x="297" y="376"/>
                </a:cxn>
                <a:cxn ang="0">
                  <a:pos x="294" y="352"/>
                </a:cxn>
                <a:cxn ang="0">
                  <a:pos x="280" y="316"/>
                </a:cxn>
                <a:cxn ang="0">
                  <a:pos x="288" y="279"/>
                </a:cxn>
                <a:cxn ang="0">
                  <a:pos x="318" y="273"/>
                </a:cxn>
                <a:cxn ang="0">
                  <a:pos x="327" y="264"/>
                </a:cxn>
                <a:cxn ang="0">
                  <a:pos x="322" y="226"/>
                </a:cxn>
                <a:cxn ang="0">
                  <a:pos x="358" y="213"/>
                </a:cxn>
                <a:cxn ang="0">
                  <a:pos x="336" y="169"/>
                </a:cxn>
                <a:cxn ang="0">
                  <a:pos x="324" y="180"/>
                </a:cxn>
                <a:cxn ang="0">
                  <a:pos x="303" y="195"/>
                </a:cxn>
                <a:cxn ang="0">
                  <a:pos x="262" y="186"/>
                </a:cxn>
                <a:cxn ang="0">
                  <a:pos x="250" y="181"/>
                </a:cxn>
                <a:cxn ang="0">
                  <a:pos x="229" y="171"/>
                </a:cxn>
                <a:cxn ang="0">
                  <a:pos x="229" y="154"/>
                </a:cxn>
                <a:cxn ang="0">
                  <a:pos x="234" y="151"/>
                </a:cxn>
                <a:cxn ang="0">
                  <a:pos x="249" y="109"/>
                </a:cxn>
                <a:cxn ang="0">
                  <a:pos x="211" y="81"/>
                </a:cxn>
                <a:cxn ang="0">
                  <a:pos x="181" y="10"/>
                </a:cxn>
                <a:cxn ang="0">
                  <a:pos x="178" y="6"/>
                </a:cxn>
                <a:cxn ang="0">
                  <a:pos x="159" y="0"/>
                </a:cxn>
                <a:cxn ang="0">
                  <a:pos x="145" y="16"/>
                </a:cxn>
              </a:cxnLst>
              <a:rect l="0" t="0" r="r" b="b"/>
              <a:pathLst>
                <a:path w="391" h="537">
                  <a:moveTo>
                    <a:pt x="145" y="16"/>
                  </a:moveTo>
                  <a:cubicBezTo>
                    <a:pt x="151" y="26"/>
                    <a:pt x="148" y="31"/>
                    <a:pt x="148" y="37"/>
                  </a:cubicBezTo>
                  <a:lnTo>
                    <a:pt x="144" y="52"/>
                  </a:lnTo>
                  <a:cubicBezTo>
                    <a:pt x="129" y="53"/>
                    <a:pt x="124" y="46"/>
                    <a:pt x="109" y="49"/>
                  </a:cubicBezTo>
                  <a:cubicBezTo>
                    <a:pt x="103" y="50"/>
                    <a:pt x="88" y="71"/>
                    <a:pt x="81" y="72"/>
                  </a:cubicBezTo>
                  <a:cubicBezTo>
                    <a:pt x="41" y="76"/>
                    <a:pt x="59" y="63"/>
                    <a:pt x="51" y="73"/>
                  </a:cubicBezTo>
                  <a:lnTo>
                    <a:pt x="31" y="130"/>
                  </a:lnTo>
                  <a:lnTo>
                    <a:pt x="24" y="136"/>
                  </a:lnTo>
                  <a:lnTo>
                    <a:pt x="6" y="139"/>
                  </a:lnTo>
                  <a:lnTo>
                    <a:pt x="0" y="204"/>
                  </a:lnTo>
                  <a:cubicBezTo>
                    <a:pt x="16" y="204"/>
                    <a:pt x="25" y="215"/>
                    <a:pt x="33" y="220"/>
                  </a:cubicBezTo>
                  <a:cubicBezTo>
                    <a:pt x="40" y="225"/>
                    <a:pt x="35" y="232"/>
                    <a:pt x="40" y="237"/>
                  </a:cubicBezTo>
                  <a:cubicBezTo>
                    <a:pt x="42" y="245"/>
                    <a:pt x="52" y="250"/>
                    <a:pt x="64" y="250"/>
                  </a:cubicBezTo>
                  <a:lnTo>
                    <a:pt x="108" y="231"/>
                  </a:lnTo>
                  <a:lnTo>
                    <a:pt x="135" y="246"/>
                  </a:lnTo>
                  <a:lnTo>
                    <a:pt x="133" y="259"/>
                  </a:lnTo>
                  <a:lnTo>
                    <a:pt x="120" y="286"/>
                  </a:lnTo>
                  <a:lnTo>
                    <a:pt x="103" y="319"/>
                  </a:lnTo>
                  <a:cubicBezTo>
                    <a:pt x="66" y="340"/>
                    <a:pt x="78" y="338"/>
                    <a:pt x="75" y="346"/>
                  </a:cubicBezTo>
                  <a:lnTo>
                    <a:pt x="87" y="367"/>
                  </a:lnTo>
                  <a:lnTo>
                    <a:pt x="109" y="378"/>
                  </a:lnTo>
                  <a:lnTo>
                    <a:pt x="117" y="412"/>
                  </a:lnTo>
                  <a:lnTo>
                    <a:pt x="141" y="411"/>
                  </a:lnTo>
                  <a:lnTo>
                    <a:pt x="213" y="468"/>
                  </a:lnTo>
                  <a:cubicBezTo>
                    <a:pt x="222" y="499"/>
                    <a:pt x="215" y="520"/>
                    <a:pt x="243" y="520"/>
                  </a:cubicBezTo>
                  <a:lnTo>
                    <a:pt x="300" y="537"/>
                  </a:lnTo>
                  <a:lnTo>
                    <a:pt x="330" y="474"/>
                  </a:lnTo>
                  <a:lnTo>
                    <a:pt x="381" y="442"/>
                  </a:lnTo>
                  <a:lnTo>
                    <a:pt x="391" y="394"/>
                  </a:lnTo>
                  <a:lnTo>
                    <a:pt x="369" y="390"/>
                  </a:lnTo>
                  <a:cubicBezTo>
                    <a:pt x="333" y="374"/>
                    <a:pt x="339" y="376"/>
                    <a:pt x="297" y="376"/>
                  </a:cubicBezTo>
                  <a:lnTo>
                    <a:pt x="294" y="352"/>
                  </a:lnTo>
                  <a:lnTo>
                    <a:pt x="280" y="316"/>
                  </a:lnTo>
                  <a:lnTo>
                    <a:pt x="288" y="279"/>
                  </a:lnTo>
                  <a:cubicBezTo>
                    <a:pt x="299" y="277"/>
                    <a:pt x="308" y="275"/>
                    <a:pt x="318" y="273"/>
                  </a:cubicBezTo>
                  <a:cubicBezTo>
                    <a:pt x="321" y="271"/>
                    <a:pt x="327" y="268"/>
                    <a:pt x="327" y="264"/>
                  </a:cubicBezTo>
                  <a:lnTo>
                    <a:pt x="322" y="226"/>
                  </a:lnTo>
                  <a:cubicBezTo>
                    <a:pt x="336" y="218"/>
                    <a:pt x="343" y="213"/>
                    <a:pt x="358" y="213"/>
                  </a:cubicBezTo>
                  <a:cubicBezTo>
                    <a:pt x="353" y="180"/>
                    <a:pt x="362" y="166"/>
                    <a:pt x="336" y="169"/>
                  </a:cubicBezTo>
                  <a:cubicBezTo>
                    <a:pt x="332" y="173"/>
                    <a:pt x="324" y="180"/>
                    <a:pt x="324" y="180"/>
                  </a:cubicBezTo>
                  <a:cubicBezTo>
                    <a:pt x="317" y="185"/>
                    <a:pt x="311" y="192"/>
                    <a:pt x="303" y="195"/>
                  </a:cubicBezTo>
                  <a:cubicBezTo>
                    <a:pt x="291" y="199"/>
                    <a:pt x="274" y="188"/>
                    <a:pt x="262" y="186"/>
                  </a:cubicBezTo>
                  <a:cubicBezTo>
                    <a:pt x="258" y="183"/>
                    <a:pt x="255" y="181"/>
                    <a:pt x="250" y="181"/>
                  </a:cubicBezTo>
                  <a:lnTo>
                    <a:pt x="229" y="171"/>
                  </a:lnTo>
                  <a:cubicBezTo>
                    <a:pt x="228" y="165"/>
                    <a:pt x="227" y="160"/>
                    <a:pt x="229" y="154"/>
                  </a:cubicBezTo>
                  <a:cubicBezTo>
                    <a:pt x="230" y="152"/>
                    <a:pt x="234" y="151"/>
                    <a:pt x="234" y="151"/>
                  </a:cubicBezTo>
                  <a:lnTo>
                    <a:pt x="249" y="109"/>
                  </a:lnTo>
                  <a:lnTo>
                    <a:pt x="211" y="81"/>
                  </a:lnTo>
                  <a:cubicBezTo>
                    <a:pt x="202" y="57"/>
                    <a:pt x="203" y="23"/>
                    <a:pt x="181" y="10"/>
                  </a:cubicBezTo>
                  <a:cubicBezTo>
                    <a:pt x="180" y="9"/>
                    <a:pt x="178" y="6"/>
                    <a:pt x="178" y="6"/>
                  </a:cubicBezTo>
                  <a:lnTo>
                    <a:pt x="159" y="0"/>
                  </a:lnTo>
                  <a:lnTo>
                    <a:pt x="145" y="16"/>
                  </a:lnTo>
                  <a:close/>
                </a:path>
              </a:pathLst>
            </a:custGeom>
            <a:solidFill>
              <a:srgbClr val="808080"/>
            </a:solidFill>
            <a:ln w="15875">
              <a:solidFill>
                <a:schemeClr val="bg1"/>
              </a:solidFill>
              <a:round/>
              <a:headEnd/>
              <a:tailEnd/>
            </a:ln>
            <a:effectLst/>
          </p:spPr>
          <p:txBody>
            <a:bodyPr/>
            <a:lstStyle/>
            <a:p>
              <a:endParaRPr lang="zh-CN" altLang="en-US"/>
            </a:p>
          </p:txBody>
        </p:sp>
        <p:sp>
          <p:nvSpPr>
            <p:cNvPr id="39" name="Freeform 25"/>
            <p:cNvSpPr>
              <a:spLocks/>
            </p:cNvSpPr>
            <p:nvPr/>
          </p:nvSpPr>
          <p:spPr bwMode="auto">
            <a:xfrm>
              <a:off x="3923" y="2683"/>
              <a:ext cx="404" cy="363"/>
            </a:xfrm>
            <a:custGeom>
              <a:avLst/>
              <a:gdLst/>
              <a:ahLst/>
              <a:cxnLst>
                <a:cxn ang="0">
                  <a:pos x="187" y="117"/>
                </a:cxn>
                <a:cxn ang="0">
                  <a:pos x="151" y="131"/>
                </a:cxn>
                <a:cxn ang="0">
                  <a:pos x="115" y="176"/>
                </a:cxn>
                <a:cxn ang="0">
                  <a:pos x="54" y="185"/>
                </a:cxn>
                <a:cxn ang="0">
                  <a:pos x="34" y="192"/>
                </a:cxn>
                <a:cxn ang="0">
                  <a:pos x="9" y="203"/>
                </a:cxn>
                <a:cxn ang="0">
                  <a:pos x="0" y="221"/>
                </a:cxn>
                <a:cxn ang="0">
                  <a:pos x="25" y="258"/>
                </a:cxn>
                <a:cxn ang="0">
                  <a:pos x="78" y="270"/>
                </a:cxn>
                <a:cxn ang="0">
                  <a:pos x="88" y="294"/>
                </a:cxn>
                <a:cxn ang="0">
                  <a:pos x="85" y="333"/>
                </a:cxn>
                <a:cxn ang="0">
                  <a:pos x="102" y="353"/>
                </a:cxn>
                <a:cxn ang="0">
                  <a:pos x="117" y="371"/>
                </a:cxn>
                <a:cxn ang="0">
                  <a:pos x="117" y="386"/>
                </a:cxn>
                <a:cxn ang="0">
                  <a:pos x="181" y="437"/>
                </a:cxn>
                <a:cxn ang="0">
                  <a:pos x="235" y="440"/>
                </a:cxn>
                <a:cxn ang="0">
                  <a:pos x="279" y="456"/>
                </a:cxn>
                <a:cxn ang="0">
                  <a:pos x="289" y="468"/>
                </a:cxn>
                <a:cxn ang="0">
                  <a:pos x="328" y="474"/>
                </a:cxn>
                <a:cxn ang="0">
                  <a:pos x="355" y="483"/>
                </a:cxn>
                <a:cxn ang="0">
                  <a:pos x="426" y="488"/>
                </a:cxn>
                <a:cxn ang="0">
                  <a:pos x="474" y="510"/>
                </a:cxn>
                <a:cxn ang="0">
                  <a:pos x="495" y="521"/>
                </a:cxn>
                <a:cxn ang="0">
                  <a:pos x="507" y="531"/>
                </a:cxn>
                <a:cxn ang="0">
                  <a:pos x="517" y="518"/>
                </a:cxn>
                <a:cxn ang="0">
                  <a:pos x="541" y="497"/>
                </a:cxn>
                <a:cxn ang="0">
                  <a:pos x="565" y="449"/>
                </a:cxn>
                <a:cxn ang="0">
                  <a:pos x="567" y="428"/>
                </a:cxn>
                <a:cxn ang="0">
                  <a:pos x="529" y="413"/>
                </a:cxn>
                <a:cxn ang="0">
                  <a:pos x="478" y="423"/>
                </a:cxn>
                <a:cxn ang="0">
                  <a:pos x="474" y="408"/>
                </a:cxn>
                <a:cxn ang="0">
                  <a:pos x="465" y="395"/>
                </a:cxn>
                <a:cxn ang="0">
                  <a:pos x="438" y="383"/>
                </a:cxn>
                <a:cxn ang="0">
                  <a:pos x="441" y="329"/>
                </a:cxn>
                <a:cxn ang="0">
                  <a:pos x="465" y="317"/>
                </a:cxn>
                <a:cxn ang="0">
                  <a:pos x="489" y="252"/>
                </a:cxn>
                <a:cxn ang="0">
                  <a:pos x="517" y="260"/>
                </a:cxn>
                <a:cxn ang="0">
                  <a:pos x="546" y="231"/>
                </a:cxn>
                <a:cxn ang="0">
                  <a:pos x="564" y="236"/>
                </a:cxn>
                <a:cxn ang="0">
                  <a:pos x="576" y="242"/>
                </a:cxn>
                <a:cxn ang="0">
                  <a:pos x="589" y="218"/>
                </a:cxn>
                <a:cxn ang="0">
                  <a:pos x="585" y="194"/>
                </a:cxn>
                <a:cxn ang="0">
                  <a:pos x="591" y="180"/>
                </a:cxn>
                <a:cxn ang="0">
                  <a:pos x="583" y="167"/>
                </a:cxn>
                <a:cxn ang="0">
                  <a:pos x="559" y="179"/>
                </a:cxn>
                <a:cxn ang="0">
                  <a:pos x="475" y="191"/>
                </a:cxn>
                <a:cxn ang="0">
                  <a:pos x="460" y="189"/>
                </a:cxn>
                <a:cxn ang="0">
                  <a:pos x="441" y="146"/>
                </a:cxn>
                <a:cxn ang="0">
                  <a:pos x="436" y="95"/>
                </a:cxn>
                <a:cxn ang="0">
                  <a:pos x="441" y="72"/>
                </a:cxn>
                <a:cxn ang="0">
                  <a:pos x="445" y="36"/>
                </a:cxn>
                <a:cxn ang="0">
                  <a:pos x="325" y="20"/>
                </a:cxn>
                <a:cxn ang="0">
                  <a:pos x="310" y="26"/>
                </a:cxn>
                <a:cxn ang="0">
                  <a:pos x="291" y="0"/>
                </a:cxn>
                <a:cxn ang="0">
                  <a:pos x="268" y="0"/>
                </a:cxn>
                <a:cxn ang="0">
                  <a:pos x="261" y="50"/>
                </a:cxn>
                <a:cxn ang="0">
                  <a:pos x="259" y="72"/>
                </a:cxn>
                <a:cxn ang="0">
                  <a:pos x="223" y="122"/>
                </a:cxn>
                <a:cxn ang="0">
                  <a:pos x="187" y="117"/>
                </a:cxn>
              </a:cxnLst>
              <a:rect l="0" t="0" r="r" b="b"/>
              <a:pathLst>
                <a:path w="591" h="531">
                  <a:moveTo>
                    <a:pt x="187" y="117"/>
                  </a:moveTo>
                  <a:cubicBezTo>
                    <a:pt x="184" y="117"/>
                    <a:pt x="157" y="128"/>
                    <a:pt x="151" y="131"/>
                  </a:cubicBezTo>
                  <a:cubicBezTo>
                    <a:pt x="134" y="140"/>
                    <a:pt x="135" y="168"/>
                    <a:pt x="115" y="176"/>
                  </a:cubicBezTo>
                  <a:cubicBezTo>
                    <a:pt x="102" y="189"/>
                    <a:pt x="65" y="185"/>
                    <a:pt x="54" y="185"/>
                  </a:cubicBezTo>
                  <a:cubicBezTo>
                    <a:pt x="46" y="187"/>
                    <a:pt x="42" y="192"/>
                    <a:pt x="34" y="192"/>
                  </a:cubicBezTo>
                  <a:lnTo>
                    <a:pt x="9" y="203"/>
                  </a:lnTo>
                  <a:lnTo>
                    <a:pt x="0" y="221"/>
                  </a:lnTo>
                  <a:lnTo>
                    <a:pt x="25" y="258"/>
                  </a:lnTo>
                  <a:lnTo>
                    <a:pt x="78" y="270"/>
                  </a:lnTo>
                  <a:lnTo>
                    <a:pt x="88" y="294"/>
                  </a:lnTo>
                  <a:cubicBezTo>
                    <a:pt x="78" y="332"/>
                    <a:pt x="75" y="313"/>
                    <a:pt x="85" y="333"/>
                  </a:cubicBezTo>
                  <a:cubicBezTo>
                    <a:pt x="86" y="338"/>
                    <a:pt x="97" y="347"/>
                    <a:pt x="102" y="353"/>
                  </a:cubicBezTo>
                  <a:lnTo>
                    <a:pt x="117" y="371"/>
                  </a:lnTo>
                  <a:lnTo>
                    <a:pt x="117" y="386"/>
                  </a:lnTo>
                  <a:lnTo>
                    <a:pt x="181" y="437"/>
                  </a:lnTo>
                  <a:lnTo>
                    <a:pt x="235" y="440"/>
                  </a:lnTo>
                  <a:cubicBezTo>
                    <a:pt x="249" y="444"/>
                    <a:pt x="265" y="453"/>
                    <a:pt x="279" y="456"/>
                  </a:cubicBezTo>
                  <a:cubicBezTo>
                    <a:pt x="282" y="460"/>
                    <a:pt x="289" y="468"/>
                    <a:pt x="289" y="468"/>
                  </a:cubicBezTo>
                  <a:lnTo>
                    <a:pt x="328" y="474"/>
                  </a:lnTo>
                  <a:lnTo>
                    <a:pt x="355" y="483"/>
                  </a:lnTo>
                  <a:lnTo>
                    <a:pt x="426" y="488"/>
                  </a:lnTo>
                  <a:lnTo>
                    <a:pt x="474" y="510"/>
                  </a:lnTo>
                  <a:lnTo>
                    <a:pt x="495" y="521"/>
                  </a:lnTo>
                  <a:lnTo>
                    <a:pt x="507" y="531"/>
                  </a:lnTo>
                  <a:lnTo>
                    <a:pt x="517" y="518"/>
                  </a:lnTo>
                  <a:lnTo>
                    <a:pt x="541" y="497"/>
                  </a:lnTo>
                  <a:lnTo>
                    <a:pt x="565" y="449"/>
                  </a:lnTo>
                  <a:lnTo>
                    <a:pt x="567" y="428"/>
                  </a:lnTo>
                  <a:cubicBezTo>
                    <a:pt x="526" y="400"/>
                    <a:pt x="554" y="413"/>
                    <a:pt x="529" y="413"/>
                  </a:cubicBezTo>
                  <a:cubicBezTo>
                    <a:pt x="509" y="422"/>
                    <a:pt x="499" y="431"/>
                    <a:pt x="478" y="423"/>
                  </a:cubicBezTo>
                  <a:cubicBezTo>
                    <a:pt x="474" y="418"/>
                    <a:pt x="474" y="415"/>
                    <a:pt x="474" y="408"/>
                  </a:cubicBezTo>
                  <a:lnTo>
                    <a:pt x="465" y="395"/>
                  </a:lnTo>
                  <a:lnTo>
                    <a:pt x="438" y="383"/>
                  </a:lnTo>
                  <a:lnTo>
                    <a:pt x="441" y="329"/>
                  </a:lnTo>
                  <a:lnTo>
                    <a:pt x="465" y="317"/>
                  </a:lnTo>
                  <a:lnTo>
                    <a:pt x="489" y="252"/>
                  </a:lnTo>
                  <a:cubicBezTo>
                    <a:pt x="498" y="255"/>
                    <a:pt x="507" y="259"/>
                    <a:pt x="517" y="260"/>
                  </a:cubicBezTo>
                  <a:cubicBezTo>
                    <a:pt x="518" y="260"/>
                    <a:pt x="537" y="237"/>
                    <a:pt x="546" y="231"/>
                  </a:cubicBezTo>
                  <a:cubicBezTo>
                    <a:pt x="552" y="234"/>
                    <a:pt x="558" y="234"/>
                    <a:pt x="564" y="236"/>
                  </a:cubicBezTo>
                  <a:cubicBezTo>
                    <a:pt x="568" y="240"/>
                    <a:pt x="570" y="242"/>
                    <a:pt x="576" y="242"/>
                  </a:cubicBezTo>
                  <a:lnTo>
                    <a:pt x="589" y="218"/>
                  </a:lnTo>
                  <a:lnTo>
                    <a:pt x="585" y="194"/>
                  </a:lnTo>
                  <a:lnTo>
                    <a:pt x="591" y="180"/>
                  </a:lnTo>
                  <a:lnTo>
                    <a:pt x="583" y="167"/>
                  </a:lnTo>
                  <a:lnTo>
                    <a:pt x="559" y="179"/>
                  </a:lnTo>
                  <a:lnTo>
                    <a:pt x="475" y="191"/>
                  </a:lnTo>
                  <a:lnTo>
                    <a:pt x="460" y="189"/>
                  </a:lnTo>
                  <a:lnTo>
                    <a:pt x="441" y="146"/>
                  </a:lnTo>
                  <a:lnTo>
                    <a:pt x="436" y="95"/>
                  </a:lnTo>
                  <a:lnTo>
                    <a:pt x="441" y="72"/>
                  </a:lnTo>
                  <a:lnTo>
                    <a:pt x="445" y="36"/>
                  </a:lnTo>
                  <a:lnTo>
                    <a:pt x="325" y="20"/>
                  </a:lnTo>
                  <a:lnTo>
                    <a:pt x="310" y="26"/>
                  </a:lnTo>
                  <a:lnTo>
                    <a:pt x="291" y="0"/>
                  </a:lnTo>
                  <a:lnTo>
                    <a:pt x="268" y="0"/>
                  </a:lnTo>
                  <a:lnTo>
                    <a:pt x="261" y="50"/>
                  </a:lnTo>
                  <a:lnTo>
                    <a:pt x="259" y="72"/>
                  </a:lnTo>
                  <a:lnTo>
                    <a:pt x="223" y="122"/>
                  </a:lnTo>
                  <a:lnTo>
                    <a:pt x="187" y="117"/>
                  </a:lnTo>
                  <a:close/>
                </a:path>
              </a:pathLst>
            </a:custGeom>
            <a:solidFill>
              <a:srgbClr val="808080"/>
            </a:solidFill>
            <a:ln w="15875">
              <a:solidFill>
                <a:schemeClr val="bg1"/>
              </a:solidFill>
              <a:round/>
              <a:headEnd/>
              <a:tailEnd/>
            </a:ln>
            <a:effectLst/>
          </p:spPr>
          <p:txBody>
            <a:bodyPr/>
            <a:lstStyle/>
            <a:p>
              <a:endParaRPr lang="zh-CN" altLang="en-US"/>
            </a:p>
          </p:txBody>
        </p:sp>
        <p:sp>
          <p:nvSpPr>
            <p:cNvPr id="40" name="Freeform 26"/>
            <p:cNvSpPr>
              <a:spLocks/>
            </p:cNvSpPr>
            <p:nvPr/>
          </p:nvSpPr>
          <p:spPr bwMode="auto">
            <a:xfrm>
              <a:off x="4401" y="2536"/>
              <a:ext cx="2" cy="3"/>
            </a:xfrm>
            <a:custGeom>
              <a:avLst/>
              <a:gdLst/>
              <a:ahLst/>
              <a:cxnLst>
                <a:cxn ang="0">
                  <a:pos x="3" y="0"/>
                </a:cxn>
                <a:cxn ang="0">
                  <a:pos x="0" y="5"/>
                </a:cxn>
                <a:cxn ang="0">
                  <a:pos x="3" y="0"/>
                </a:cxn>
              </a:cxnLst>
              <a:rect l="0" t="0" r="r" b="b"/>
              <a:pathLst>
                <a:path w="3" h="5">
                  <a:moveTo>
                    <a:pt x="3" y="0"/>
                  </a:moveTo>
                  <a:cubicBezTo>
                    <a:pt x="2" y="2"/>
                    <a:pt x="0" y="5"/>
                    <a:pt x="0" y="5"/>
                  </a:cubicBezTo>
                  <a:cubicBezTo>
                    <a:pt x="0" y="5"/>
                    <a:pt x="2" y="2"/>
                    <a:pt x="3" y="0"/>
                  </a:cubicBezTo>
                  <a:close/>
                </a:path>
              </a:pathLst>
            </a:custGeom>
            <a:solidFill>
              <a:srgbClr val="808080"/>
            </a:solidFill>
            <a:ln w="15875">
              <a:solidFill>
                <a:schemeClr val="bg1"/>
              </a:solidFill>
              <a:round/>
              <a:headEnd/>
              <a:tailEnd/>
            </a:ln>
            <a:effectLst/>
          </p:spPr>
          <p:txBody>
            <a:bodyPr/>
            <a:lstStyle/>
            <a:p>
              <a:endParaRPr lang="zh-CN" altLang="en-US"/>
            </a:p>
          </p:txBody>
        </p:sp>
        <p:sp>
          <p:nvSpPr>
            <p:cNvPr id="41" name="Freeform 28"/>
            <p:cNvSpPr>
              <a:spLocks/>
            </p:cNvSpPr>
            <p:nvPr/>
          </p:nvSpPr>
          <p:spPr bwMode="auto">
            <a:xfrm>
              <a:off x="3942" y="2257"/>
              <a:ext cx="262" cy="556"/>
            </a:xfrm>
            <a:custGeom>
              <a:avLst/>
              <a:gdLst/>
              <a:ahLst/>
              <a:cxnLst>
                <a:cxn ang="0">
                  <a:pos x="72" y="164"/>
                </a:cxn>
                <a:cxn ang="0">
                  <a:pos x="116" y="125"/>
                </a:cxn>
                <a:cxn ang="0">
                  <a:pos x="165" y="111"/>
                </a:cxn>
                <a:cxn ang="0">
                  <a:pos x="218" y="77"/>
                </a:cxn>
                <a:cxn ang="0">
                  <a:pos x="306" y="0"/>
                </a:cxn>
                <a:cxn ang="0">
                  <a:pos x="353" y="0"/>
                </a:cxn>
                <a:cxn ang="0">
                  <a:pos x="369" y="75"/>
                </a:cxn>
                <a:cxn ang="0">
                  <a:pos x="335" y="165"/>
                </a:cxn>
                <a:cxn ang="0">
                  <a:pos x="338" y="216"/>
                </a:cxn>
                <a:cxn ang="0">
                  <a:pos x="383" y="254"/>
                </a:cxn>
                <a:cxn ang="0">
                  <a:pos x="357" y="330"/>
                </a:cxn>
                <a:cxn ang="0">
                  <a:pos x="326" y="336"/>
                </a:cxn>
                <a:cxn ang="0">
                  <a:pos x="294" y="423"/>
                </a:cxn>
                <a:cxn ang="0">
                  <a:pos x="341" y="453"/>
                </a:cxn>
                <a:cxn ang="0">
                  <a:pos x="315" y="528"/>
                </a:cxn>
                <a:cxn ang="0">
                  <a:pos x="246" y="579"/>
                </a:cxn>
                <a:cxn ang="0">
                  <a:pos x="239" y="690"/>
                </a:cxn>
                <a:cxn ang="0">
                  <a:pos x="198" y="746"/>
                </a:cxn>
                <a:cxn ang="0">
                  <a:pos x="161" y="746"/>
                </a:cxn>
                <a:cxn ang="0">
                  <a:pos x="114" y="777"/>
                </a:cxn>
                <a:cxn ang="0">
                  <a:pos x="104" y="794"/>
                </a:cxn>
                <a:cxn ang="0">
                  <a:pos x="71" y="812"/>
                </a:cxn>
                <a:cxn ang="0">
                  <a:pos x="11" y="813"/>
                </a:cxn>
                <a:cxn ang="0">
                  <a:pos x="0" y="774"/>
                </a:cxn>
                <a:cxn ang="0">
                  <a:pos x="32" y="728"/>
                </a:cxn>
                <a:cxn ang="0">
                  <a:pos x="27" y="695"/>
                </a:cxn>
                <a:cxn ang="0">
                  <a:pos x="6" y="666"/>
                </a:cxn>
                <a:cxn ang="0">
                  <a:pos x="23" y="605"/>
                </a:cxn>
                <a:cxn ang="0">
                  <a:pos x="3" y="575"/>
                </a:cxn>
                <a:cxn ang="0">
                  <a:pos x="3" y="543"/>
                </a:cxn>
                <a:cxn ang="0">
                  <a:pos x="44" y="476"/>
                </a:cxn>
                <a:cxn ang="0">
                  <a:pos x="21" y="416"/>
                </a:cxn>
                <a:cxn ang="0">
                  <a:pos x="29" y="378"/>
                </a:cxn>
                <a:cxn ang="0">
                  <a:pos x="77" y="348"/>
                </a:cxn>
                <a:cxn ang="0">
                  <a:pos x="107" y="275"/>
                </a:cxn>
                <a:cxn ang="0">
                  <a:pos x="113" y="242"/>
                </a:cxn>
                <a:cxn ang="0">
                  <a:pos x="105" y="216"/>
                </a:cxn>
                <a:cxn ang="0">
                  <a:pos x="72" y="164"/>
                </a:cxn>
              </a:cxnLst>
              <a:rect l="0" t="0" r="r" b="b"/>
              <a:pathLst>
                <a:path w="383" h="813">
                  <a:moveTo>
                    <a:pt x="72" y="164"/>
                  </a:moveTo>
                  <a:lnTo>
                    <a:pt x="116" y="125"/>
                  </a:lnTo>
                  <a:lnTo>
                    <a:pt x="165" y="111"/>
                  </a:lnTo>
                  <a:lnTo>
                    <a:pt x="218" y="77"/>
                  </a:lnTo>
                  <a:lnTo>
                    <a:pt x="306" y="0"/>
                  </a:lnTo>
                  <a:lnTo>
                    <a:pt x="353" y="0"/>
                  </a:lnTo>
                  <a:lnTo>
                    <a:pt x="369" y="75"/>
                  </a:lnTo>
                  <a:lnTo>
                    <a:pt x="335" y="165"/>
                  </a:lnTo>
                  <a:lnTo>
                    <a:pt x="338" y="216"/>
                  </a:lnTo>
                  <a:lnTo>
                    <a:pt x="383" y="254"/>
                  </a:lnTo>
                  <a:lnTo>
                    <a:pt x="357" y="330"/>
                  </a:lnTo>
                  <a:lnTo>
                    <a:pt x="326" y="336"/>
                  </a:lnTo>
                  <a:lnTo>
                    <a:pt x="294" y="423"/>
                  </a:lnTo>
                  <a:lnTo>
                    <a:pt x="341" y="453"/>
                  </a:lnTo>
                  <a:lnTo>
                    <a:pt x="315" y="528"/>
                  </a:lnTo>
                  <a:lnTo>
                    <a:pt x="246" y="579"/>
                  </a:lnTo>
                  <a:lnTo>
                    <a:pt x="239" y="690"/>
                  </a:lnTo>
                  <a:lnTo>
                    <a:pt x="198" y="746"/>
                  </a:lnTo>
                  <a:lnTo>
                    <a:pt x="161" y="746"/>
                  </a:lnTo>
                  <a:cubicBezTo>
                    <a:pt x="99" y="772"/>
                    <a:pt x="137" y="749"/>
                    <a:pt x="114" y="777"/>
                  </a:cubicBezTo>
                  <a:cubicBezTo>
                    <a:pt x="112" y="791"/>
                    <a:pt x="107" y="785"/>
                    <a:pt x="104" y="794"/>
                  </a:cubicBezTo>
                  <a:lnTo>
                    <a:pt x="71" y="812"/>
                  </a:lnTo>
                  <a:lnTo>
                    <a:pt x="11" y="813"/>
                  </a:lnTo>
                  <a:lnTo>
                    <a:pt x="0" y="774"/>
                  </a:lnTo>
                  <a:lnTo>
                    <a:pt x="32" y="728"/>
                  </a:lnTo>
                  <a:lnTo>
                    <a:pt x="27" y="695"/>
                  </a:lnTo>
                  <a:lnTo>
                    <a:pt x="6" y="666"/>
                  </a:lnTo>
                  <a:lnTo>
                    <a:pt x="23" y="605"/>
                  </a:lnTo>
                  <a:lnTo>
                    <a:pt x="3" y="575"/>
                  </a:lnTo>
                  <a:lnTo>
                    <a:pt x="3" y="543"/>
                  </a:lnTo>
                  <a:cubicBezTo>
                    <a:pt x="49" y="496"/>
                    <a:pt x="41" y="497"/>
                    <a:pt x="44" y="476"/>
                  </a:cubicBezTo>
                  <a:lnTo>
                    <a:pt x="21" y="416"/>
                  </a:lnTo>
                  <a:lnTo>
                    <a:pt x="29" y="378"/>
                  </a:lnTo>
                  <a:lnTo>
                    <a:pt x="77" y="348"/>
                  </a:lnTo>
                  <a:lnTo>
                    <a:pt x="107" y="275"/>
                  </a:lnTo>
                  <a:lnTo>
                    <a:pt x="113" y="242"/>
                  </a:lnTo>
                  <a:lnTo>
                    <a:pt x="105" y="216"/>
                  </a:lnTo>
                  <a:lnTo>
                    <a:pt x="72" y="164"/>
                  </a:lnTo>
                  <a:close/>
                </a:path>
              </a:pathLst>
            </a:custGeom>
            <a:solidFill>
              <a:srgbClr val="808080"/>
            </a:solidFill>
            <a:ln w="15875">
              <a:solidFill>
                <a:schemeClr val="bg1"/>
              </a:solidFill>
              <a:round/>
              <a:headEnd/>
              <a:tailEnd/>
            </a:ln>
            <a:effectLst/>
          </p:spPr>
          <p:txBody>
            <a:bodyPr/>
            <a:lstStyle/>
            <a:p>
              <a:endParaRPr lang="zh-CN" altLang="en-US"/>
            </a:p>
          </p:txBody>
        </p:sp>
        <p:sp>
          <p:nvSpPr>
            <p:cNvPr id="42" name="Freeform 29"/>
            <p:cNvSpPr>
              <a:spLocks/>
            </p:cNvSpPr>
            <p:nvPr/>
          </p:nvSpPr>
          <p:spPr bwMode="auto">
            <a:xfrm>
              <a:off x="4102" y="2191"/>
              <a:ext cx="406" cy="518"/>
            </a:xfrm>
            <a:custGeom>
              <a:avLst/>
              <a:gdLst/>
              <a:ahLst/>
              <a:cxnLst>
                <a:cxn ang="0">
                  <a:pos x="537" y="261"/>
                </a:cxn>
                <a:cxn ang="0">
                  <a:pos x="483" y="200"/>
                </a:cxn>
                <a:cxn ang="0">
                  <a:pos x="479" y="141"/>
                </a:cxn>
                <a:cxn ang="0">
                  <a:pos x="368" y="119"/>
                </a:cxn>
                <a:cxn ang="0">
                  <a:pos x="381" y="26"/>
                </a:cxn>
                <a:cxn ang="0">
                  <a:pos x="287" y="48"/>
                </a:cxn>
                <a:cxn ang="0">
                  <a:pos x="215" y="62"/>
                </a:cxn>
                <a:cxn ang="0">
                  <a:pos x="174" y="50"/>
                </a:cxn>
                <a:cxn ang="0">
                  <a:pos x="174" y="8"/>
                </a:cxn>
                <a:cxn ang="0">
                  <a:pos x="89" y="53"/>
                </a:cxn>
                <a:cxn ang="0">
                  <a:pos x="126" y="86"/>
                </a:cxn>
                <a:cxn ang="0">
                  <a:pos x="132" y="173"/>
                </a:cxn>
                <a:cxn ang="0">
                  <a:pos x="99" y="314"/>
                </a:cxn>
                <a:cxn ang="0">
                  <a:pos x="120" y="422"/>
                </a:cxn>
                <a:cxn ang="0">
                  <a:pos x="80" y="438"/>
                </a:cxn>
                <a:cxn ang="0">
                  <a:pos x="102" y="554"/>
                </a:cxn>
                <a:cxn ang="0">
                  <a:pos x="6" y="672"/>
                </a:cxn>
                <a:cxn ang="0">
                  <a:pos x="33" y="723"/>
                </a:cxn>
                <a:cxn ang="0">
                  <a:pos x="68" y="743"/>
                </a:cxn>
                <a:cxn ang="0">
                  <a:pos x="186" y="737"/>
                </a:cxn>
                <a:cxn ang="0">
                  <a:pos x="195" y="642"/>
                </a:cxn>
                <a:cxn ang="0">
                  <a:pos x="281" y="576"/>
                </a:cxn>
                <a:cxn ang="0">
                  <a:pos x="330" y="581"/>
                </a:cxn>
                <a:cxn ang="0">
                  <a:pos x="425" y="558"/>
                </a:cxn>
                <a:cxn ang="0">
                  <a:pos x="443" y="501"/>
                </a:cxn>
                <a:cxn ang="0">
                  <a:pos x="417" y="480"/>
                </a:cxn>
                <a:cxn ang="0">
                  <a:pos x="387" y="503"/>
                </a:cxn>
                <a:cxn ang="0">
                  <a:pos x="312" y="488"/>
                </a:cxn>
                <a:cxn ang="0">
                  <a:pos x="318" y="431"/>
                </a:cxn>
                <a:cxn ang="0">
                  <a:pos x="281" y="432"/>
                </a:cxn>
                <a:cxn ang="0">
                  <a:pos x="221" y="381"/>
                </a:cxn>
                <a:cxn ang="0">
                  <a:pos x="242" y="342"/>
                </a:cxn>
                <a:cxn ang="0">
                  <a:pos x="270" y="291"/>
                </a:cxn>
                <a:cxn ang="0">
                  <a:pos x="308" y="272"/>
                </a:cxn>
                <a:cxn ang="0">
                  <a:pos x="335" y="257"/>
                </a:cxn>
                <a:cxn ang="0">
                  <a:pos x="357" y="293"/>
                </a:cxn>
                <a:cxn ang="0">
                  <a:pos x="380" y="308"/>
                </a:cxn>
                <a:cxn ang="0">
                  <a:pos x="371" y="332"/>
                </a:cxn>
                <a:cxn ang="0">
                  <a:pos x="413" y="392"/>
                </a:cxn>
                <a:cxn ang="0">
                  <a:pos x="452" y="387"/>
                </a:cxn>
                <a:cxn ang="0">
                  <a:pos x="503" y="402"/>
                </a:cxn>
                <a:cxn ang="0">
                  <a:pos x="545" y="389"/>
                </a:cxn>
                <a:cxn ang="0">
                  <a:pos x="561" y="350"/>
                </a:cxn>
                <a:cxn ang="0">
                  <a:pos x="578" y="317"/>
                </a:cxn>
                <a:cxn ang="0">
                  <a:pos x="585" y="284"/>
                </a:cxn>
              </a:cxnLst>
              <a:rect l="0" t="0" r="r" b="b"/>
              <a:pathLst>
                <a:path w="594" h="758">
                  <a:moveTo>
                    <a:pt x="585" y="284"/>
                  </a:moveTo>
                  <a:lnTo>
                    <a:pt x="537" y="261"/>
                  </a:lnTo>
                  <a:lnTo>
                    <a:pt x="492" y="224"/>
                  </a:lnTo>
                  <a:lnTo>
                    <a:pt x="483" y="200"/>
                  </a:lnTo>
                  <a:lnTo>
                    <a:pt x="503" y="176"/>
                  </a:lnTo>
                  <a:lnTo>
                    <a:pt x="479" y="141"/>
                  </a:lnTo>
                  <a:lnTo>
                    <a:pt x="414" y="152"/>
                  </a:lnTo>
                  <a:lnTo>
                    <a:pt x="368" y="119"/>
                  </a:lnTo>
                  <a:lnTo>
                    <a:pt x="398" y="65"/>
                  </a:lnTo>
                  <a:lnTo>
                    <a:pt x="381" y="26"/>
                  </a:lnTo>
                  <a:lnTo>
                    <a:pt x="317" y="30"/>
                  </a:lnTo>
                  <a:lnTo>
                    <a:pt x="287" y="48"/>
                  </a:lnTo>
                  <a:lnTo>
                    <a:pt x="267" y="32"/>
                  </a:lnTo>
                  <a:lnTo>
                    <a:pt x="215" y="62"/>
                  </a:lnTo>
                  <a:lnTo>
                    <a:pt x="183" y="65"/>
                  </a:lnTo>
                  <a:lnTo>
                    <a:pt x="174" y="50"/>
                  </a:lnTo>
                  <a:lnTo>
                    <a:pt x="179" y="23"/>
                  </a:lnTo>
                  <a:lnTo>
                    <a:pt x="174" y="8"/>
                  </a:lnTo>
                  <a:lnTo>
                    <a:pt x="155" y="0"/>
                  </a:lnTo>
                  <a:lnTo>
                    <a:pt x="89" y="53"/>
                  </a:lnTo>
                  <a:lnTo>
                    <a:pt x="89" y="65"/>
                  </a:lnTo>
                  <a:lnTo>
                    <a:pt x="126" y="86"/>
                  </a:lnTo>
                  <a:lnTo>
                    <a:pt x="114" y="99"/>
                  </a:lnTo>
                  <a:lnTo>
                    <a:pt x="132" y="173"/>
                  </a:lnTo>
                  <a:lnTo>
                    <a:pt x="96" y="264"/>
                  </a:lnTo>
                  <a:lnTo>
                    <a:pt x="99" y="314"/>
                  </a:lnTo>
                  <a:lnTo>
                    <a:pt x="143" y="351"/>
                  </a:lnTo>
                  <a:lnTo>
                    <a:pt x="120" y="422"/>
                  </a:lnTo>
                  <a:cubicBezTo>
                    <a:pt x="111" y="423"/>
                    <a:pt x="101" y="424"/>
                    <a:pt x="92" y="426"/>
                  </a:cubicBezTo>
                  <a:cubicBezTo>
                    <a:pt x="91" y="426"/>
                    <a:pt x="80" y="437"/>
                    <a:pt x="80" y="438"/>
                  </a:cubicBezTo>
                  <a:cubicBezTo>
                    <a:pt x="52" y="527"/>
                    <a:pt x="56" y="488"/>
                    <a:pt x="56" y="527"/>
                  </a:cubicBezTo>
                  <a:lnTo>
                    <a:pt x="102" y="554"/>
                  </a:lnTo>
                  <a:cubicBezTo>
                    <a:pt x="77" y="622"/>
                    <a:pt x="84" y="604"/>
                    <a:pt x="68" y="624"/>
                  </a:cubicBezTo>
                  <a:lnTo>
                    <a:pt x="6" y="672"/>
                  </a:lnTo>
                  <a:lnTo>
                    <a:pt x="0" y="722"/>
                  </a:lnTo>
                  <a:lnTo>
                    <a:pt x="33" y="723"/>
                  </a:lnTo>
                  <a:lnTo>
                    <a:pt x="47" y="749"/>
                  </a:lnTo>
                  <a:lnTo>
                    <a:pt x="68" y="743"/>
                  </a:lnTo>
                  <a:lnTo>
                    <a:pt x="186" y="758"/>
                  </a:lnTo>
                  <a:lnTo>
                    <a:pt x="186" y="737"/>
                  </a:lnTo>
                  <a:lnTo>
                    <a:pt x="201" y="690"/>
                  </a:lnTo>
                  <a:lnTo>
                    <a:pt x="195" y="642"/>
                  </a:lnTo>
                  <a:lnTo>
                    <a:pt x="279" y="591"/>
                  </a:lnTo>
                  <a:lnTo>
                    <a:pt x="281" y="576"/>
                  </a:lnTo>
                  <a:lnTo>
                    <a:pt x="309" y="569"/>
                  </a:lnTo>
                  <a:lnTo>
                    <a:pt x="330" y="581"/>
                  </a:lnTo>
                  <a:lnTo>
                    <a:pt x="371" y="584"/>
                  </a:lnTo>
                  <a:lnTo>
                    <a:pt x="425" y="558"/>
                  </a:lnTo>
                  <a:lnTo>
                    <a:pt x="422" y="527"/>
                  </a:lnTo>
                  <a:lnTo>
                    <a:pt x="443" y="501"/>
                  </a:lnTo>
                  <a:lnTo>
                    <a:pt x="428" y="498"/>
                  </a:lnTo>
                  <a:lnTo>
                    <a:pt x="417" y="480"/>
                  </a:lnTo>
                  <a:lnTo>
                    <a:pt x="399" y="495"/>
                  </a:lnTo>
                  <a:lnTo>
                    <a:pt x="387" y="503"/>
                  </a:lnTo>
                  <a:lnTo>
                    <a:pt x="339" y="504"/>
                  </a:lnTo>
                  <a:lnTo>
                    <a:pt x="312" y="488"/>
                  </a:lnTo>
                  <a:lnTo>
                    <a:pt x="320" y="473"/>
                  </a:lnTo>
                  <a:lnTo>
                    <a:pt x="318" y="431"/>
                  </a:lnTo>
                  <a:lnTo>
                    <a:pt x="309" y="422"/>
                  </a:lnTo>
                  <a:lnTo>
                    <a:pt x="281" y="432"/>
                  </a:lnTo>
                  <a:lnTo>
                    <a:pt x="228" y="425"/>
                  </a:lnTo>
                  <a:lnTo>
                    <a:pt x="221" y="381"/>
                  </a:lnTo>
                  <a:lnTo>
                    <a:pt x="224" y="360"/>
                  </a:lnTo>
                  <a:lnTo>
                    <a:pt x="242" y="342"/>
                  </a:lnTo>
                  <a:lnTo>
                    <a:pt x="275" y="324"/>
                  </a:lnTo>
                  <a:lnTo>
                    <a:pt x="270" y="291"/>
                  </a:lnTo>
                  <a:lnTo>
                    <a:pt x="275" y="281"/>
                  </a:lnTo>
                  <a:lnTo>
                    <a:pt x="308" y="272"/>
                  </a:lnTo>
                  <a:lnTo>
                    <a:pt x="314" y="249"/>
                  </a:lnTo>
                  <a:cubicBezTo>
                    <a:pt x="339" y="253"/>
                    <a:pt x="329" y="246"/>
                    <a:pt x="335" y="257"/>
                  </a:cubicBezTo>
                  <a:lnTo>
                    <a:pt x="336" y="258"/>
                  </a:lnTo>
                  <a:lnTo>
                    <a:pt x="357" y="293"/>
                  </a:lnTo>
                  <a:lnTo>
                    <a:pt x="371" y="296"/>
                  </a:lnTo>
                  <a:lnTo>
                    <a:pt x="380" y="308"/>
                  </a:lnTo>
                  <a:lnTo>
                    <a:pt x="380" y="320"/>
                  </a:lnTo>
                  <a:lnTo>
                    <a:pt x="371" y="332"/>
                  </a:lnTo>
                  <a:lnTo>
                    <a:pt x="386" y="371"/>
                  </a:lnTo>
                  <a:lnTo>
                    <a:pt x="413" y="392"/>
                  </a:lnTo>
                  <a:lnTo>
                    <a:pt x="428" y="401"/>
                  </a:lnTo>
                  <a:lnTo>
                    <a:pt x="452" y="387"/>
                  </a:lnTo>
                  <a:lnTo>
                    <a:pt x="483" y="401"/>
                  </a:lnTo>
                  <a:lnTo>
                    <a:pt x="503" y="402"/>
                  </a:lnTo>
                  <a:lnTo>
                    <a:pt x="521" y="389"/>
                  </a:lnTo>
                  <a:lnTo>
                    <a:pt x="545" y="389"/>
                  </a:lnTo>
                  <a:lnTo>
                    <a:pt x="558" y="366"/>
                  </a:lnTo>
                  <a:cubicBezTo>
                    <a:pt x="578" y="370"/>
                    <a:pt x="569" y="357"/>
                    <a:pt x="561" y="350"/>
                  </a:cubicBezTo>
                  <a:cubicBezTo>
                    <a:pt x="559" y="342"/>
                    <a:pt x="559" y="339"/>
                    <a:pt x="567" y="336"/>
                  </a:cubicBezTo>
                  <a:cubicBezTo>
                    <a:pt x="569" y="329"/>
                    <a:pt x="570" y="319"/>
                    <a:pt x="578" y="317"/>
                  </a:cubicBezTo>
                  <a:cubicBezTo>
                    <a:pt x="583" y="314"/>
                    <a:pt x="590" y="311"/>
                    <a:pt x="594" y="306"/>
                  </a:cubicBezTo>
                  <a:cubicBezTo>
                    <a:pt x="591" y="288"/>
                    <a:pt x="585" y="284"/>
                    <a:pt x="585" y="284"/>
                  </a:cubicBezTo>
                  <a:close/>
                </a:path>
              </a:pathLst>
            </a:custGeom>
            <a:solidFill>
              <a:srgbClr val="808080"/>
            </a:solidFill>
            <a:ln w="15875">
              <a:solidFill>
                <a:schemeClr val="bg1"/>
              </a:solidFill>
              <a:round/>
              <a:headEnd/>
              <a:tailEnd/>
            </a:ln>
            <a:effectLst/>
          </p:spPr>
          <p:txBody>
            <a:bodyPr/>
            <a:lstStyle/>
            <a:p>
              <a:endParaRPr lang="zh-CN" altLang="en-US" b="1" dirty="0"/>
            </a:p>
          </p:txBody>
        </p:sp>
        <p:sp>
          <p:nvSpPr>
            <p:cNvPr id="43" name="Freeform 30"/>
            <p:cNvSpPr>
              <a:spLocks/>
            </p:cNvSpPr>
            <p:nvPr/>
          </p:nvSpPr>
          <p:spPr bwMode="auto">
            <a:xfrm>
              <a:off x="4252" y="2355"/>
              <a:ext cx="110" cy="134"/>
            </a:xfrm>
            <a:custGeom>
              <a:avLst/>
              <a:gdLst/>
              <a:ahLst/>
              <a:cxnLst>
                <a:cxn ang="0">
                  <a:pos x="161" y="116"/>
                </a:cxn>
                <a:cxn ang="0">
                  <a:pos x="153" y="87"/>
                </a:cxn>
                <a:cxn ang="0">
                  <a:pos x="161" y="80"/>
                </a:cxn>
                <a:cxn ang="0">
                  <a:pos x="162" y="66"/>
                </a:cxn>
                <a:cxn ang="0">
                  <a:pos x="138" y="54"/>
                </a:cxn>
                <a:cxn ang="0">
                  <a:pos x="95" y="6"/>
                </a:cxn>
                <a:cxn ang="0">
                  <a:pos x="90" y="15"/>
                </a:cxn>
                <a:cxn ang="0">
                  <a:pos x="89" y="29"/>
                </a:cxn>
                <a:cxn ang="0">
                  <a:pos x="51" y="50"/>
                </a:cxn>
                <a:cxn ang="0">
                  <a:pos x="54" y="83"/>
                </a:cxn>
                <a:cxn ang="0">
                  <a:pos x="23" y="101"/>
                </a:cxn>
                <a:cxn ang="0">
                  <a:pos x="3" y="125"/>
                </a:cxn>
                <a:cxn ang="0">
                  <a:pos x="0" y="141"/>
                </a:cxn>
                <a:cxn ang="0">
                  <a:pos x="9" y="185"/>
                </a:cxn>
                <a:cxn ang="0">
                  <a:pos x="60" y="195"/>
                </a:cxn>
                <a:cxn ang="0">
                  <a:pos x="87" y="183"/>
                </a:cxn>
                <a:cxn ang="0">
                  <a:pos x="99" y="186"/>
                </a:cxn>
                <a:cxn ang="0">
                  <a:pos x="137" y="182"/>
                </a:cxn>
                <a:cxn ang="0">
                  <a:pos x="161" y="116"/>
                </a:cxn>
              </a:cxnLst>
              <a:rect l="0" t="0" r="r" b="b"/>
              <a:pathLst>
                <a:path w="162" h="195">
                  <a:moveTo>
                    <a:pt x="161" y="116"/>
                  </a:moveTo>
                  <a:lnTo>
                    <a:pt x="153" y="87"/>
                  </a:lnTo>
                  <a:lnTo>
                    <a:pt x="161" y="80"/>
                  </a:lnTo>
                  <a:lnTo>
                    <a:pt x="162" y="66"/>
                  </a:lnTo>
                  <a:cubicBezTo>
                    <a:pt x="149" y="50"/>
                    <a:pt x="157" y="54"/>
                    <a:pt x="138" y="54"/>
                  </a:cubicBezTo>
                  <a:cubicBezTo>
                    <a:pt x="113" y="0"/>
                    <a:pt x="134" y="6"/>
                    <a:pt x="95" y="6"/>
                  </a:cubicBezTo>
                  <a:lnTo>
                    <a:pt x="90" y="15"/>
                  </a:lnTo>
                  <a:lnTo>
                    <a:pt x="89" y="29"/>
                  </a:lnTo>
                  <a:cubicBezTo>
                    <a:pt x="67" y="36"/>
                    <a:pt x="51" y="31"/>
                    <a:pt x="51" y="50"/>
                  </a:cubicBezTo>
                  <a:lnTo>
                    <a:pt x="54" y="83"/>
                  </a:lnTo>
                  <a:lnTo>
                    <a:pt x="23" y="101"/>
                  </a:lnTo>
                  <a:lnTo>
                    <a:pt x="3" y="125"/>
                  </a:lnTo>
                  <a:lnTo>
                    <a:pt x="0" y="141"/>
                  </a:lnTo>
                  <a:lnTo>
                    <a:pt x="9" y="185"/>
                  </a:lnTo>
                  <a:lnTo>
                    <a:pt x="60" y="195"/>
                  </a:lnTo>
                  <a:lnTo>
                    <a:pt x="87" y="183"/>
                  </a:lnTo>
                  <a:lnTo>
                    <a:pt x="99" y="186"/>
                  </a:lnTo>
                  <a:lnTo>
                    <a:pt x="137" y="182"/>
                  </a:lnTo>
                  <a:lnTo>
                    <a:pt x="161" y="116"/>
                  </a:lnTo>
                  <a:close/>
                </a:path>
              </a:pathLst>
            </a:custGeom>
            <a:solidFill>
              <a:srgbClr val="808080"/>
            </a:solidFill>
            <a:ln w="15875">
              <a:solidFill>
                <a:schemeClr val="bg1"/>
              </a:solidFill>
              <a:round/>
              <a:headEnd/>
              <a:tailEnd/>
            </a:ln>
            <a:effectLst/>
          </p:spPr>
          <p:txBody>
            <a:bodyPr/>
            <a:lstStyle/>
            <a:p>
              <a:endParaRPr lang="zh-CN" altLang="en-US"/>
            </a:p>
          </p:txBody>
        </p:sp>
        <p:sp>
          <p:nvSpPr>
            <p:cNvPr id="44" name="Freeform 31"/>
            <p:cNvSpPr>
              <a:spLocks/>
            </p:cNvSpPr>
            <p:nvPr/>
          </p:nvSpPr>
          <p:spPr bwMode="auto">
            <a:xfrm>
              <a:off x="4315" y="2435"/>
              <a:ext cx="80" cy="105"/>
            </a:xfrm>
            <a:custGeom>
              <a:avLst/>
              <a:gdLst/>
              <a:ahLst/>
              <a:cxnLst>
                <a:cxn ang="0">
                  <a:pos x="95" y="82"/>
                </a:cxn>
                <a:cxn ang="0">
                  <a:pos x="110" y="69"/>
                </a:cxn>
                <a:cxn ang="0">
                  <a:pos x="117" y="51"/>
                </a:cxn>
                <a:cxn ang="0">
                  <a:pos x="102" y="36"/>
                </a:cxn>
                <a:cxn ang="0">
                  <a:pos x="93" y="30"/>
                </a:cxn>
                <a:cxn ang="0">
                  <a:pos x="90" y="25"/>
                </a:cxn>
                <a:cxn ang="0">
                  <a:pos x="77" y="15"/>
                </a:cxn>
                <a:cxn ang="0">
                  <a:pos x="75" y="10"/>
                </a:cxn>
                <a:cxn ang="0">
                  <a:pos x="68" y="0"/>
                </a:cxn>
                <a:cxn ang="0">
                  <a:pos x="50" y="49"/>
                </a:cxn>
                <a:cxn ang="0">
                  <a:pos x="36" y="66"/>
                </a:cxn>
                <a:cxn ang="0">
                  <a:pos x="3" y="69"/>
                </a:cxn>
                <a:cxn ang="0">
                  <a:pos x="6" y="87"/>
                </a:cxn>
                <a:cxn ang="0">
                  <a:pos x="6" y="120"/>
                </a:cxn>
                <a:cxn ang="0">
                  <a:pos x="0" y="130"/>
                </a:cxn>
                <a:cxn ang="0">
                  <a:pos x="35" y="151"/>
                </a:cxn>
                <a:cxn ang="0">
                  <a:pos x="84" y="145"/>
                </a:cxn>
                <a:cxn ang="0">
                  <a:pos x="104" y="123"/>
                </a:cxn>
                <a:cxn ang="0">
                  <a:pos x="93" y="94"/>
                </a:cxn>
                <a:cxn ang="0">
                  <a:pos x="95" y="82"/>
                </a:cxn>
              </a:cxnLst>
              <a:rect l="0" t="0" r="r" b="b"/>
              <a:pathLst>
                <a:path w="117" h="154">
                  <a:moveTo>
                    <a:pt x="95" y="82"/>
                  </a:moveTo>
                  <a:cubicBezTo>
                    <a:pt x="99" y="76"/>
                    <a:pt x="103" y="70"/>
                    <a:pt x="110" y="69"/>
                  </a:cubicBezTo>
                  <a:cubicBezTo>
                    <a:pt x="114" y="63"/>
                    <a:pt x="113" y="57"/>
                    <a:pt x="117" y="51"/>
                  </a:cubicBezTo>
                  <a:cubicBezTo>
                    <a:pt x="113" y="44"/>
                    <a:pt x="109" y="40"/>
                    <a:pt x="102" y="36"/>
                  </a:cubicBezTo>
                  <a:cubicBezTo>
                    <a:pt x="94" y="23"/>
                    <a:pt x="105" y="38"/>
                    <a:pt x="93" y="30"/>
                  </a:cubicBezTo>
                  <a:cubicBezTo>
                    <a:pt x="91" y="29"/>
                    <a:pt x="90" y="25"/>
                    <a:pt x="90" y="25"/>
                  </a:cubicBezTo>
                  <a:cubicBezTo>
                    <a:pt x="86" y="22"/>
                    <a:pt x="81" y="19"/>
                    <a:pt x="77" y="15"/>
                  </a:cubicBezTo>
                  <a:cubicBezTo>
                    <a:pt x="76" y="14"/>
                    <a:pt x="75" y="10"/>
                    <a:pt x="75" y="10"/>
                  </a:cubicBezTo>
                  <a:lnTo>
                    <a:pt x="68" y="0"/>
                  </a:lnTo>
                  <a:cubicBezTo>
                    <a:pt x="65" y="7"/>
                    <a:pt x="54" y="38"/>
                    <a:pt x="50" y="49"/>
                  </a:cubicBezTo>
                  <a:cubicBezTo>
                    <a:pt x="45" y="60"/>
                    <a:pt x="44" y="63"/>
                    <a:pt x="36" y="66"/>
                  </a:cubicBezTo>
                  <a:lnTo>
                    <a:pt x="3" y="69"/>
                  </a:lnTo>
                  <a:lnTo>
                    <a:pt x="6" y="87"/>
                  </a:lnTo>
                  <a:lnTo>
                    <a:pt x="6" y="120"/>
                  </a:lnTo>
                  <a:lnTo>
                    <a:pt x="0" y="130"/>
                  </a:lnTo>
                  <a:cubicBezTo>
                    <a:pt x="26" y="154"/>
                    <a:pt x="13" y="151"/>
                    <a:pt x="35" y="151"/>
                  </a:cubicBezTo>
                  <a:lnTo>
                    <a:pt x="84" y="145"/>
                  </a:lnTo>
                  <a:lnTo>
                    <a:pt x="104" y="123"/>
                  </a:lnTo>
                  <a:cubicBezTo>
                    <a:pt x="97" y="109"/>
                    <a:pt x="100" y="105"/>
                    <a:pt x="93" y="94"/>
                  </a:cubicBezTo>
                  <a:cubicBezTo>
                    <a:pt x="96" y="86"/>
                    <a:pt x="95" y="90"/>
                    <a:pt x="95" y="82"/>
                  </a:cubicBezTo>
                  <a:close/>
                </a:path>
              </a:pathLst>
            </a:custGeom>
            <a:solidFill>
              <a:srgbClr val="808080"/>
            </a:solidFill>
            <a:ln w="15875">
              <a:solidFill>
                <a:schemeClr val="bg1"/>
              </a:solidFill>
              <a:round/>
              <a:headEnd/>
              <a:tailEnd/>
            </a:ln>
            <a:effectLst/>
          </p:spPr>
          <p:txBody>
            <a:bodyPr/>
            <a:lstStyle/>
            <a:p>
              <a:endParaRPr lang="zh-CN" altLang="en-US"/>
            </a:p>
          </p:txBody>
        </p:sp>
        <p:sp>
          <p:nvSpPr>
            <p:cNvPr id="45" name="Freeform 32"/>
            <p:cNvSpPr>
              <a:spLocks/>
            </p:cNvSpPr>
            <p:nvPr/>
          </p:nvSpPr>
          <p:spPr bwMode="auto">
            <a:xfrm>
              <a:off x="4430" y="2074"/>
              <a:ext cx="496" cy="423"/>
            </a:xfrm>
            <a:custGeom>
              <a:avLst/>
              <a:gdLst/>
              <a:ahLst/>
              <a:cxnLst>
                <a:cxn ang="0">
                  <a:pos x="468" y="0"/>
                </a:cxn>
                <a:cxn ang="0">
                  <a:pos x="414" y="79"/>
                </a:cxn>
                <a:cxn ang="0">
                  <a:pos x="306" y="174"/>
                </a:cxn>
                <a:cxn ang="0">
                  <a:pos x="242" y="213"/>
                </a:cxn>
                <a:cxn ang="0">
                  <a:pos x="194" y="228"/>
                </a:cxn>
                <a:cxn ang="0">
                  <a:pos x="150" y="165"/>
                </a:cxn>
                <a:cxn ang="0">
                  <a:pos x="113" y="138"/>
                </a:cxn>
                <a:cxn ang="0">
                  <a:pos x="81" y="165"/>
                </a:cxn>
                <a:cxn ang="0">
                  <a:pos x="9" y="285"/>
                </a:cxn>
                <a:cxn ang="0">
                  <a:pos x="20" y="349"/>
                </a:cxn>
                <a:cxn ang="0">
                  <a:pos x="11" y="397"/>
                </a:cxn>
                <a:cxn ang="0">
                  <a:pos x="104" y="457"/>
                </a:cxn>
                <a:cxn ang="0">
                  <a:pos x="141" y="462"/>
                </a:cxn>
                <a:cxn ang="0">
                  <a:pos x="185" y="444"/>
                </a:cxn>
                <a:cxn ang="0">
                  <a:pos x="200" y="406"/>
                </a:cxn>
                <a:cxn ang="0">
                  <a:pos x="240" y="375"/>
                </a:cxn>
                <a:cxn ang="0">
                  <a:pos x="258" y="352"/>
                </a:cxn>
                <a:cxn ang="0">
                  <a:pos x="296" y="357"/>
                </a:cxn>
                <a:cxn ang="0">
                  <a:pos x="330" y="375"/>
                </a:cxn>
                <a:cxn ang="0">
                  <a:pos x="339" y="421"/>
                </a:cxn>
                <a:cxn ang="0">
                  <a:pos x="311" y="471"/>
                </a:cxn>
                <a:cxn ang="0">
                  <a:pos x="285" y="483"/>
                </a:cxn>
                <a:cxn ang="0">
                  <a:pos x="285" y="513"/>
                </a:cxn>
                <a:cxn ang="0">
                  <a:pos x="258" y="516"/>
                </a:cxn>
                <a:cxn ang="0">
                  <a:pos x="273" y="532"/>
                </a:cxn>
                <a:cxn ang="0">
                  <a:pos x="303" y="537"/>
                </a:cxn>
                <a:cxn ang="0">
                  <a:pos x="281" y="579"/>
                </a:cxn>
                <a:cxn ang="0">
                  <a:pos x="248" y="600"/>
                </a:cxn>
                <a:cxn ang="0">
                  <a:pos x="269" y="609"/>
                </a:cxn>
                <a:cxn ang="0">
                  <a:pos x="308" y="594"/>
                </a:cxn>
                <a:cxn ang="0">
                  <a:pos x="338" y="565"/>
                </a:cxn>
                <a:cxn ang="0">
                  <a:pos x="381" y="526"/>
                </a:cxn>
                <a:cxn ang="0">
                  <a:pos x="440" y="501"/>
                </a:cxn>
                <a:cxn ang="0">
                  <a:pos x="476" y="478"/>
                </a:cxn>
                <a:cxn ang="0">
                  <a:pos x="518" y="483"/>
                </a:cxn>
                <a:cxn ang="0">
                  <a:pos x="555" y="454"/>
                </a:cxn>
                <a:cxn ang="0">
                  <a:pos x="579" y="421"/>
                </a:cxn>
                <a:cxn ang="0">
                  <a:pos x="614" y="385"/>
                </a:cxn>
                <a:cxn ang="0">
                  <a:pos x="702" y="330"/>
                </a:cxn>
                <a:cxn ang="0">
                  <a:pos x="714" y="285"/>
                </a:cxn>
                <a:cxn ang="0">
                  <a:pos x="692" y="250"/>
                </a:cxn>
                <a:cxn ang="0">
                  <a:pos x="680" y="151"/>
                </a:cxn>
                <a:cxn ang="0">
                  <a:pos x="659" y="88"/>
                </a:cxn>
                <a:cxn ang="0">
                  <a:pos x="530" y="54"/>
                </a:cxn>
              </a:cxnLst>
              <a:rect l="0" t="0" r="r" b="b"/>
              <a:pathLst>
                <a:path w="725" h="619">
                  <a:moveTo>
                    <a:pt x="519" y="31"/>
                  </a:moveTo>
                  <a:lnTo>
                    <a:pt x="468" y="0"/>
                  </a:lnTo>
                  <a:lnTo>
                    <a:pt x="449" y="30"/>
                  </a:lnTo>
                  <a:cubicBezTo>
                    <a:pt x="439" y="47"/>
                    <a:pt x="428" y="61"/>
                    <a:pt x="414" y="79"/>
                  </a:cubicBezTo>
                  <a:cubicBezTo>
                    <a:pt x="400" y="97"/>
                    <a:pt x="380" y="122"/>
                    <a:pt x="362" y="138"/>
                  </a:cubicBezTo>
                  <a:cubicBezTo>
                    <a:pt x="287" y="180"/>
                    <a:pt x="328" y="152"/>
                    <a:pt x="306" y="174"/>
                  </a:cubicBezTo>
                  <a:lnTo>
                    <a:pt x="290" y="223"/>
                  </a:lnTo>
                  <a:cubicBezTo>
                    <a:pt x="247" y="212"/>
                    <a:pt x="263" y="213"/>
                    <a:pt x="242" y="213"/>
                  </a:cubicBezTo>
                  <a:lnTo>
                    <a:pt x="221" y="228"/>
                  </a:lnTo>
                  <a:lnTo>
                    <a:pt x="194" y="228"/>
                  </a:lnTo>
                  <a:lnTo>
                    <a:pt x="186" y="210"/>
                  </a:lnTo>
                  <a:lnTo>
                    <a:pt x="150" y="165"/>
                  </a:lnTo>
                  <a:lnTo>
                    <a:pt x="134" y="163"/>
                  </a:lnTo>
                  <a:cubicBezTo>
                    <a:pt x="126" y="156"/>
                    <a:pt x="123" y="143"/>
                    <a:pt x="113" y="138"/>
                  </a:cubicBezTo>
                  <a:cubicBezTo>
                    <a:pt x="109" y="136"/>
                    <a:pt x="102" y="143"/>
                    <a:pt x="96" y="147"/>
                  </a:cubicBezTo>
                  <a:lnTo>
                    <a:pt x="81" y="165"/>
                  </a:lnTo>
                  <a:lnTo>
                    <a:pt x="68" y="232"/>
                  </a:lnTo>
                  <a:lnTo>
                    <a:pt x="9" y="285"/>
                  </a:lnTo>
                  <a:lnTo>
                    <a:pt x="0" y="313"/>
                  </a:lnTo>
                  <a:cubicBezTo>
                    <a:pt x="22" y="346"/>
                    <a:pt x="24" y="333"/>
                    <a:pt x="20" y="349"/>
                  </a:cubicBezTo>
                  <a:lnTo>
                    <a:pt x="2" y="370"/>
                  </a:lnTo>
                  <a:lnTo>
                    <a:pt x="11" y="397"/>
                  </a:lnTo>
                  <a:lnTo>
                    <a:pt x="60" y="438"/>
                  </a:lnTo>
                  <a:lnTo>
                    <a:pt x="104" y="457"/>
                  </a:lnTo>
                  <a:lnTo>
                    <a:pt x="117" y="480"/>
                  </a:lnTo>
                  <a:lnTo>
                    <a:pt x="141" y="462"/>
                  </a:lnTo>
                  <a:lnTo>
                    <a:pt x="164" y="445"/>
                  </a:lnTo>
                  <a:lnTo>
                    <a:pt x="185" y="444"/>
                  </a:lnTo>
                  <a:cubicBezTo>
                    <a:pt x="188" y="434"/>
                    <a:pt x="191" y="425"/>
                    <a:pt x="195" y="415"/>
                  </a:cubicBezTo>
                  <a:cubicBezTo>
                    <a:pt x="196" y="412"/>
                    <a:pt x="200" y="406"/>
                    <a:pt x="200" y="406"/>
                  </a:cubicBezTo>
                  <a:cubicBezTo>
                    <a:pt x="214" y="397"/>
                    <a:pt x="229" y="389"/>
                    <a:pt x="242" y="379"/>
                  </a:cubicBezTo>
                  <a:cubicBezTo>
                    <a:pt x="243" y="378"/>
                    <a:pt x="240" y="375"/>
                    <a:pt x="240" y="375"/>
                  </a:cubicBezTo>
                  <a:cubicBezTo>
                    <a:pt x="232" y="373"/>
                    <a:pt x="213" y="368"/>
                    <a:pt x="234" y="366"/>
                  </a:cubicBezTo>
                  <a:cubicBezTo>
                    <a:pt x="243" y="363"/>
                    <a:pt x="249" y="354"/>
                    <a:pt x="258" y="352"/>
                  </a:cubicBezTo>
                  <a:cubicBezTo>
                    <a:pt x="263" y="351"/>
                    <a:pt x="273" y="349"/>
                    <a:pt x="273" y="349"/>
                  </a:cubicBezTo>
                  <a:cubicBezTo>
                    <a:pt x="282" y="351"/>
                    <a:pt x="288" y="354"/>
                    <a:pt x="296" y="357"/>
                  </a:cubicBezTo>
                  <a:cubicBezTo>
                    <a:pt x="300" y="356"/>
                    <a:pt x="308" y="355"/>
                    <a:pt x="308" y="355"/>
                  </a:cubicBezTo>
                  <a:cubicBezTo>
                    <a:pt x="318" y="360"/>
                    <a:pt x="321" y="370"/>
                    <a:pt x="330" y="375"/>
                  </a:cubicBezTo>
                  <a:cubicBezTo>
                    <a:pt x="333" y="381"/>
                    <a:pt x="334" y="388"/>
                    <a:pt x="338" y="394"/>
                  </a:cubicBezTo>
                  <a:cubicBezTo>
                    <a:pt x="340" y="406"/>
                    <a:pt x="339" y="397"/>
                    <a:pt x="339" y="421"/>
                  </a:cubicBezTo>
                  <a:cubicBezTo>
                    <a:pt x="333" y="432"/>
                    <a:pt x="330" y="440"/>
                    <a:pt x="318" y="442"/>
                  </a:cubicBezTo>
                  <a:cubicBezTo>
                    <a:pt x="307" y="447"/>
                    <a:pt x="315" y="462"/>
                    <a:pt x="311" y="471"/>
                  </a:cubicBezTo>
                  <a:cubicBezTo>
                    <a:pt x="309" y="475"/>
                    <a:pt x="302" y="473"/>
                    <a:pt x="297" y="474"/>
                  </a:cubicBezTo>
                  <a:cubicBezTo>
                    <a:pt x="291" y="478"/>
                    <a:pt x="292" y="481"/>
                    <a:pt x="285" y="483"/>
                  </a:cubicBezTo>
                  <a:cubicBezTo>
                    <a:pt x="276" y="490"/>
                    <a:pt x="277" y="499"/>
                    <a:pt x="284" y="508"/>
                  </a:cubicBezTo>
                  <a:cubicBezTo>
                    <a:pt x="284" y="510"/>
                    <a:pt x="286" y="512"/>
                    <a:pt x="285" y="513"/>
                  </a:cubicBezTo>
                  <a:cubicBezTo>
                    <a:pt x="284" y="514"/>
                    <a:pt x="282" y="511"/>
                    <a:pt x="281" y="511"/>
                  </a:cubicBezTo>
                  <a:cubicBezTo>
                    <a:pt x="271" y="511"/>
                    <a:pt x="266" y="513"/>
                    <a:pt x="258" y="516"/>
                  </a:cubicBezTo>
                  <a:cubicBezTo>
                    <a:pt x="251" y="521"/>
                    <a:pt x="255" y="529"/>
                    <a:pt x="261" y="534"/>
                  </a:cubicBezTo>
                  <a:cubicBezTo>
                    <a:pt x="265" y="533"/>
                    <a:pt x="270" y="534"/>
                    <a:pt x="273" y="532"/>
                  </a:cubicBezTo>
                  <a:cubicBezTo>
                    <a:pt x="281" y="527"/>
                    <a:pt x="272" y="521"/>
                    <a:pt x="284" y="519"/>
                  </a:cubicBezTo>
                  <a:cubicBezTo>
                    <a:pt x="286" y="535"/>
                    <a:pt x="288" y="534"/>
                    <a:pt x="303" y="537"/>
                  </a:cubicBezTo>
                  <a:cubicBezTo>
                    <a:pt x="310" y="551"/>
                    <a:pt x="297" y="539"/>
                    <a:pt x="297" y="555"/>
                  </a:cubicBezTo>
                  <a:cubicBezTo>
                    <a:pt x="290" y="566"/>
                    <a:pt x="291" y="571"/>
                    <a:pt x="281" y="579"/>
                  </a:cubicBezTo>
                  <a:cubicBezTo>
                    <a:pt x="278" y="589"/>
                    <a:pt x="277" y="588"/>
                    <a:pt x="266" y="589"/>
                  </a:cubicBezTo>
                  <a:cubicBezTo>
                    <a:pt x="258" y="594"/>
                    <a:pt x="250" y="589"/>
                    <a:pt x="248" y="600"/>
                  </a:cubicBezTo>
                  <a:cubicBezTo>
                    <a:pt x="252" y="603"/>
                    <a:pt x="254" y="607"/>
                    <a:pt x="258" y="610"/>
                  </a:cubicBezTo>
                  <a:cubicBezTo>
                    <a:pt x="263" y="618"/>
                    <a:pt x="260" y="610"/>
                    <a:pt x="269" y="609"/>
                  </a:cubicBezTo>
                  <a:cubicBezTo>
                    <a:pt x="285" y="610"/>
                    <a:pt x="303" y="619"/>
                    <a:pt x="287" y="597"/>
                  </a:cubicBezTo>
                  <a:cubicBezTo>
                    <a:pt x="293" y="593"/>
                    <a:pt x="300" y="595"/>
                    <a:pt x="308" y="594"/>
                  </a:cubicBezTo>
                  <a:cubicBezTo>
                    <a:pt x="316" y="591"/>
                    <a:pt x="317" y="582"/>
                    <a:pt x="327" y="577"/>
                  </a:cubicBezTo>
                  <a:cubicBezTo>
                    <a:pt x="334" y="580"/>
                    <a:pt x="335" y="572"/>
                    <a:pt x="338" y="565"/>
                  </a:cubicBezTo>
                  <a:cubicBezTo>
                    <a:pt x="341" y="545"/>
                    <a:pt x="336" y="551"/>
                    <a:pt x="345" y="544"/>
                  </a:cubicBezTo>
                  <a:cubicBezTo>
                    <a:pt x="349" y="526"/>
                    <a:pt x="363" y="527"/>
                    <a:pt x="381" y="526"/>
                  </a:cubicBezTo>
                  <a:cubicBezTo>
                    <a:pt x="393" y="524"/>
                    <a:pt x="401" y="512"/>
                    <a:pt x="413" y="510"/>
                  </a:cubicBezTo>
                  <a:cubicBezTo>
                    <a:pt x="415" y="501"/>
                    <a:pt x="432" y="502"/>
                    <a:pt x="440" y="501"/>
                  </a:cubicBezTo>
                  <a:cubicBezTo>
                    <a:pt x="442" y="489"/>
                    <a:pt x="449" y="494"/>
                    <a:pt x="458" y="496"/>
                  </a:cubicBezTo>
                  <a:cubicBezTo>
                    <a:pt x="471" y="494"/>
                    <a:pt x="472" y="489"/>
                    <a:pt x="476" y="478"/>
                  </a:cubicBezTo>
                  <a:cubicBezTo>
                    <a:pt x="482" y="481"/>
                    <a:pt x="488" y="482"/>
                    <a:pt x="494" y="486"/>
                  </a:cubicBezTo>
                  <a:cubicBezTo>
                    <a:pt x="502" y="482"/>
                    <a:pt x="508" y="483"/>
                    <a:pt x="518" y="483"/>
                  </a:cubicBezTo>
                  <a:cubicBezTo>
                    <a:pt x="523" y="478"/>
                    <a:pt x="530" y="463"/>
                    <a:pt x="536" y="459"/>
                  </a:cubicBezTo>
                  <a:cubicBezTo>
                    <a:pt x="541" y="455"/>
                    <a:pt x="555" y="454"/>
                    <a:pt x="555" y="454"/>
                  </a:cubicBezTo>
                  <a:cubicBezTo>
                    <a:pt x="560" y="444"/>
                    <a:pt x="562" y="435"/>
                    <a:pt x="572" y="429"/>
                  </a:cubicBezTo>
                  <a:cubicBezTo>
                    <a:pt x="574" y="426"/>
                    <a:pt x="579" y="421"/>
                    <a:pt x="579" y="421"/>
                  </a:cubicBezTo>
                  <a:lnTo>
                    <a:pt x="594" y="408"/>
                  </a:lnTo>
                  <a:lnTo>
                    <a:pt x="614" y="385"/>
                  </a:lnTo>
                  <a:lnTo>
                    <a:pt x="660" y="363"/>
                  </a:lnTo>
                  <a:lnTo>
                    <a:pt x="702" y="330"/>
                  </a:lnTo>
                  <a:lnTo>
                    <a:pt x="723" y="315"/>
                  </a:lnTo>
                  <a:cubicBezTo>
                    <a:pt x="725" y="306"/>
                    <a:pt x="717" y="294"/>
                    <a:pt x="714" y="285"/>
                  </a:cubicBezTo>
                  <a:cubicBezTo>
                    <a:pt x="711" y="276"/>
                    <a:pt x="711" y="268"/>
                    <a:pt x="707" y="262"/>
                  </a:cubicBezTo>
                  <a:lnTo>
                    <a:pt x="692" y="250"/>
                  </a:lnTo>
                  <a:cubicBezTo>
                    <a:pt x="691" y="237"/>
                    <a:pt x="686" y="209"/>
                    <a:pt x="684" y="193"/>
                  </a:cubicBezTo>
                  <a:cubicBezTo>
                    <a:pt x="682" y="177"/>
                    <a:pt x="684" y="162"/>
                    <a:pt x="680" y="151"/>
                  </a:cubicBezTo>
                  <a:cubicBezTo>
                    <a:pt x="677" y="146"/>
                    <a:pt x="663" y="130"/>
                    <a:pt x="659" y="126"/>
                  </a:cubicBezTo>
                  <a:lnTo>
                    <a:pt x="659" y="88"/>
                  </a:lnTo>
                  <a:lnTo>
                    <a:pt x="603" y="55"/>
                  </a:lnTo>
                  <a:cubicBezTo>
                    <a:pt x="575" y="57"/>
                    <a:pt x="544" y="58"/>
                    <a:pt x="530" y="54"/>
                  </a:cubicBezTo>
                  <a:lnTo>
                    <a:pt x="519" y="31"/>
                  </a:lnTo>
                  <a:close/>
                </a:path>
              </a:pathLst>
            </a:custGeom>
            <a:solidFill>
              <a:srgbClr val="808080"/>
            </a:solidFill>
            <a:ln w="15875">
              <a:solidFill>
                <a:schemeClr val="bg1"/>
              </a:solidFill>
              <a:round/>
              <a:headEnd/>
              <a:tailEnd/>
            </a:ln>
            <a:effectLst/>
          </p:spPr>
          <p:txBody>
            <a:bodyPr/>
            <a:lstStyle/>
            <a:p>
              <a:endParaRPr lang="zh-CN" altLang="en-US"/>
            </a:p>
          </p:txBody>
        </p:sp>
        <p:sp>
          <p:nvSpPr>
            <p:cNvPr id="46" name="Freeform 33"/>
            <p:cNvSpPr>
              <a:spLocks/>
            </p:cNvSpPr>
            <p:nvPr/>
          </p:nvSpPr>
          <p:spPr bwMode="auto">
            <a:xfrm>
              <a:off x="4649" y="1843"/>
              <a:ext cx="578" cy="448"/>
            </a:xfrm>
            <a:custGeom>
              <a:avLst/>
              <a:gdLst/>
              <a:ahLst/>
              <a:cxnLst>
                <a:cxn ang="0">
                  <a:pos x="131" y="0"/>
                </a:cxn>
                <a:cxn ang="0">
                  <a:pos x="69" y="48"/>
                </a:cxn>
                <a:cxn ang="0">
                  <a:pos x="14" y="68"/>
                </a:cxn>
                <a:cxn ang="0">
                  <a:pos x="33" y="170"/>
                </a:cxn>
                <a:cxn ang="0">
                  <a:pos x="57" y="234"/>
                </a:cxn>
                <a:cxn ang="0">
                  <a:pos x="119" y="299"/>
                </a:cxn>
                <a:cxn ang="0">
                  <a:pos x="147" y="341"/>
                </a:cxn>
                <a:cxn ang="0">
                  <a:pos x="200" y="377"/>
                </a:cxn>
                <a:cxn ang="0">
                  <a:pos x="284" y="398"/>
                </a:cxn>
                <a:cxn ang="0">
                  <a:pos x="333" y="468"/>
                </a:cxn>
                <a:cxn ang="0">
                  <a:pos x="360" y="537"/>
                </a:cxn>
                <a:cxn ang="0">
                  <a:pos x="383" y="600"/>
                </a:cxn>
                <a:cxn ang="0">
                  <a:pos x="416" y="629"/>
                </a:cxn>
                <a:cxn ang="0">
                  <a:pos x="452" y="576"/>
                </a:cxn>
                <a:cxn ang="0">
                  <a:pos x="489" y="611"/>
                </a:cxn>
                <a:cxn ang="0">
                  <a:pos x="590" y="609"/>
                </a:cxn>
                <a:cxn ang="0">
                  <a:pos x="576" y="582"/>
                </a:cxn>
                <a:cxn ang="0">
                  <a:pos x="632" y="564"/>
                </a:cxn>
                <a:cxn ang="0">
                  <a:pos x="699" y="519"/>
                </a:cxn>
                <a:cxn ang="0">
                  <a:pos x="710" y="462"/>
                </a:cxn>
                <a:cxn ang="0">
                  <a:pos x="726" y="447"/>
                </a:cxn>
                <a:cxn ang="0">
                  <a:pos x="755" y="474"/>
                </a:cxn>
                <a:cxn ang="0">
                  <a:pos x="782" y="455"/>
                </a:cxn>
                <a:cxn ang="0">
                  <a:pos x="828" y="414"/>
                </a:cxn>
                <a:cxn ang="0">
                  <a:pos x="783" y="386"/>
                </a:cxn>
                <a:cxn ang="0">
                  <a:pos x="759" y="308"/>
                </a:cxn>
                <a:cxn ang="0">
                  <a:pos x="726" y="335"/>
                </a:cxn>
                <a:cxn ang="0">
                  <a:pos x="654" y="270"/>
                </a:cxn>
                <a:cxn ang="0">
                  <a:pos x="620" y="228"/>
                </a:cxn>
                <a:cxn ang="0">
                  <a:pos x="591" y="281"/>
                </a:cxn>
                <a:cxn ang="0">
                  <a:pos x="464" y="170"/>
                </a:cxn>
                <a:cxn ang="0">
                  <a:pos x="392" y="144"/>
                </a:cxn>
                <a:cxn ang="0">
                  <a:pos x="320" y="111"/>
                </a:cxn>
                <a:cxn ang="0">
                  <a:pos x="213" y="123"/>
                </a:cxn>
                <a:cxn ang="0">
                  <a:pos x="176" y="29"/>
                </a:cxn>
              </a:cxnLst>
              <a:rect l="0" t="0" r="r" b="b"/>
              <a:pathLst>
                <a:path w="845" h="656">
                  <a:moveTo>
                    <a:pt x="176" y="29"/>
                  </a:moveTo>
                  <a:lnTo>
                    <a:pt x="131" y="0"/>
                  </a:lnTo>
                  <a:cubicBezTo>
                    <a:pt x="119" y="14"/>
                    <a:pt x="102" y="36"/>
                    <a:pt x="95" y="42"/>
                  </a:cubicBezTo>
                  <a:lnTo>
                    <a:pt x="69" y="48"/>
                  </a:lnTo>
                  <a:lnTo>
                    <a:pt x="26" y="51"/>
                  </a:lnTo>
                  <a:lnTo>
                    <a:pt x="14" y="68"/>
                  </a:lnTo>
                  <a:lnTo>
                    <a:pt x="0" y="93"/>
                  </a:lnTo>
                  <a:cubicBezTo>
                    <a:pt x="30" y="153"/>
                    <a:pt x="28" y="155"/>
                    <a:pt x="33" y="170"/>
                  </a:cubicBezTo>
                  <a:lnTo>
                    <a:pt x="32" y="186"/>
                  </a:lnTo>
                  <a:cubicBezTo>
                    <a:pt x="41" y="204"/>
                    <a:pt x="45" y="225"/>
                    <a:pt x="57" y="234"/>
                  </a:cubicBezTo>
                  <a:lnTo>
                    <a:pt x="104" y="245"/>
                  </a:lnTo>
                  <a:cubicBezTo>
                    <a:pt x="113" y="297"/>
                    <a:pt x="104" y="284"/>
                    <a:pt x="119" y="299"/>
                  </a:cubicBezTo>
                  <a:lnTo>
                    <a:pt x="144" y="312"/>
                  </a:lnTo>
                  <a:lnTo>
                    <a:pt x="147" y="341"/>
                  </a:lnTo>
                  <a:cubicBezTo>
                    <a:pt x="164" y="351"/>
                    <a:pt x="182" y="361"/>
                    <a:pt x="198" y="372"/>
                  </a:cubicBezTo>
                  <a:cubicBezTo>
                    <a:pt x="199" y="373"/>
                    <a:pt x="200" y="377"/>
                    <a:pt x="200" y="377"/>
                  </a:cubicBezTo>
                  <a:lnTo>
                    <a:pt x="209" y="396"/>
                  </a:lnTo>
                  <a:lnTo>
                    <a:pt x="284" y="398"/>
                  </a:lnTo>
                  <a:lnTo>
                    <a:pt x="333" y="429"/>
                  </a:lnTo>
                  <a:lnTo>
                    <a:pt x="333" y="468"/>
                  </a:lnTo>
                  <a:lnTo>
                    <a:pt x="356" y="489"/>
                  </a:lnTo>
                  <a:lnTo>
                    <a:pt x="360" y="537"/>
                  </a:lnTo>
                  <a:lnTo>
                    <a:pt x="368" y="594"/>
                  </a:lnTo>
                  <a:lnTo>
                    <a:pt x="383" y="600"/>
                  </a:lnTo>
                  <a:lnTo>
                    <a:pt x="402" y="656"/>
                  </a:lnTo>
                  <a:lnTo>
                    <a:pt x="416" y="629"/>
                  </a:lnTo>
                  <a:lnTo>
                    <a:pt x="420" y="608"/>
                  </a:lnTo>
                  <a:lnTo>
                    <a:pt x="452" y="576"/>
                  </a:lnTo>
                  <a:lnTo>
                    <a:pt x="470" y="575"/>
                  </a:lnTo>
                  <a:lnTo>
                    <a:pt x="489" y="611"/>
                  </a:lnTo>
                  <a:lnTo>
                    <a:pt x="558" y="624"/>
                  </a:lnTo>
                  <a:cubicBezTo>
                    <a:pt x="585" y="614"/>
                    <a:pt x="587" y="616"/>
                    <a:pt x="590" y="609"/>
                  </a:cubicBezTo>
                  <a:lnTo>
                    <a:pt x="578" y="602"/>
                  </a:lnTo>
                  <a:lnTo>
                    <a:pt x="576" y="582"/>
                  </a:lnTo>
                  <a:lnTo>
                    <a:pt x="590" y="564"/>
                  </a:lnTo>
                  <a:lnTo>
                    <a:pt x="632" y="564"/>
                  </a:lnTo>
                  <a:cubicBezTo>
                    <a:pt x="645" y="549"/>
                    <a:pt x="656" y="519"/>
                    <a:pt x="680" y="519"/>
                  </a:cubicBezTo>
                  <a:lnTo>
                    <a:pt x="699" y="519"/>
                  </a:lnTo>
                  <a:lnTo>
                    <a:pt x="714" y="495"/>
                  </a:lnTo>
                  <a:cubicBezTo>
                    <a:pt x="713" y="484"/>
                    <a:pt x="710" y="473"/>
                    <a:pt x="710" y="462"/>
                  </a:cubicBezTo>
                  <a:cubicBezTo>
                    <a:pt x="710" y="459"/>
                    <a:pt x="714" y="458"/>
                    <a:pt x="714" y="455"/>
                  </a:cubicBezTo>
                  <a:lnTo>
                    <a:pt x="726" y="447"/>
                  </a:lnTo>
                  <a:lnTo>
                    <a:pt x="755" y="456"/>
                  </a:lnTo>
                  <a:lnTo>
                    <a:pt x="755" y="474"/>
                  </a:lnTo>
                  <a:lnTo>
                    <a:pt x="767" y="483"/>
                  </a:lnTo>
                  <a:lnTo>
                    <a:pt x="782" y="455"/>
                  </a:lnTo>
                  <a:lnTo>
                    <a:pt x="812" y="452"/>
                  </a:lnTo>
                  <a:cubicBezTo>
                    <a:pt x="831" y="413"/>
                    <a:pt x="845" y="414"/>
                    <a:pt x="828" y="414"/>
                  </a:cubicBezTo>
                  <a:lnTo>
                    <a:pt x="803" y="407"/>
                  </a:lnTo>
                  <a:lnTo>
                    <a:pt x="783" y="386"/>
                  </a:lnTo>
                  <a:lnTo>
                    <a:pt x="783" y="351"/>
                  </a:lnTo>
                  <a:lnTo>
                    <a:pt x="759" y="308"/>
                  </a:lnTo>
                  <a:lnTo>
                    <a:pt x="726" y="311"/>
                  </a:lnTo>
                  <a:lnTo>
                    <a:pt x="726" y="335"/>
                  </a:lnTo>
                  <a:lnTo>
                    <a:pt x="714" y="341"/>
                  </a:lnTo>
                  <a:lnTo>
                    <a:pt x="654" y="270"/>
                  </a:lnTo>
                  <a:lnTo>
                    <a:pt x="638" y="267"/>
                  </a:lnTo>
                  <a:lnTo>
                    <a:pt x="620" y="228"/>
                  </a:lnTo>
                  <a:lnTo>
                    <a:pt x="594" y="228"/>
                  </a:lnTo>
                  <a:lnTo>
                    <a:pt x="591" y="281"/>
                  </a:lnTo>
                  <a:lnTo>
                    <a:pt x="558" y="275"/>
                  </a:lnTo>
                  <a:lnTo>
                    <a:pt x="464" y="170"/>
                  </a:lnTo>
                  <a:lnTo>
                    <a:pt x="428" y="171"/>
                  </a:lnTo>
                  <a:lnTo>
                    <a:pt x="392" y="144"/>
                  </a:lnTo>
                  <a:lnTo>
                    <a:pt x="354" y="144"/>
                  </a:lnTo>
                  <a:lnTo>
                    <a:pt x="320" y="111"/>
                  </a:lnTo>
                  <a:cubicBezTo>
                    <a:pt x="242" y="145"/>
                    <a:pt x="271" y="138"/>
                    <a:pt x="224" y="138"/>
                  </a:cubicBezTo>
                  <a:lnTo>
                    <a:pt x="213" y="123"/>
                  </a:lnTo>
                  <a:lnTo>
                    <a:pt x="188" y="74"/>
                  </a:lnTo>
                  <a:lnTo>
                    <a:pt x="176" y="29"/>
                  </a:lnTo>
                  <a:close/>
                </a:path>
              </a:pathLst>
            </a:custGeom>
            <a:solidFill>
              <a:srgbClr val="808080"/>
            </a:solidFill>
            <a:ln w="15875">
              <a:solidFill>
                <a:schemeClr val="bg1"/>
              </a:solidFill>
              <a:round/>
              <a:headEnd/>
              <a:tailEnd/>
            </a:ln>
            <a:effectLst/>
          </p:spPr>
          <p:txBody>
            <a:bodyPr/>
            <a:lstStyle/>
            <a:p>
              <a:endParaRPr lang="zh-CN" altLang="en-US"/>
            </a:p>
          </p:txBody>
        </p:sp>
        <p:sp>
          <p:nvSpPr>
            <p:cNvPr id="47" name="Freeform 34"/>
            <p:cNvSpPr>
              <a:spLocks/>
            </p:cNvSpPr>
            <p:nvPr/>
          </p:nvSpPr>
          <p:spPr bwMode="auto">
            <a:xfrm>
              <a:off x="4598" y="1140"/>
              <a:ext cx="845" cy="991"/>
            </a:xfrm>
            <a:custGeom>
              <a:avLst/>
              <a:gdLst/>
              <a:ahLst/>
              <a:cxnLst>
                <a:cxn ang="0">
                  <a:pos x="344" y="58"/>
                </a:cxn>
                <a:cxn ang="0">
                  <a:pos x="288" y="24"/>
                </a:cxn>
                <a:cxn ang="0">
                  <a:pos x="78" y="24"/>
                </a:cxn>
                <a:cxn ang="0">
                  <a:pos x="0" y="48"/>
                </a:cxn>
                <a:cxn ang="0">
                  <a:pos x="28" y="156"/>
                </a:cxn>
                <a:cxn ang="0">
                  <a:pos x="114" y="210"/>
                </a:cxn>
                <a:cxn ang="0">
                  <a:pos x="224" y="296"/>
                </a:cxn>
                <a:cxn ang="0">
                  <a:pos x="344" y="362"/>
                </a:cxn>
                <a:cxn ang="0">
                  <a:pos x="428" y="344"/>
                </a:cxn>
                <a:cxn ang="0">
                  <a:pos x="442" y="398"/>
                </a:cxn>
                <a:cxn ang="0">
                  <a:pos x="366" y="620"/>
                </a:cxn>
                <a:cxn ang="0">
                  <a:pos x="320" y="702"/>
                </a:cxn>
                <a:cxn ang="0">
                  <a:pos x="254" y="770"/>
                </a:cxn>
                <a:cxn ang="0">
                  <a:pos x="222" y="790"/>
                </a:cxn>
                <a:cxn ang="0">
                  <a:pos x="196" y="836"/>
                </a:cxn>
                <a:cxn ang="0">
                  <a:pos x="144" y="972"/>
                </a:cxn>
                <a:cxn ang="0">
                  <a:pos x="182" y="1014"/>
                </a:cxn>
                <a:cxn ang="0">
                  <a:pos x="252" y="1062"/>
                </a:cxn>
                <a:cxn ang="0">
                  <a:pos x="288" y="1156"/>
                </a:cxn>
                <a:cxn ang="0">
                  <a:pos x="338" y="1170"/>
                </a:cxn>
                <a:cxn ang="0">
                  <a:pos x="428" y="1172"/>
                </a:cxn>
                <a:cxn ang="0">
                  <a:pos x="506" y="1202"/>
                </a:cxn>
                <a:cxn ang="0">
                  <a:pos x="634" y="1306"/>
                </a:cxn>
                <a:cxn ang="0">
                  <a:pos x="668" y="1262"/>
                </a:cxn>
                <a:cxn ang="0">
                  <a:pos x="710" y="1300"/>
                </a:cxn>
                <a:cxn ang="0">
                  <a:pos x="786" y="1366"/>
                </a:cxn>
                <a:cxn ang="0">
                  <a:pos x="802" y="1336"/>
                </a:cxn>
                <a:cxn ang="0">
                  <a:pos x="854" y="1380"/>
                </a:cxn>
                <a:cxn ang="0">
                  <a:pos x="880" y="1438"/>
                </a:cxn>
                <a:cxn ang="0">
                  <a:pos x="914" y="1392"/>
                </a:cxn>
                <a:cxn ang="0">
                  <a:pos x="904" y="1270"/>
                </a:cxn>
                <a:cxn ang="0">
                  <a:pos x="884" y="1206"/>
                </a:cxn>
                <a:cxn ang="0">
                  <a:pos x="968" y="1170"/>
                </a:cxn>
                <a:cxn ang="0">
                  <a:pos x="1034" y="1192"/>
                </a:cxn>
                <a:cxn ang="0">
                  <a:pos x="1082" y="1198"/>
                </a:cxn>
                <a:cxn ang="0">
                  <a:pos x="1086" y="1140"/>
                </a:cxn>
                <a:cxn ang="0">
                  <a:pos x="1152" y="1036"/>
                </a:cxn>
                <a:cxn ang="0">
                  <a:pos x="1168" y="952"/>
                </a:cxn>
                <a:cxn ang="0">
                  <a:pos x="1184" y="898"/>
                </a:cxn>
                <a:cxn ang="0">
                  <a:pos x="1232" y="866"/>
                </a:cxn>
                <a:cxn ang="0">
                  <a:pos x="1224" y="814"/>
                </a:cxn>
                <a:cxn ang="0">
                  <a:pos x="1230" y="778"/>
                </a:cxn>
                <a:cxn ang="0">
                  <a:pos x="1140" y="788"/>
                </a:cxn>
                <a:cxn ang="0">
                  <a:pos x="1036" y="838"/>
                </a:cxn>
                <a:cxn ang="0">
                  <a:pos x="962" y="846"/>
                </a:cxn>
                <a:cxn ang="0">
                  <a:pos x="934" y="826"/>
                </a:cxn>
                <a:cxn ang="0">
                  <a:pos x="898" y="846"/>
                </a:cxn>
                <a:cxn ang="0">
                  <a:pos x="862" y="800"/>
                </a:cxn>
                <a:cxn ang="0">
                  <a:pos x="846" y="696"/>
                </a:cxn>
                <a:cxn ang="0">
                  <a:pos x="772" y="618"/>
                </a:cxn>
                <a:cxn ang="0">
                  <a:pos x="708" y="580"/>
                </a:cxn>
                <a:cxn ang="0">
                  <a:pos x="668" y="570"/>
                </a:cxn>
                <a:cxn ang="0">
                  <a:pos x="620" y="574"/>
                </a:cxn>
                <a:cxn ang="0">
                  <a:pos x="592" y="550"/>
                </a:cxn>
                <a:cxn ang="0">
                  <a:pos x="578" y="484"/>
                </a:cxn>
                <a:cxn ang="0">
                  <a:pos x="568" y="444"/>
                </a:cxn>
                <a:cxn ang="0">
                  <a:pos x="536" y="356"/>
                </a:cxn>
                <a:cxn ang="0">
                  <a:pos x="480" y="232"/>
                </a:cxn>
                <a:cxn ang="0">
                  <a:pos x="476" y="162"/>
                </a:cxn>
                <a:cxn ang="0">
                  <a:pos x="446" y="140"/>
                </a:cxn>
                <a:cxn ang="0">
                  <a:pos x="420" y="98"/>
                </a:cxn>
                <a:cxn ang="0">
                  <a:pos x="392" y="72"/>
                </a:cxn>
              </a:cxnLst>
              <a:rect l="0" t="0" r="r" b="b"/>
              <a:pathLst>
                <a:path w="1236" h="1450">
                  <a:moveTo>
                    <a:pt x="360" y="50"/>
                  </a:moveTo>
                  <a:lnTo>
                    <a:pt x="344" y="58"/>
                  </a:lnTo>
                  <a:cubicBezTo>
                    <a:pt x="336" y="56"/>
                    <a:pt x="319" y="54"/>
                    <a:pt x="310" y="48"/>
                  </a:cubicBezTo>
                  <a:cubicBezTo>
                    <a:pt x="301" y="42"/>
                    <a:pt x="304" y="32"/>
                    <a:pt x="288" y="24"/>
                  </a:cubicBezTo>
                  <a:lnTo>
                    <a:pt x="216" y="0"/>
                  </a:lnTo>
                  <a:lnTo>
                    <a:pt x="78" y="24"/>
                  </a:lnTo>
                  <a:lnTo>
                    <a:pt x="42" y="48"/>
                  </a:lnTo>
                  <a:lnTo>
                    <a:pt x="0" y="48"/>
                  </a:lnTo>
                  <a:lnTo>
                    <a:pt x="28" y="80"/>
                  </a:lnTo>
                  <a:lnTo>
                    <a:pt x="28" y="156"/>
                  </a:lnTo>
                  <a:lnTo>
                    <a:pt x="72" y="210"/>
                  </a:lnTo>
                  <a:lnTo>
                    <a:pt x="114" y="210"/>
                  </a:lnTo>
                  <a:lnTo>
                    <a:pt x="178" y="286"/>
                  </a:lnTo>
                  <a:lnTo>
                    <a:pt x="224" y="296"/>
                  </a:lnTo>
                  <a:lnTo>
                    <a:pt x="246" y="346"/>
                  </a:lnTo>
                  <a:lnTo>
                    <a:pt x="344" y="362"/>
                  </a:lnTo>
                  <a:cubicBezTo>
                    <a:pt x="388" y="339"/>
                    <a:pt x="370" y="340"/>
                    <a:pt x="392" y="340"/>
                  </a:cubicBezTo>
                  <a:lnTo>
                    <a:pt x="428" y="344"/>
                  </a:lnTo>
                  <a:lnTo>
                    <a:pt x="446" y="370"/>
                  </a:lnTo>
                  <a:lnTo>
                    <a:pt x="442" y="398"/>
                  </a:lnTo>
                  <a:lnTo>
                    <a:pt x="392" y="422"/>
                  </a:lnTo>
                  <a:lnTo>
                    <a:pt x="366" y="620"/>
                  </a:lnTo>
                  <a:lnTo>
                    <a:pt x="376" y="636"/>
                  </a:lnTo>
                  <a:lnTo>
                    <a:pt x="320" y="702"/>
                  </a:lnTo>
                  <a:lnTo>
                    <a:pt x="304" y="750"/>
                  </a:lnTo>
                  <a:lnTo>
                    <a:pt x="254" y="770"/>
                  </a:lnTo>
                  <a:lnTo>
                    <a:pt x="230" y="764"/>
                  </a:lnTo>
                  <a:lnTo>
                    <a:pt x="222" y="790"/>
                  </a:lnTo>
                  <a:lnTo>
                    <a:pt x="194" y="808"/>
                  </a:lnTo>
                  <a:lnTo>
                    <a:pt x="196" y="836"/>
                  </a:lnTo>
                  <a:lnTo>
                    <a:pt x="140" y="944"/>
                  </a:lnTo>
                  <a:lnTo>
                    <a:pt x="144" y="972"/>
                  </a:lnTo>
                  <a:lnTo>
                    <a:pt x="188" y="982"/>
                  </a:lnTo>
                  <a:lnTo>
                    <a:pt x="182" y="1014"/>
                  </a:lnTo>
                  <a:lnTo>
                    <a:pt x="216" y="1042"/>
                  </a:lnTo>
                  <a:lnTo>
                    <a:pt x="252" y="1062"/>
                  </a:lnTo>
                  <a:lnTo>
                    <a:pt x="260" y="1108"/>
                  </a:lnTo>
                  <a:lnTo>
                    <a:pt x="288" y="1156"/>
                  </a:lnTo>
                  <a:lnTo>
                    <a:pt x="306" y="1172"/>
                  </a:lnTo>
                  <a:lnTo>
                    <a:pt x="338" y="1170"/>
                  </a:lnTo>
                  <a:lnTo>
                    <a:pt x="398" y="1144"/>
                  </a:lnTo>
                  <a:lnTo>
                    <a:pt x="428" y="1172"/>
                  </a:lnTo>
                  <a:lnTo>
                    <a:pt x="468" y="1176"/>
                  </a:lnTo>
                  <a:lnTo>
                    <a:pt x="506" y="1202"/>
                  </a:lnTo>
                  <a:lnTo>
                    <a:pt x="540" y="1200"/>
                  </a:lnTo>
                  <a:lnTo>
                    <a:pt x="634" y="1306"/>
                  </a:lnTo>
                  <a:lnTo>
                    <a:pt x="670" y="1308"/>
                  </a:lnTo>
                  <a:lnTo>
                    <a:pt x="668" y="1262"/>
                  </a:lnTo>
                  <a:lnTo>
                    <a:pt x="692" y="1258"/>
                  </a:lnTo>
                  <a:lnTo>
                    <a:pt x="710" y="1300"/>
                  </a:lnTo>
                  <a:lnTo>
                    <a:pt x="734" y="1304"/>
                  </a:lnTo>
                  <a:lnTo>
                    <a:pt x="786" y="1366"/>
                  </a:lnTo>
                  <a:lnTo>
                    <a:pt x="806" y="1368"/>
                  </a:lnTo>
                  <a:lnTo>
                    <a:pt x="802" y="1336"/>
                  </a:lnTo>
                  <a:lnTo>
                    <a:pt x="836" y="1340"/>
                  </a:lnTo>
                  <a:lnTo>
                    <a:pt x="854" y="1380"/>
                  </a:lnTo>
                  <a:lnTo>
                    <a:pt x="854" y="1416"/>
                  </a:lnTo>
                  <a:lnTo>
                    <a:pt x="880" y="1438"/>
                  </a:lnTo>
                  <a:lnTo>
                    <a:pt x="906" y="1450"/>
                  </a:lnTo>
                  <a:lnTo>
                    <a:pt x="914" y="1392"/>
                  </a:lnTo>
                  <a:lnTo>
                    <a:pt x="912" y="1298"/>
                  </a:lnTo>
                  <a:lnTo>
                    <a:pt x="904" y="1270"/>
                  </a:lnTo>
                  <a:lnTo>
                    <a:pt x="886" y="1224"/>
                  </a:lnTo>
                  <a:lnTo>
                    <a:pt x="884" y="1206"/>
                  </a:lnTo>
                  <a:lnTo>
                    <a:pt x="932" y="1208"/>
                  </a:lnTo>
                  <a:lnTo>
                    <a:pt x="968" y="1170"/>
                  </a:lnTo>
                  <a:lnTo>
                    <a:pt x="994" y="1172"/>
                  </a:lnTo>
                  <a:lnTo>
                    <a:pt x="1034" y="1192"/>
                  </a:lnTo>
                  <a:lnTo>
                    <a:pt x="1060" y="1202"/>
                  </a:lnTo>
                  <a:lnTo>
                    <a:pt x="1082" y="1198"/>
                  </a:lnTo>
                  <a:lnTo>
                    <a:pt x="1084" y="1168"/>
                  </a:lnTo>
                  <a:lnTo>
                    <a:pt x="1086" y="1140"/>
                  </a:lnTo>
                  <a:lnTo>
                    <a:pt x="1144" y="1068"/>
                  </a:lnTo>
                  <a:lnTo>
                    <a:pt x="1152" y="1036"/>
                  </a:lnTo>
                  <a:lnTo>
                    <a:pt x="1178" y="968"/>
                  </a:lnTo>
                  <a:lnTo>
                    <a:pt x="1168" y="952"/>
                  </a:lnTo>
                  <a:lnTo>
                    <a:pt x="1188" y="920"/>
                  </a:lnTo>
                  <a:lnTo>
                    <a:pt x="1184" y="898"/>
                  </a:lnTo>
                  <a:lnTo>
                    <a:pt x="1222" y="876"/>
                  </a:lnTo>
                  <a:lnTo>
                    <a:pt x="1232" y="866"/>
                  </a:lnTo>
                  <a:cubicBezTo>
                    <a:pt x="1233" y="857"/>
                    <a:pt x="1236" y="837"/>
                    <a:pt x="1232" y="826"/>
                  </a:cubicBezTo>
                  <a:cubicBezTo>
                    <a:pt x="1230" y="822"/>
                    <a:pt x="1224" y="814"/>
                    <a:pt x="1224" y="814"/>
                  </a:cubicBezTo>
                  <a:cubicBezTo>
                    <a:pt x="1225" y="806"/>
                    <a:pt x="1225" y="798"/>
                    <a:pt x="1226" y="790"/>
                  </a:cubicBezTo>
                  <a:cubicBezTo>
                    <a:pt x="1227" y="786"/>
                    <a:pt x="1230" y="778"/>
                    <a:pt x="1230" y="778"/>
                  </a:cubicBezTo>
                  <a:cubicBezTo>
                    <a:pt x="1223" y="773"/>
                    <a:pt x="1226" y="776"/>
                    <a:pt x="1222" y="772"/>
                  </a:cubicBezTo>
                  <a:cubicBezTo>
                    <a:pt x="1207" y="775"/>
                    <a:pt x="1167" y="781"/>
                    <a:pt x="1140" y="788"/>
                  </a:cubicBezTo>
                  <a:cubicBezTo>
                    <a:pt x="1113" y="795"/>
                    <a:pt x="1077" y="804"/>
                    <a:pt x="1060" y="812"/>
                  </a:cubicBezTo>
                  <a:lnTo>
                    <a:pt x="1036" y="838"/>
                  </a:lnTo>
                  <a:lnTo>
                    <a:pt x="992" y="840"/>
                  </a:lnTo>
                  <a:lnTo>
                    <a:pt x="962" y="846"/>
                  </a:lnTo>
                  <a:lnTo>
                    <a:pt x="946" y="844"/>
                  </a:lnTo>
                  <a:cubicBezTo>
                    <a:pt x="942" y="838"/>
                    <a:pt x="940" y="830"/>
                    <a:pt x="934" y="826"/>
                  </a:cubicBezTo>
                  <a:cubicBezTo>
                    <a:pt x="932" y="825"/>
                    <a:pt x="930" y="829"/>
                    <a:pt x="928" y="830"/>
                  </a:cubicBezTo>
                  <a:cubicBezTo>
                    <a:pt x="918" y="834"/>
                    <a:pt x="908" y="844"/>
                    <a:pt x="898" y="846"/>
                  </a:cubicBezTo>
                  <a:cubicBezTo>
                    <a:pt x="891" y="844"/>
                    <a:pt x="874" y="832"/>
                    <a:pt x="874" y="832"/>
                  </a:cubicBezTo>
                  <a:cubicBezTo>
                    <a:pt x="870" y="821"/>
                    <a:pt x="869" y="810"/>
                    <a:pt x="862" y="800"/>
                  </a:cubicBezTo>
                  <a:cubicBezTo>
                    <a:pt x="865" y="780"/>
                    <a:pt x="872" y="742"/>
                    <a:pt x="848" y="734"/>
                  </a:cubicBezTo>
                  <a:cubicBezTo>
                    <a:pt x="841" y="724"/>
                    <a:pt x="854" y="708"/>
                    <a:pt x="846" y="696"/>
                  </a:cubicBezTo>
                  <a:lnTo>
                    <a:pt x="808" y="666"/>
                  </a:lnTo>
                  <a:lnTo>
                    <a:pt x="772" y="618"/>
                  </a:lnTo>
                  <a:lnTo>
                    <a:pt x="758" y="584"/>
                  </a:lnTo>
                  <a:lnTo>
                    <a:pt x="708" y="580"/>
                  </a:lnTo>
                  <a:lnTo>
                    <a:pt x="686" y="570"/>
                  </a:lnTo>
                  <a:lnTo>
                    <a:pt x="668" y="570"/>
                  </a:lnTo>
                  <a:lnTo>
                    <a:pt x="646" y="572"/>
                  </a:lnTo>
                  <a:cubicBezTo>
                    <a:pt x="640" y="576"/>
                    <a:pt x="627" y="572"/>
                    <a:pt x="620" y="574"/>
                  </a:cubicBezTo>
                  <a:cubicBezTo>
                    <a:pt x="615" y="576"/>
                    <a:pt x="607" y="560"/>
                    <a:pt x="604" y="558"/>
                  </a:cubicBezTo>
                  <a:cubicBezTo>
                    <a:pt x="600" y="555"/>
                    <a:pt x="592" y="550"/>
                    <a:pt x="592" y="550"/>
                  </a:cubicBezTo>
                  <a:cubicBezTo>
                    <a:pt x="589" y="542"/>
                    <a:pt x="586" y="539"/>
                    <a:pt x="586" y="530"/>
                  </a:cubicBezTo>
                  <a:lnTo>
                    <a:pt x="578" y="484"/>
                  </a:lnTo>
                  <a:lnTo>
                    <a:pt x="568" y="460"/>
                  </a:lnTo>
                  <a:lnTo>
                    <a:pt x="568" y="444"/>
                  </a:lnTo>
                  <a:lnTo>
                    <a:pt x="536" y="388"/>
                  </a:lnTo>
                  <a:lnTo>
                    <a:pt x="536" y="356"/>
                  </a:lnTo>
                  <a:lnTo>
                    <a:pt x="514" y="326"/>
                  </a:lnTo>
                  <a:lnTo>
                    <a:pt x="480" y="232"/>
                  </a:lnTo>
                  <a:lnTo>
                    <a:pt x="478" y="182"/>
                  </a:lnTo>
                  <a:lnTo>
                    <a:pt x="476" y="162"/>
                  </a:lnTo>
                  <a:lnTo>
                    <a:pt x="468" y="146"/>
                  </a:lnTo>
                  <a:lnTo>
                    <a:pt x="446" y="140"/>
                  </a:lnTo>
                  <a:lnTo>
                    <a:pt x="450" y="114"/>
                  </a:lnTo>
                  <a:lnTo>
                    <a:pt x="420" y="98"/>
                  </a:lnTo>
                  <a:cubicBezTo>
                    <a:pt x="412" y="96"/>
                    <a:pt x="420" y="71"/>
                    <a:pt x="414" y="66"/>
                  </a:cubicBezTo>
                  <a:lnTo>
                    <a:pt x="392" y="72"/>
                  </a:lnTo>
                  <a:lnTo>
                    <a:pt x="360" y="50"/>
                  </a:lnTo>
                  <a:close/>
                </a:path>
              </a:pathLst>
            </a:custGeom>
            <a:solidFill>
              <a:srgbClr val="808080"/>
            </a:solidFill>
            <a:ln w="15875">
              <a:solidFill>
                <a:schemeClr val="bg1"/>
              </a:solidFill>
              <a:round/>
              <a:headEnd/>
              <a:tailEnd/>
            </a:ln>
            <a:effectLst/>
          </p:spPr>
          <p:txBody>
            <a:bodyPr/>
            <a:lstStyle/>
            <a:p>
              <a:endParaRPr lang="zh-CN" altLang="en-US"/>
            </a:p>
          </p:txBody>
        </p:sp>
        <p:sp>
          <p:nvSpPr>
            <p:cNvPr id="48" name="Freeform 35"/>
            <p:cNvSpPr>
              <a:spLocks/>
            </p:cNvSpPr>
            <p:nvPr/>
          </p:nvSpPr>
          <p:spPr bwMode="auto">
            <a:xfrm>
              <a:off x="3830" y="3832"/>
              <a:ext cx="152" cy="135"/>
            </a:xfrm>
            <a:custGeom>
              <a:avLst/>
              <a:gdLst/>
              <a:ahLst/>
              <a:cxnLst>
                <a:cxn ang="0">
                  <a:pos x="94" y="20"/>
                </a:cxn>
                <a:cxn ang="0">
                  <a:pos x="80" y="25"/>
                </a:cxn>
                <a:cxn ang="0">
                  <a:pos x="61" y="22"/>
                </a:cxn>
                <a:cxn ang="0">
                  <a:pos x="50" y="37"/>
                </a:cxn>
                <a:cxn ang="0">
                  <a:pos x="56" y="49"/>
                </a:cxn>
                <a:cxn ang="0">
                  <a:pos x="43" y="56"/>
                </a:cxn>
                <a:cxn ang="0">
                  <a:pos x="28" y="62"/>
                </a:cxn>
                <a:cxn ang="0">
                  <a:pos x="11" y="77"/>
                </a:cxn>
                <a:cxn ang="0">
                  <a:pos x="8" y="95"/>
                </a:cxn>
                <a:cxn ang="0">
                  <a:pos x="13" y="136"/>
                </a:cxn>
                <a:cxn ang="0">
                  <a:pos x="19" y="157"/>
                </a:cxn>
                <a:cxn ang="0">
                  <a:pos x="35" y="155"/>
                </a:cxn>
                <a:cxn ang="0">
                  <a:pos x="59" y="179"/>
                </a:cxn>
                <a:cxn ang="0">
                  <a:pos x="82" y="188"/>
                </a:cxn>
                <a:cxn ang="0">
                  <a:pos x="110" y="190"/>
                </a:cxn>
                <a:cxn ang="0">
                  <a:pos x="130" y="176"/>
                </a:cxn>
                <a:cxn ang="0">
                  <a:pos x="131" y="167"/>
                </a:cxn>
                <a:cxn ang="0">
                  <a:pos x="143" y="152"/>
                </a:cxn>
                <a:cxn ang="0">
                  <a:pos x="176" y="134"/>
                </a:cxn>
                <a:cxn ang="0">
                  <a:pos x="178" y="115"/>
                </a:cxn>
                <a:cxn ang="0">
                  <a:pos x="193" y="97"/>
                </a:cxn>
                <a:cxn ang="0">
                  <a:pos x="203" y="61"/>
                </a:cxn>
                <a:cxn ang="0">
                  <a:pos x="221" y="49"/>
                </a:cxn>
                <a:cxn ang="0">
                  <a:pos x="212" y="19"/>
                </a:cxn>
                <a:cxn ang="0">
                  <a:pos x="199" y="4"/>
                </a:cxn>
                <a:cxn ang="0">
                  <a:pos x="181" y="7"/>
                </a:cxn>
                <a:cxn ang="0">
                  <a:pos x="163" y="8"/>
                </a:cxn>
                <a:cxn ang="0">
                  <a:pos x="134" y="14"/>
                </a:cxn>
                <a:cxn ang="0">
                  <a:pos x="94" y="20"/>
                </a:cxn>
              </a:cxnLst>
              <a:rect l="0" t="0" r="r" b="b"/>
              <a:pathLst>
                <a:path w="222" h="197">
                  <a:moveTo>
                    <a:pt x="94" y="20"/>
                  </a:moveTo>
                  <a:cubicBezTo>
                    <a:pt x="92" y="21"/>
                    <a:pt x="82" y="25"/>
                    <a:pt x="80" y="25"/>
                  </a:cubicBezTo>
                  <a:cubicBezTo>
                    <a:pt x="73" y="26"/>
                    <a:pt x="68" y="20"/>
                    <a:pt x="61" y="22"/>
                  </a:cubicBezTo>
                  <a:cubicBezTo>
                    <a:pt x="58" y="23"/>
                    <a:pt x="53" y="35"/>
                    <a:pt x="50" y="37"/>
                  </a:cubicBezTo>
                  <a:cubicBezTo>
                    <a:pt x="49" y="44"/>
                    <a:pt x="55" y="42"/>
                    <a:pt x="56" y="49"/>
                  </a:cubicBezTo>
                  <a:cubicBezTo>
                    <a:pt x="52" y="52"/>
                    <a:pt x="43" y="56"/>
                    <a:pt x="43" y="56"/>
                  </a:cubicBezTo>
                  <a:lnTo>
                    <a:pt x="28" y="62"/>
                  </a:lnTo>
                  <a:lnTo>
                    <a:pt x="11" y="77"/>
                  </a:lnTo>
                  <a:lnTo>
                    <a:pt x="8" y="95"/>
                  </a:lnTo>
                  <a:cubicBezTo>
                    <a:pt x="7" y="105"/>
                    <a:pt x="0" y="128"/>
                    <a:pt x="13" y="136"/>
                  </a:cubicBezTo>
                  <a:cubicBezTo>
                    <a:pt x="18" y="142"/>
                    <a:pt x="12" y="157"/>
                    <a:pt x="19" y="157"/>
                  </a:cubicBezTo>
                  <a:lnTo>
                    <a:pt x="35" y="155"/>
                  </a:lnTo>
                  <a:cubicBezTo>
                    <a:pt x="47" y="172"/>
                    <a:pt x="44" y="176"/>
                    <a:pt x="59" y="179"/>
                  </a:cubicBezTo>
                  <a:cubicBezTo>
                    <a:pt x="70" y="183"/>
                    <a:pt x="68" y="187"/>
                    <a:pt x="82" y="188"/>
                  </a:cubicBezTo>
                  <a:cubicBezTo>
                    <a:pt x="84" y="197"/>
                    <a:pt x="101" y="190"/>
                    <a:pt x="110" y="190"/>
                  </a:cubicBezTo>
                  <a:cubicBezTo>
                    <a:pt x="113" y="166"/>
                    <a:pt x="108" y="179"/>
                    <a:pt x="130" y="176"/>
                  </a:cubicBezTo>
                  <a:cubicBezTo>
                    <a:pt x="131" y="169"/>
                    <a:pt x="131" y="172"/>
                    <a:pt x="131" y="167"/>
                  </a:cubicBezTo>
                  <a:lnTo>
                    <a:pt x="143" y="152"/>
                  </a:lnTo>
                  <a:lnTo>
                    <a:pt x="176" y="134"/>
                  </a:lnTo>
                  <a:lnTo>
                    <a:pt x="178" y="115"/>
                  </a:lnTo>
                  <a:lnTo>
                    <a:pt x="193" y="97"/>
                  </a:lnTo>
                  <a:lnTo>
                    <a:pt x="203" y="61"/>
                  </a:lnTo>
                  <a:cubicBezTo>
                    <a:pt x="220" y="50"/>
                    <a:pt x="215" y="55"/>
                    <a:pt x="221" y="49"/>
                  </a:cubicBezTo>
                  <a:cubicBezTo>
                    <a:pt x="216" y="39"/>
                    <a:pt x="222" y="27"/>
                    <a:pt x="212" y="19"/>
                  </a:cubicBezTo>
                  <a:cubicBezTo>
                    <a:pt x="207" y="10"/>
                    <a:pt x="209" y="6"/>
                    <a:pt x="199" y="4"/>
                  </a:cubicBezTo>
                  <a:cubicBezTo>
                    <a:pt x="193" y="0"/>
                    <a:pt x="182" y="0"/>
                    <a:pt x="181" y="7"/>
                  </a:cubicBezTo>
                  <a:cubicBezTo>
                    <a:pt x="183" y="18"/>
                    <a:pt x="171" y="10"/>
                    <a:pt x="163" y="8"/>
                  </a:cubicBezTo>
                  <a:cubicBezTo>
                    <a:pt x="152" y="9"/>
                    <a:pt x="144" y="12"/>
                    <a:pt x="134" y="14"/>
                  </a:cubicBezTo>
                  <a:cubicBezTo>
                    <a:pt x="123" y="20"/>
                    <a:pt x="94" y="17"/>
                    <a:pt x="94" y="20"/>
                  </a:cubicBezTo>
                  <a:close/>
                </a:path>
              </a:pathLst>
            </a:custGeom>
            <a:solidFill>
              <a:srgbClr val="808080"/>
            </a:solidFill>
            <a:ln w="15875">
              <a:solidFill>
                <a:schemeClr val="bg1"/>
              </a:solidFill>
              <a:round/>
              <a:headEnd/>
              <a:tailEnd/>
            </a:ln>
            <a:effectLst/>
          </p:spPr>
          <p:txBody>
            <a:bodyPr/>
            <a:lstStyle/>
            <a:p>
              <a:endParaRPr lang="zh-CN" altLang="en-US"/>
            </a:p>
          </p:txBody>
        </p:sp>
        <p:sp>
          <p:nvSpPr>
            <p:cNvPr id="49" name="Freeform 36"/>
            <p:cNvSpPr>
              <a:spLocks/>
            </p:cNvSpPr>
            <p:nvPr/>
          </p:nvSpPr>
          <p:spPr bwMode="auto">
            <a:xfrm>
              <a:off x="4534" y="3482"/>
              <a:ext cx="119" cy="236"/>
            </a:xfrm>
            <a:custGeom>
              <a:avLst/>
              <a:gdLst/>
              <a:ahLst/>
              <a:cxnLst>
                <a:cxn ang="0">
                  <a:pos x="132" y="0"/>
                </a:cxn>
                <a:cxn ang="0">
                  <a:pos x="117" y="10"/>
                </a:cxn>
                <a:cxn ang="0">
                  <a:pos x="100" y="13"/>
                </a:cxn>
                <a:cxn ang="0">
                  <a:pos x="87" y="31"/>
                </a:cxn>
                <a:cxn ang="0">
                  <a:pos x="88" y="36"/>
                </a:cxn>
                <a:cxn ang="0">
                  <a:pos x="82" y="37"/>
                </a:cxn>
                <a:cxn ang="0">
                  <a:pos x="81" y="39"/>
                </a:cxn>
                <a:cxn ang="0">
                  <a:pos x="66" y="60"/>
                </a:cxn>
                <a:cxn ang="0">
                  <a:pos x="64" y="70"/>
                </a:cxn>
                <a:cxn ang="0">
                  <a:pos x="40" y="91"/>
                </a:cxn>
                <a:cxn ang="0">
                  <a:pos x="37" y="103"/>
                </a:cxn>
                <a:cxn ang="0">
                  <a:pos x="25" y="135"/>
                </a:cxn>
                <a:cxn ang="0">
                  <a:pos x="30" y="150"/>
                </a:cxn>
                <a:cxn ang="0">
                  <a:pos x="19" y="147"/>
                </a:cxn>
                <a:cxn ang="0">
                  <a:pos x="10" y="157"/>
                </a:cxn>
                <a:cxn ang="0">
                  <a:pos x="4" y="177"/>
                </a:cxn>
                <a:cxn ang="0">
                  <a:pos x="1" y="190"/>
                </a:cxn>
                <a:cxn ang="0">
                  <a:pos x="15" y="202"/>
                </a:cxn>
                <a:cxn ang="0">
                  <a:pos x="0" y="220"/>
                </a:cxn>
                <a:cxn ang="0">
                  <a:pos x="10" y="235"/>
                </a:cxn>
                <a:cxn ang="0">
                  <a:pos x="12" y="259"/>
                </a:cxn>
                <a:cxn ang="0">
                  <a:pos x="37" y="286"/>
                </a:cxn>
                <a:cxn ang="0">
                  <a:pos x="45" y="301"/>
                </a:cxn>
                <a:cxn ang="0">
                  <a:pos x="61" y="340"/>
                </a:cxn>
                <a:cxn ang="0">
                  <a:pos x="78" y="345"/>
                </a:cxn>
                <a:cxn ang="0">
                  <a:pos x="78" y="312"/>
                </a:cxn>
                <a:cxn ang="0">
                  <a:pos x="79" y="279"/>
                </a:cxn>
                <a:cxn ang="0">
                  <a:pos x="120" y="228"/>
                </a:cxn>
                <a:cxn ang="0">
                  <a:pos x="121" y="210"/>
                </a:cxn>
                <a:cxn ang="0">
                  <a:pos x="127" y="187"/>
                </a:cxn>
                <a:cxn ang="0">
                  <a:pos x="142" y="156"/>
                </a:cxn>
                <a:cxn ang="0">
                  <a:pos x="139" y="141"/>
                </a:cxn>
                <a:cxn ang="0">
                  <a:pos x="138" y="130"/>
                </a:cxn>
                <a:cxn ang="0">
                  <a:pos x="133" y="120"/>
                </a:cxn>
                <a:cxn ang="0">
                  <a:pos x="160" y="96"/>
                </a:cxn>
                <a:cxn ang="0">
                  <a:pos x="154" y="46"/>
                </a:cxn>
                <a:cxn ang="0">
                  <a:pos x="169" y="42"/>
                </a:cxn>
                <a:cxn ang="0">
                  <a:pos x="174" y="24"/>
                </a:cxn>
                <a:cxn ang="0">
                  <a:pos x="162" y="15"/>
                </a:cxn>
                <a:cxn ang="0">
                  <a:pos x="148" y="16"/>
                </a:cxn>
                <a:cxn ang="0">
                  <a:pos x="132" y="0"/>
                </a:cxn>
              </a:cxnLst>
              <a:rect l="0" t="0" r="r" b="b"/>
              <a:pathLst>
                <a:path w="174" h="345">
                  <a:moveTo>
                    <a:pt x="132" y="0"/>
                  </a:moveTo>
                  <a:cubicBezTo>
                    <a:pt x="125" y="1"/>
                    <a:pt x="124" y="8"/>
                    <a:pt x="117" y="10"/>
                  </a:cubicBezTo>
                  <a:lnTo>
                    <a:pt x="100" y="13"/>
                  </a:lnTo>
                  <a:cubicBezTo>
                    <a:pt x="96" y="19"/>
                    <a:pt x="90" y="24"/>
                    <a:pt x="87" y="31"/>
                  </a:cubicBezTo>
                  <a:cubicBezTo>
                    <a:pt x="86" y="33"/>
                    <a:pt x="89" y="35"/>
                    <a:pt x="88" y="36"/>
                  </a:cubicBezTo>
                  <a:cubicBezTo>
                    <a:pt x="87" y="38"/>
                    <a:pt x="84" y="36"/>
                    <a:pt x="82" y="37"/>
                  </a:cubicBezTo>
                  <a:cubicBezTo>
                    <a:pt x="81" y="37"/>
                    <a:pt x="81" y="38"/>
                    <a:pt x="81" y="39"/>
                  </a:cubicBezTo>
                  <a:lnTo>
                    <a:pt x="66" y="60"/>
                  </a:lnTo>
                  <a:lnTo>
                    <a:pt x="64" y="70"/>
                  </a:lnTo>
                  <a:lnTo>
                    <a:pt x="40" y="91"/>
                  </a:lnTo>
                  <a:lnTo>
                    <a:pt x="37" y="103"/>
                  </a:lnTo>
                  <a:cubicBezTo>
                    <a:pt x="33" y="113"/>
                    <a:pt x="25" y="124"/>
                    <a:pt x="25" y="135"/>
                  </a:cubicBezTo>
                  <a:lnTo>
                    <a:pt x="30" y="150"/>
                  </a:lnTo>
                  <a:lnTo>
                    <a:pt x="19" y="147"/>
                  </a:lnTo>
                  <a:lnTo>
                    <a:pt x="10" y="157"/>
                  </a:lnTo>
                  <a:lnTo>
                    <a:pt x="4" y="177"/>
                  </a:lnTo>
                  <a:lnTo>
                    <a:pt x="1" y="190"/>
                  </a:lnTo>
                  <a:lnTo>
                    <a:pt x="15" y="202"/>
                  </a:lnTo>
                  <a:lnTo>
                    <a:pt x="0" y="220"/>
                  </a:lnTo>
                  <a:lnTo>
                    <a:pt x="10" y="235"/>
                  </a:lnTo>
                  <a:cubicBezTo>
                    <a:pt x="11" y="243"/>
                    <a:pt x="12" y="259"/>
                    <a:pt x="12" y="259"/>
                  </a:cubicBezTo>
                  <a:lnTo>
                    <a:pt x="37" y="286"/>
                  </a:lnTo>
                  <a:lnTo>
                    <a:pt x="45" y="301"/>
                  </a:lnTo>
                  <a:lnTo>
                    <a:pt x="61" y="340"/>
                  </a:lnTo>
                  <a:lnTo>
                    <a:pt x="78" y="345"/>
                  </a:lnTo>
                  <a:lnTo>
                    <a:pt x="78" y="312"/>
                  </a:lnTo>
                  <a:lnTo>
                    <a:pt x="79" y="279"/>
                  </a:lnTo>
                  <a:lnTo>
                    <a:pt x="120" y="228"/>
                  </a:lnTo>
                  <a:lnTo>
                    <a:pt x="121" y="210"/>
                  </a:lnTo>
                  <a:lnTo>
                    <a:pt x="127" y="187"/>
                  </a:lnTo>
                  <a:lnTo>
                    <a:pt x="142" y="156"/>
                  </a:lnTo>
                  <a:lnTo>
                    <a:pt x="139" y="141"/>
                  </a:lnTo>
                  <a:lnTo>
                    <a:pt x="138" y="130"/>
                  </a:lnTo>
                  <a:lnTo>
                    <a:pt x="133" y="120"/>
                  </a:lnTo>
                  <a:lnTo>
                    <a:pt x="160" y="96"/>
                  </a:lnTo>
                  <a:lnTo>
                    <a:pt x="154" y="46"/>
                  </a:lnTo>
                  <a:lnTo>
                    <a:pt x="169" y="42"/>
                  </a:lnTo>
                  <a:lnTo>
                    <a:pt x="174" y="24"/>
                  </a:lnTo>
                  <a:lnTo>
                    <a:pt x="162" y="15"/>
                  </a:lnTo>
                  <a:lnTo>
                    <a:pt x="148" y="16"/>
                  </a:lnTo>
                  <a:lnTo>
                    <a:pt x="132" y="0"/>
                  </a:lnTo>
                  <a:close/>
                </a:path>
              </a:pathLst>
            </a:custGeom>
            <a:solidFill>
              <a:srgbClr val="808080"/>
            </a:solidFill>
            <a:ln w="15875">
              <a:solidFill>
                <a:schemeClr val="bg1"/>
              </a:solidFill>
              <a:round/>
              <a:headEnd/>
              <a:tailEnd/>
            </a:ln>
            <a:effectLst/>
          </p:spPr>
          <p:txBody>
            <a:bodyPr/>
            <a:lstStyle/>
            <a:p>
              <a:endParaRPr lang="zh-CN" altLang="en-US"/>
            </a:p>
          </p:txBody>
        </p:sp>
      </p:grpSp>
      <p:sp>
        <p:nvSpPr>
          <p:cNvPr id="50" name="灯片编号占位符 9"/>
          <p:cNvSpPr txBox="1">
            <a:spLocks/>
          </p:cNvSpPr>
          <p:nvPr/>
        </p:nvSpPr>
        <p:spPr>
          <a:xfrm>
            <a:off x="5436096" y="6237312"/>
            <a:ext cx="1185842" cy="365125"/>
          </a:xfrm>
          <a:prstGeom prst="rect">
            <a:avLst/>
          </a:prstGeom>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smtClean="0">
                <a:ln>
                  <a:noFill/>
                </a:ln>
                <a:solidFill>
                  <a:schemeClr val="accent6"/>
                </a:solidFill>
                <a:effectLst/>
                <a:uLnTx/>
                <a:uFillTx/>
                <a:latin typeface="微软雅黑" pitchFamily="34" charset="-122"/>
                <a:ea typeface="微软雅黑" pitchFamily="34" charset="-122"/>
                <a:cs typeface="+mn-cs"/>
              </a:rPr>
              <a:t>深圳</a:t>
            </a:r>
            <a:endParaRPr kumimoji="0" lang="zh-CN" altLang="en-US" sz="1800" b="1" i="0" u="none" strike="noStrike" kern="1200" cap="none" spc="0" normalizeH="0" baseline="0" noProof="0" dirty="0">
              <a:ln>
                <a:noFill/>
              </a:ln>
              <a:solidFill>
                <a:schemeClr val="accent6"/>
              </a:solidFill>
              <a:effectLst/>
              <a:uLnTx/>
              <a:uFillTx/>
              <a:latin typeface="微软雅黑" pitchFamily="34" charset="-122"/>
              <a:ea typeface="微软雅黑" pitchFamily="34" charset="-122"/>
              <a:cs typeface="+mn-cs"/>
            </a:endParaRPr>
          </a:p>
        </p:txBody>
      </p:sp>
      <p:pic>
        <p:nvPicPr>
          <p:cNvPr id="51" name="Picture 3" descr="D:\UserData\jian.wan\Desktop\216x216.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636306" y="3025593"/>
            <a:ext cx="576064" cy="576064"/>
          </a:xfrm>
          <a:prstGeom prst="rect">
            <a:avLst/>
          </a:prstGeom>
          <a:noFill/>
          <a:effectLst>
            <a:glow rad="139700">
              <a:schemeClr val="accent1">
                <a:satMod val="175000"/>
                <a:alpha val="40000"/>
              </a:schemeClr>
            </a:glow>
          </a:effectLst>
          <a:extLst>
            <a:ext uri="{909E8E84-426E-40DD-AFC4-6F175D3DCCD1}">
              <a14:hiddenFill xmlns="" xmlns:a14="http://schemas.microsoft.com/office/drawing/2010/main">
                <a:solidFill>
                  <a:srgbClr val="FFFFFF"/>
                </a:solidFill>
              </a14:hiddenFill>
            </a:ext>
          </a:extLst>
        </p:spPr>
      </p:pic>
      <p:pic>
        <p:nvPicPr>
          <p:cNvPr id="52" name="Picture 3" descr="D:\UserData\jian.wan\Desktop\216x216.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336383" y="4719939"/>
            <a:ext cx="576064" cy="576064"/>
          </a:xfrm>
          <a:prstGeom prst="rect">
            <a:avLst/>
          </a:prstGeom>
          <a:noFill/>
          <a:effectLst>
            <a:glow rad="139700">
              <a:schemeClr val="accent1">
                <a:satMod val="175000"/>
                <a:alpha val="40000"/>
              </a:schemeClr>
            </a:glow>
          </a:effectLst>
          <a:extLst>
            <a:ext uri="{909E8E84-426E-40DD-AFC4-6F175D3DCCD1}">
              <a14:hiddenFill xmlns="" xmlns:a14="http://schemas.microsoft.com/office/drawing/2010/main">
                <a:solidFill>
                  <a:srgbClr val="FFFFFF"/>
                </a:solidFill>
              </a14:hiddenFill>
            </a:ext>
          </a:extLst>
        </p:spPr>
      </p:pic>
      <p:pic>
        <p:nvPicPr>
          <p:cNvPr id="53" name="Picture 3" descr="D:\UserData\jian.wan\Desktop\216x216.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54113" y="3239276"/>
            <a:ext cx="576064" cy="576064"/>
          </a:xfrm>
          <a:prstGeom prst="rect">
            <a:avLst/>
          </a:prstGeom>
          <a:noFill/>
          <a:effectLst>
            <a:glow rad="139700">
              <a:schemeClr val="accent1">
                <a:satMod val="175000"/>
                <a:alpha val="40000"/>
              </a:schemeClr>
            </a:glow>
          </a:effectLst>
          <a:extLst>
            <a:ext uri="{909E8E84-426E-40DD-AFC4-6F175D3DCCD1}">
              <a14:hiddenFill xmlns="" xmlns:a14="http://schemas.microsoft.com/office/drawing/2010/main">
                <a:solidFill>
                  <a:srgbClr val="FFFFFF"/>
                </a:solidFill>
              </a14:hiddenFill>
            </a:ext>
          </a:extLst>
        </p:spPr>
      </p:pic>
      <p:pic>
        <p:nvPicPr>
          <p:cNvPr id="54" name="Picture 3" descr="D:\UserData\jian.wan\Desktop\216x216.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300192" y="4125460"/>
            <a:ext cx="576064" cy="576064"/>
          </a:xfrm>
          <a:prstGeom prst="rect">
            <a:avLst/>
          </a:prstGeom>
          <a:noFill/>
          <a:effectLst>
            <a:glow rad="139700">
              <a:schemeClr val="accent1">
                <a:satMod val="175000"/>
                <a:alpha val="40000"/>
              </a:schemeClr>
            </a:glow>
          </a:effectLst>
          <a:extLst>
            <a:ext uri="{909E8E84-426E-40DD-AFC4-6F175D3DCCD1}">
              <a14:hiddenFill xmlns="" xmlns:a14="http://schemas.microsoft.com/office/drawing/2010/main">
                <a:solidFill>
                  <a:srgbClr val="FFFFFF"/>
                </a:solidFill>
              </a14:hiddenFill>
            </a:ext>
          </a:extLst>
        </p:spPr>
      </p:pic>
      <p:pic>
        <p:nvPicPr>
          <p:cNvPr id="55" name="Picture 3" descr="D:\UserData\jian.wan\Desktop\216x216.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626618" y="4598158"/>
            <a:ext cx="576064" cy="576064"/>
          </a:xfrm>
          <a:prstGeom prst="rect">
            <a:avLst/>
          </a:prstGeom>
          <a:noFill/>
          <a:effectLst>
            <a:glow rad="139700">
              <a:schemeClr val="accent1">
                <a:satMod val="175000"/>
                <a:alpha val="40000"/>
              </a:schemeClr>
            </a:glow>
          </a:effectLst>
          <a:extLst>
            <a:ext uri="{909E8E84-426E-40DD-AFC4-6F175D3DCCD1}">
              <a14:hiddenFill xmlns="" xmlns:a14="http://schemas.microsoft.com/office/drawing/2010/main">
                <a:solidFill>
                  <a:srgbClr val="FFFFFF"/>
                </a:solidFill>
              </a14:hiddenFill>
            </a:ext>
          </a:extLst>
        </p:spPr>
      </p:pic>
      <p:pic>
        <p:nvPicPr>
          <p:cNvPr id="56" name="Picture 3" descr="D:\UserData\jian.wan\Desktop\216x216.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012160" y="5445224"/>
            <a:ext cx="576064" cy="576064"/>
          </a:xfrm>
          <a:prstGeom prst="rect">
            <a:avLst/>
          </a:prstGeom>
          <a:noFill/>
          <a:effectLst>
            <a:glow rad="139700">
              <a:schemeClr val="accent1">
                <a:satMod val="175000"/>
                <a:alpha val="40000"/>
              </a:schemeClr>
            </a:glow>
          </a:effectLst>
          <a:extLst>
            <a:ext uri="{909E8E84-426E-40DD-AFC4-6F175D3DCCD1}">
              <a14:hiddenFill xmlns="" xmlns:a14="http://schemas.microsoft.com/office/drawing/2010/main">
                <a:solidFill>
                  <a:srgbClr val="FFFFFF"/>
                </a:solidFill>
              </a14:hiddenFill>
            </a:ext>
          </a:extLst>
        </p:spPr>
      </p:pic>
      <p:pic>
        <p:nvPicPr>
          <p:cNvPr id="57" name="Picture 3" descr="D:\UserData\jian.wan\Desktop\216x216.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508104" y="5661248"/>
            <a:ext cx="576064" cy="576064"/>
          </a:xfrm>
          <a:prstGeom prst="rect">
            <a:avLst/>
          </a:prstGeom>
          <a:noFill/>
          <a:effectLst>
            <a:glow rad="139700">
              <a:schemeClr val="accent1">
                <a:satMod val="175000"/>
                <a:alpha val="40000"/>
              </a:schemeClr>
            </a:glow>
          </a:effectLst>
          <a:extLst>
            <a:ext uri="{909E8E84-426E-40DD-AFC4-6F175D3DCCD1}">
              <a14:hiddenFill xmlns="" xmlns:a14="http://schemas.microsoft.com/office/drawing/2010/main">
                <a:solidFill>
                  <a:srgbClr val="FFFFFF"/>
                </a:solidFill>
              </a14:hiddenFill>
            </a:ext>
          </a:extLst>
        </p:spPr>
      </p:pic>
      <p:pic>
        <p:nvPicPr>
          <p:cNvPr id="58" name="Picture 3" descr="D:\UserData\jian.wan\Desktop\216x216.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707904" y="4581128"/>
            <a:ext cx="576064" cy="576064"/>
          </a:xfrm>
          <a:prstGeom prst="rect">
            <a:avLst/>
          </a:prstGeom>
          <a:noFill/>
          <a:effectLst>
            <a:glow rad="139700">
              <a:schemeClr val="accent1">
                <a:satMod val="175000"/>
                <a:alpha val="40000"/>
              </a:schemeClr>
            </a:glow>
          </a:effectLst>
          <a:extLst>
            <a:ext uri="{909E8E84-426E-40DD-AFC4-6F175D3DCCD1}">
              <a14:hiddenFill xmlns="" xmlns:a14="http://schemas.microsoft.com/office/drawing/2010/main">
                <a:solidFill>
                  <a:srgbClr val="FFFFFF"/>
                </a:solidFill>
              </a14:hiddenFill>
            </a:ext>
          </a:extLst>
        </p:spPr>
      </p:pic>
      <p:sp>
        <p:nvSpPr>
          <p:cNvPr id="59" name="TextBox 58"/>
          <p:cNvSpPr txBox="1"/>
          <p:nvPr/>
        </p:nvSpPr>
        <p:spPr>
          <a:xfrm>
            <a:off x="3635896" y="4293096"/>
            <a:ext cx="785818" cy="369332"/>
          </a:xfrm>
          <a:prstGeom prst="rect">
            <a:avLst/>
          </a:prstGeom>
          <a:noFill/>
          <a:effectLst>
            <a:outerShdw blurRad="50800" dist="38100" dir="2700000" algn="tl" rotWithShape="0">
              <a:prstClr val="black">
                <a:alpha val="40000"/>
              </a:prstClr>
            </a:outerShdw>
          </a:effectLst>
        </p:spPr>
        <p:txBody>
          <a:bodyPr wrap="square" rtlCol="0">
            <a:spAutoFit/>
          </a:bodyPr>
          <a:lstStyle/>
          <a:p>
            <a:r>
              <a:rPr lang="zh-CN" altLang="en-US" b="1" dirty="0" smtClean="0">
                <a:solidFill>
                  <a:schemeClr val="accent6"/>
                </a:solidFill>
                <a:latin typeface="微软雅黑" pitchFamily="34" charset="-122"/>
                <a:ea typeface="微软雅黑" pitchFamily="34" charset="-122"/>
              </a:rPr>
              <a:t>成都</a:t>
            </a:r>
            <a:endParaRPr lang="zh-CN" altLang="en-US" b="1" dirty="0">
              <a:solidFill>
                <a:schemeClr val="accent6"/>
              </a:solidFill>
              <a:latin typeface="微软雅黑" pitchFamily="34" charset="-122"/>
              <a:ea typeface="微软雅黑" pitchFamily="34" charset="-122"/>
            </a:endParaRPr>
          </a:p>
        </p:txBody>
      </p:sp>
      <p:pic>
        <p:nvPicPr>
          <p:cNvPr id="60" name="Picture 3" descr="D:\UserData\jian.wan\Desktop\216x216.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139952" y="4869160"/>
            <a:ext cx="576064" cy="576064"/>
          </a:xfrm>
          <a:prstGeom prst="rect">
            <a:avLst/>
          </a:prstGeom>
          <a:noFill/>
          <a:effectLst>
            <a:glow rad="139700">
              <a:schemeClr val="accent1">
                <a:satMod val="175000"/>
                <a:alpha val="40000"/>
              </a:schemeClr>
            </a:glow>
          </a:effectLst>
          <a:extLst>
            <a:ext uri="{909E8E84-426E-40DD-AFC4-6F175D3DCCD1}">
              <a14:hiddenFill xmlns="" xmlns:a14="http://schemas.microsoft.com/office/drawing/2010/main">
                <a:solidFill>
                  <a:srgbClr val="FFFFFF"/>
                </a:solidFill>
              </a14:hiddenFill>
            </a:ext>
          </a:extLst>
        </p:spPr>
      </p:pic>
      <p:sp>
        <p:nvSpPr>
          <p:cNvPr id="61" name="TextBox 60"/>
          <p:cNvSpPr txBox="1"/>
          <p:nvPr/>
        </p:nvSpPr>
        <p:spPr>
          <a:xfrm>
            <a:off x="5564013" y="2670861"/>
            <a:ext cx="1000132" cy="369332"/>
          </a:xfrm>
          <a:prstGeom prst="rect">
            <a:avLst/>
          </a:prstGeom>
          <a:noFill/>
        </p:spPr>
        <p:txBody>
          <a:bodyPr wrap="square" rtlCol="0">
            <a:spAutoFit/>
          </a:bodyPr>
          <a:lstStyle/>
          <a:p>
            <a:r>
              <a:rPr lang="zh-CN" altLang="en-US" b="1" dirty="0" smtClean="0">
                <a:solidFill>
                  <a:schemeClr val="accent6"/>
                </a:solidFill>
                <a:latin typeface="微软雅黑" pitchFamily="34" charset="-122"/>
                <a:ea typeface="微软雅黑" pitchFamily="34" charset="-122"/>
              </a:rPr>
              <a:t>北京</a:t>
            </a:r>
            <a:endParaRPr lang="zh-CN" altLang="en-US" b="1" dirty="0">
              <a:solidFill>
                <a:schemeClr val="accent6"/>
              </a:solidFill>
              <a:latin typeface="微软雅黑" pitchFamily="34" charset="-122"/>
              <a:ea typeface="微软雅黑" pitchFamily="34" charset="-122"/>
            </a:endParaRPr>
          </a:p>
        </p:txBody>
      </p:sp>
      <p:sp>
        <p:nvSpPr>
          <p:cNvPr id="62" name="矩形 61"/>
          <p:cNvSpPr/>
          <p:nvPr/>
        </p:nvSpPr>
        <p:spPr>
          <a:xfrm>
            <a:off x="6012161" y="5085184"/>
            <a:ext cx="646331" cy="369332"/>
          </a:xfrm>
          <a:prstGeom prst="rect">
            <a:avLst/>
          </a:prstGeom>
        </p:spPr>
        <p:txBody>
          <a:bodyPr wrap="none">
            <a:spAutoFit/>
          </a:bodyPr>
          <a:lstStyle/>
          <a:p>
            <a:r>
              <a:rPr lang="zh-CN" altLang="en-US" b="1" dirty="0" smtClean="0">
                <a:solidFill>
                  <a:schemeClr val="accent6"/>
                </a:solidFill>
                <a:latin typeface="微软雅黑" pitchFamily="34" charset="-122"/>
                <a:ea typeface="微软雅黑" pitchFamily="34" charset="-122"/>
              </a:rPr>
              <a:t>广州</a:t>
            </a:r>
            <a:endParaRPr lang="zh-CN" altLang="en-US" b="1" dirty="0">
              <a:solidFill>
                <a:schemeClr val="accent6"/>
              </a:solidFill>
              <a:latin typeface="微软雅黑" pitchFamily="34" charset="-122"/>
              <a:ea typeface="微软雅黑" pitchFamily="34" charset="-122"/>
            </a:endParaRPr>
          </a:p>
        </p:txBody>
      </p:sp>
      <p:sp>
        <p:nvSpPr>
          <p:cNvPr id="63" name="矩形 62"/>
          <p:cNvSpPr/>
          <p:nvPr/>
        </p:nvSpPr>
        <p:spPr>
          <a:xfrm>
            <a:off x="7172521" y="4637988"/>
            <a:ext cx="646331" cy="369332"/>
          </a:xfrm>
          <a:prstGeom prst="rect">
            <a:avLst/>
          </a:prstGeom>
        </p:spPr>
        <p:txBody>
          <a:bodyPr wrap="none">
            <a:spAutoFit/>
          </a:bodyPr>
          <a:lstStyle/>
          <a:p>
            <a:r>
              <a:rPr lang="zh-CN" altLang="en-US" b="1" dirty="0" smtClean="0">
                <a:solidFill>
                  <a:schemeClr val="accent6"/>
                </a:solidFill>
                <a:latin typeface="微软雅黑" pitchFamily="34" charset="-122"/>
                <a:ea typeface="微软雅黑" pitchFamily="34" charset="-122"/>
              </a:rPr>
              <a:t>上海</a:t>
            </a:r>
            <a:endParaRPr lang="zh-CN" altLang="en-US" b="1" dirty="0">
              <a:solidFill>
                <a:schemeClr val="accent6"/>
              </a:solidFill>
              <a:latin typeface="微软雅黑" pitchFamily="34" charset="-122"/>
              <a:ea typeface="微软雅黑" pitchFamily="34" charset="-122"/>
            </a:endParaRPr>
          </a:p>
        </p:txBody>
      </p:sp>
      <p:sp>
        <p:nvSpPr>
          <p:cNvPr id="64" name="矩形 63"/>
          <p:cNvSpPr/>
          <p:nvPr/>
        </p:nvSpPr>
        <p:spPr>
          <a:xfrm>
            <a:off x="5641862" y="4429132"/>
            <a:ext cx="646331" cy="369332"/>
          </a:xfrm>
          <a:prstGeom prst="rect">
            <a:avLst/>
          </a:prstGeom>
        </p:spPr>
        <p:txBody>
          <a:bodyPr wrap="none">
            <a:spAutoFit/>
          </a:bodyPr>
          <a:lstStyle/>
          <a:p>
            <a:r>
              <a:rPr lang="zh-CN" altLang="en-US" b="1" dirty="0" smtClean="0">
                <a:solidFill>
                  <a:schemeClr val="accent6"/>
                </a:solidFill>
                <a:latin typeface="微软雅黑" pitchFamily="34" charset="-122"/>
                <a:ea typeface="微软雅黑" pitchFamily="34" charset="-122"/>
              </a:rPr>
              <a:t>武汉</a:t>
            </a:r>
            <a:endParaRPr lang="zh-CN" altLang="en-US" b="1" dirty="0">
              <a:solidFill>
                <a:schemeClr val="accent6"/>
              </a:solidFill>
              <a:latin typeface="微软雅黑" pitchFamily="34" charset="-122"/>
              <a:ea typeface="微软雅黑" pitchFamily="34" charset="-122"/>
            </a:endParaRPr>
          </a:p>
        </p:txBody>
      </p:sp>
      <p:sp>
        <p:nvSpPr>
          <p:cNvPr id="65" name="矩形 64"/>
          <p:cNvSpPr/>
          <p:nvPr/>
        </p:nvSpPr>
        <p:spPr>
          <a:xfrm>
            <a:off x="6224438" y="2776196"/>
            <a:ext cx="646331" cy="369332"/>
          </a:xfrm>
          <a:prstGeom prst="rect">
            <a:avLst/>
          </a:prstGeom>
        </p:spPr>
        <p:txBody>
          <a:bodyPr wrap="none">
            <a:spAutoFit/>
          </a:bodyPr>
          <a:lstStyle/>
          <a:p>
            <a:r>
              <a:rPr lang="zh-CN" altLang="en-US" b="1" dirty="0" smtClean="0">
                <a:solidFill>
                  <a:schemeClr val="accent6"/>
                </a:solidFill>
                <a:latin typeface="微软雅黑" pitchFamily="34" charset="-122"/>
                <a:ea typeface="微软雅黑" pitchFamily="34" charset="-122"/>
              </a:rPr>
              <a:t>天津</a:t>
            </a:r>
            <a:endParaRPr lang="zh-CN" altLang="en-US" b="1" dirty="0">
              <a:solidFill>
                <a:schemeClr val="accent6"/>
              </a:solidFill>
              <a:latin typeface="微软雅黑" pitchFamily="34" charset="-122"/>
              <a:ea typeface="微软雅黑" pitchFamily="34" charset="-122"/>
            </a:endParaRPr>
          </a:p>
        </p:txBody>
      </p:sp>
      <p:sp>
        <p:nvSpPr>
          <p:cNvPr id="66" name="矩形 65"/>
          <p:cNvSpPr/>
          <p:nvPr/>
        </p:nvSpPr>
        <p:spPr>
          <a:xfrm>
            <a:off x="6888307" y="4228826"/>
            <a:ext cx="646331" cy="369332"/>
          </a:xfrm>
          <a:prstGeom prst="rect">
            <a:avLst/>
          </a:prstGeom>
        </p:spPr>
        <p:txBody>
          <a:bodyPr wrap="none">
            <a:spAutoFit/>
          </a:bodyPr>
          <a:lstStyle/>
          <a:p>
            <a:r>
              <a:rPr lang="zh-CN" altLang="en-US" b="1" dirty="0" smtClean="0">
                <a:solidFill>
                  <a:schemeClr val="accent6"/>
                </a:solidFill>
                <a:latin typeface="微软雅黑" pitchFamily="34" charset="-122"/>
                <a:ea typeface="微软雅黑" pitchFamily="34" charset="-122"/>
              </a:rPr>
              <a:t>南京</a:t>
            </a:r>
            <a:endParaRPr lang="zh-CN" altLang="en-US" b="1" dirty="0">
              <a:solidFill>
                <a:schemeClr val="accent6"/>
              </a:solidFill>
              <a:latin typeface="微软雅黑" pitchFamily="34" charset="-122"/>
              <a:ea typeface="微软雅黑" pitchFamily="34" charset="-122"/>
            </a:endParaRPr>
          </a:p>
        </p:txBody>
      </p:sp>
      <p:sp>
        <p:nvSpPr>
          <p:cNvPr id="67" name="矩形 66"/>
          <p:cNvSpPr/>
          <p:nvPr/>
        </p:nvSpPr>
        <p:spPr>
          <a:xfrm>
            <a:off x="4283970" y="4581128"/>
            <a:ext cx="646331" cy="369332"/>
          </a:xfrm>
          <a:prstGeom prst="rect">
            <a:avLst/>
          </a:prstGeom>
        </p:spPr>
        <p:txBody>
          <a:bodyPr wrap="none">
            <a:spAutoFit/>
          </a:bodyPr>
          <a:lstStyle/>
          <a:p>
            <a:r>
              <a:rPr lang="zh-CN" altLang="en-US" b="1" dirty="0" smtClean="0">
                <a:solidFill>
                  <a:schemeClr val="accent6"/>
                </a:solidFill>
                <a:latin typeface="微软雅黑" pitchFamily="34" charset="-122"/>
                <a:ea typeface="微软雅黑" pitchFamily="34" charset="-122"/>
              </a:rPr>
              <a:t>重庆</a:t>
            </a:r>
            <a:endParaRPr lang="zh-CN" altLang="en-US" b="1" dirty="0">
              <a:solidFill>
                <a:schemeClr val="accent6"/>
              </a:solidFill>
              <a:latin typeface="微软雅黑" pitchFamily="34" charset="-122"/>
              <a:ea typeface="微软雅黑" pitchFamily="34" charset="-122"/>
            </a:endParaRPr>
          </a:p>
        </p:txBody>
      </p:sp>
      <p:pic>
        <p:nvPicPr>
          <p:cNvPr id="68" name="Picture 3" descr="D:\UserData\jian.wan\Desktop\216x216.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21449792">
            <a:off x="6663710" y="5157192"/>
            <a:ext cx="576064" cy="576064"/>
          </a:xfrm>
          <a:prstGeom prst="rect">
            <a:avLst/>
          </a:prstGeom>
          <a:noFill/>
          <a:effectLst>
            <a:glow rad="139700">
              <a:schemeClr val="accent1">
                <a:satMod val="175000"/>
                <a:alpha val="40000"/>
              </a:schemeClr>
            </a:glow>
          </a:effectLst>
          <a:extLst>
            <a:ext uri="{909E8E84-426E-40DD-AFC4-6F175D3DCCD1}">
              <a14:hiddenFill xmlns="" xmlns:a14="http://schemas.microsoft.com/office/drawing/2010/main">
                <a:solidFill>
                  <a:srgbClr val="FFFFFF"/>
                </a:solidFill>
              </a14:hiddenFill>
            </a:ext>
          </a:extLst>
        </p:spPr>
      </p:pic>
      <p:sp>
        <p:nvSpPr>
          <p:cNvPr id="69" name="矩形 68"/>
          <p:cNvSpPr/>
          <p:nvPr/>
        </p:nvSpPr>
        <p:spPr>
          <a:xfrm>
            <a:off x="7252080" y="5123817"/>
            <a:ext cx="646331" cy="369332"/>
          </a:xfrm>
          <a:prstGeom prst="rect">
            <a:avLst/>
          </a:prstGeom>
        </p:spPr>
        <p:txBody>
          <a:bodyPr wrap="none">
            <a:spAutoFit/>
          </a:bodyPr>
          <a:lstStyle/>
          <a:p>
            <a:r>
              <a:rPr lang="zh-CN" altLang="en-US" b="1" dirty="0" smtClean="0">
                <a:solidFill>
                  <a:schemeClr val="accent6"/>
                </a:solidFill>
                <a:latin typeface="微软雅黑" pitchFamily="34" charset="-122"/>
                <a:ea typeface="微软雅黑" pitchFamily="34" charset="-122"/>
              </a:rPr>
              <a:t>杭州</a:t>
            </a:r>
            <a:endParaRPr lang="zh-CN" altLang="en-US" b="1" dirty="0">
              <a:solidFill>
                <a:schemeClr val="accent6"/>
              </a:solidFill>
              <a:latin typeface="微软雅黑" pitchFamily="34" charset="-122"/>
              <a:ea typeface="微软雅黑" pitchFamily="34" charset="-122"/>
            </a:endParaRPr>
          </a:p>
        </p:txBody>
      </p:sp>
      <p:pic>
        <p:nvPicPr>
          <p:cNvPr id="70" name="Picture 3" descr="D:\UserData\jian.wan\Desktop\216x216.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784604" y="3929066"/>
            <a:ext cx="576064" cy="576064"/>
          </a:xfrm>
          <a:prstGeom prst="rect">
            <a:avLst/>
          </a:prstGeom>
          <a:noFill/>
          <a:effectLst>
            <a:glow rad="139700">
              <a:schemeClr val="accent1">
                <a:satMod val="175000"/>
                <a:alpha val="40000"/>
              </a:schemeClr>
            </a:glow>
          </a:effectLst>
          <a:extLst>
            <a:ext uri="{909E8E84-426E-40DD-AFC4-6F175D3DCCD1}">
              <a14:hiddenFill xmlns="" xmlns:a14="http://schemas.microsoft.com/office/drawing/2010/main">
                <a:solidFill>
                  <a:srgbClr val="FFFFFF"/>
                </a:solidFill>
              </a14:hiddenFill>
            </a:ext>
          </a:extLst>
        </p:spPr>
      </p:pic>
      <p:sp>
        <p:nvSpPr>
          <p:cNvPr id="71" name="矩形 70"/>
          <p:cNvSpPr/>
          <p:nvPr/>
        </p:nvSpPr>
        <p:spPr>
          <a:xfrm>
            <a:off x="4713166" y="3571876"/>
            <a:ext cx="646331" cy="369332"/>
          </a:xfrm>
          <a:prstGeom prst="rect">
            <a:avLst/>
          </a:prstGeom>
        </p:spPr>
        <p:txBody>
          <a:bodyPr wrap="none">
            <a:spAutoFit/>
          </a:bodyPr>
          <a:lstStyle/>
          <a:p>
            <a:r>
              <a:rPr lang="zh-CN" altLang="en-US" b="1" dirty="0" smtClean="0">
                <a:solidFill>
                  <a:schemeClr val="accent6"/>
                </a:solidFill>
                <a:latin typeface="微软雅黑" pitchFamily="34" charset="-122"/>
                <a:ea typeface="微软雅黑" pitchFamily="34" charset="-122"/>
              </a:rPr>
              <a:t>西安</a:t>
            </a:r>
            <a:endParaRPr lang="zh-CN" altLang="en-US" b="1" dirty="0">
              <a:solidFill>
                <a:schemeClr val="accent6"/>
              </a:solidFill>
              <a:latin typeface="微软雅黑" pitchFamily="34" charset="-122"/>
              <a:ea typeface="微软雅黑" pitchFamily="34" charset="-122"/>
            </a:endParaRPr>
          </a:p>
        </p:txBody>
      </p:sp>
      <p:pic>
        <p:nvPicPr>
          <p:cNvPr id="72" name="Picture 3" descr="D:\UserData\jian.wan\Desktop\216x216.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999182" y="2857496"/>
            <a:ext cx="576064" cy="576064"/>
          </a:xfrm>
          <a:prstGeom prst="rect">
            <a:avLst/>
          </a:prstGeom>
          <a:noFill/>
          <a:effectLst>
            <a:glow rad="139700">
              <a:schemeClr val="accent1">
                <a:satMod val="175000"/>
                <a:alpha val="40000"/>
              </a:schemeClr>
            </a:glow>
          </a:effectLst>
          <a:extLst>
            <a:ext uri="{909E8E84-426E-40DD-AFC4-6F175D3DCCD1}">
              <a14:hiddenFill xmlns="" xmlns:a14="http://schemas.microsoft.com/office/drawing/2010/main">
                <a:solidFill>
                  <a:srgbClr val="FFFFFF"/>
                </a:solidFill>
              </a14:hiddenFill>
            </a:ext>
          </a:extLst>
        </p:spPr>
      </p:pic>
      <p:sp>
        <p:nvSpPr>
          <p:cNvPr id="73" name="矩形 72"/>
          <p:cNvSpPr/>
          <p:nvPr/>
        </p:nvSpPr>
        <p:spPr>
          <a:xfrm>
            <a:off x="6927744" y="2428868"/>
            <a:ext cx="646331" cy="369332"/>
          </a:xfrm>
          <a:prstGeom prst="rect">
            <a:avLst/>
          </a:prstGeom>
        </p:spPr>
        <p:txBody>
          <a:bodyPr wrap="none">
            <a:spAutoFit/>
          </a:bodyPr>
          <a:lstStyle/>
          <a:p>
            <a:r>
              <a:rPr lang="zh-CN" altLang="en-US" b="1" dirty="0" smtClean="0">
                <a:solidFill>
                  <a:schemeClr val="accent6"/>
                </a:solidFill>
                <a:latin typeface="微软雅黑" pitchFamily="34" charset="-122"/>
                <a:ea typeface="微软雅黑" pitchFamily="34" charset="-122"/>
              </a:rPr>
              <a:t>大连</a:t>
            </a:r>
            <a:endParaRPr lang="zh-CN" altLang="en-US" b="1" dirty="0">
              <a:solidFill>
                <a:schemeClr val="accent6"/>
              </a:solidFill>
              <a:latin typeface="微软雅黑" pitchFamily="34" charset="-122"/>
              <a:ea typeface="微软雅黑" pitchFamily="34" charset="-122"/>
            </a:endParaRPr>
          </a:p>
        </p:txBody>
      </p:sp>
      <p:pic>
        <p:nvPicPr>
          <p:cNvPr id="74" name="Picture 3" descr="D:\UserData\jian.wan\Desktop\216x216.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712128" y="3845142"/>
            <a:ext cx="576064" cy="576064"/>
          </a:xfrm>
          <a:prstGeom prst="rect">
            <a:avLst/>
          </a:prstGeom>
          <a:noFill/>
          <a:effectLst>
            <a:glow rad="139700">
              <a:schemeClr val="accent1">
                <a:satMod val="175000"/>
                <a:alpha val="40000"/>
              </a:schemeClr>
            </a:glow>
          </a:effectLst>
          <a:extLst>
            <a:ext uri="{909E8E84-426E-40DD-AFC4-6F175D3DCCD1}">
              <a14:hiddenFill xmlns="" xmlns:a14="http://schemas.microsoft.com/office/drawing/2010/main">
                <a:solidFill>
                  <a:srgbClr val="FFFFFF"/>
                </a:solidFill>
              </a14:hiddenFill>
            </a:ext>
          </a:extLst>
        </p:spPr>
      </p:pic>
      <p:sp>
        <p:nvSpPr>
          <p:cNvPr id="75" name="矩形 74"/>
          <p:cNvSpPr/>
          <p:nvPr/>
        </p:nvSpPr>
        <p:spPr>
          <a:xfrm>
            <a:off x="5454886" y="3559734"/>
            <a:ext cx="646331" cy="369332"/>
          </a:xfrm>
          <a:prstGeom prst="rect">
            <a:avLst/>
          </a:prstGeom>
        </p:spPr>
        <p:txBody>
          <a:bodyPr wrap="none">
            <a:spAutoFit/>
          </a:bodyPr>
          <a:lstStyle/>
          <a:p>
            <a:r>
              <a:rPr lang="zh-CN" altLang="en-US" b="1" dirty="0" smtClean="0">
                <a:solidFill>
                  <a:schemeClr val="accent6"/>
                </a:solidFill>
                <a:latin typeface="微软雅黑" pitchFamily="34" charset="-122"/>
                <a:ea typeface="微软雅黑" pitchFamily="34" charset="-122"/>
              </a:rPr>
              <a:t>郑州</a:t>
            </a:r>
            <a:endParaRPr lang="zh-CN" altLang="en-US" b="1" dirty="0">
              <a:solidFill>
                <a:schemeClr val="accent6"/>
              </a:solidFill>
              <a:latin typeface="微软雅黑" pitchFamily="34" charset="-122"/>
              <a:ea typeface="微软雅黑" pitchFamily="34" charset="-122"/>
            </a:endParaRPr>
          </a:p>
        </p:txBody>
      </p:sp>
      <p:pic>
        <p:nvPicPr>
          <p:cNvPr id="76" name="Picture 3" descr="D:\UserData\jian.wan\Desktop\216x216.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408336" y="3679969"/>
            <a:ext cx="576064" cy="576064"/>
          </a:xfrm>
          <a:prstGeom prst="rect">
            <a:avLst/>
          </a:prstGeom>
          <a:noFill/>
          <a:effectLst>
            <a:glow rad="139700">
              <a:schemeClr val="accent1">
                <a:satMod val="175000"/>
                <a:alpha val="40000"/>
              </a:schemeClr>
            </a:glow>
          </a:effectLst>
          <a:extLst>
            <a:ext uri="{909E8E84-426E-40DD-AFC4-6F175D3DCCD1}">
              <a14:hiddenFill xmlns="" xmlns:a14="http://schemas.microsoft.com/office/drawing/2010/main">
                <a:solidFill>
                  <a:srgbClr val="FFFFFF"/>
                </a:solidFill>
              </a14:hiddenFill>
            </a:ext>
          </a:extLst>
        </p:spPr>
      </p:pic>
      <p:sp>
        <p:nvSpPr>
          <p:cNvPr id="77" name="矩形 76"/>
          <p:cNvSpPr/>
          <p:nvPr/>
        </p:nvSpPr>
        <p:spPr>
          <a:xfrm>
            <a:off x="6948264" y="3789040"/>
            <a:ext cx="646331" cy="369332"/>
          </a:xfrm>
          <a:prstGeom prst="rect">
            <a:avLst/>
          </a:prstGeom>
        </p:spPr>
        <p:txBody>
          <a:bodyPr wrap="none">
            <a:spAutoFit/>
          </a:bodyPr>
          <a:lstStyle/>
          <a:p>
            <a:r>
              <a:rPr lang="zh-CN" altLang="en-US" b="1" dirty="0">
                <a:solidFill>
                  <a:schemeClr val="accent6"/>
                </a:solidFill>
                <a:latin typeface="微软雅黑" pitchFamily="34" charset="-122"/>
                <a:ea typeface="微软雅黑" pitchFamily="34" charset="-122"/>
              </a:rPr>
              <a:t>青岛</a:t>
            </a:r>
          </a:p>
        </p:txBody>
      </p:sp>
      <p:pic>
        <p:nvPicPr>
          <p:cNvPr id="78" name="Picture 3" descr="D:\UserData\jian.wan\Desktop\216x216.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625068" y="5752853"/>
            <a:ext cx="576064" cy="576064"/>
          </a:xfrm>
          <a:prstGeom prst="rect">
            <a:avLst/>
          </a:prstGeom>
          <a:noFill/>
          <a:effectLst>
            <a:glow rad="139700">
              <a:schemeClr val="accent1">
                <a:satMod val="175000"/>
                <a:alpha val="40000"/>
              </a:schemeClr>
            </a:glow>
          </a:effectLst>
          <a:extLst>
            <a:ext uri="{909E8E84-426E-40DD-AFC4-6F175D3DCCD1}">
              <a14:hiddenFill xmlns="" xmlns:a14="http://schemas.microsoft.com/office/drawing/2010/main">
                <a:solidFill>
                  <a:srgbClr val="FFFFFF"/>
                </a:solidFill>
              </a14:hiddenFill>
            </a:ext>
          </a:extLst>
        </p:spPr>
      </p:pic>
      <p:sp>
        <p:nvSpPr>
          <p:cNvPr id="79" name="矩形 78"/>
          <p:cNvSpPr/>
          <p:nvPr/>
        </p:nvSpPr>
        <p:spPr>
          <a:xfrm>
            <a:off x="7224548" y="5801162"/>
            <a:ext cx="646331" cy="369332"/>
          </a:xfrm>
          <a:prstGeom prst="rect">
            <a:avLst/>
          </a:prstGeom>
        </p:spPr>
        <p:txBody>
          <a:bodyPr wrap="none">
            <a:spAutoFit/>
          </a:bodyPr>
          <a:lstStyle/>
          <a:p>
            <a:r>
              <a:rPr lang="zh-CN" altLang="en-US" b="1" dirty="0" smtClean="0">
                <a:solidFill>
                  <a:schemeClr val="accent6"/>
                </a:solidFill>
                <a:latin typeface="微软雅黑" pitchFamily="34" charset="-122"/>
                <a:ea typeface="微软雅黑" pitchFamily="34" charset="-122"/>
              </a:rPr>
              <a:t>厦门</a:t>
            </a:r>
            <a:endParaRPr lang="zh-CN" altLang="en-US" b="1" dirty="0">
              <a:solidFill>
                <a:schemeClr val="accent6"/>
              </a:solidFill>
              <a:latin typeface="微软雅黑" pitchFamily="34" charset="-122"/>
              <a:ea typeface="微软雅黑" pitchFamily="34" charset="-122"/>
            </a:endParaRPr>
          </a:p>
        </p:txBody>
      </p:sp>
    </p:spTree>
    <p:extLst>
      <p:ext uri="{BB962C8B-B14F-4D97-AF65-F5344CB8AC3E}">
        <p14:creationId xmlns:p14="http://schemas.microsoft.com/office/powerpoint/2010/main" xmlns="" val="1288156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ppt_x</p:attrName>
                                        </p:attrNameLst>
                                      </p:cBhvr>
                                      <p:tavLst>
                                        <p:tav tm="0">
                                          <p:val>
                                            <p:strVal val="#ppt_x-.2"/>
                                          </p:val>
                                        </p:tav>
                                        <p:tav tm="100000">
                                          <p:val>
                                            <p:strVal val="#ppt_x"/>
                                          </p:val>
                                        </p:tav>
                                      </p:tavLst>
                                    </p:anim>
                                    <p:anim calcmode="lin" valueType="num">
                                      <p:cBhvr>
                                        <p:cTn id="8"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9" dur="10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p:cTn id="14" dur="1000" fill="hold"/>
                                        <p:tgtEl>
                                          <p:spTgt spid="17"/>
                                        </p:tgtEl>
                                        <p:attrNameLst>
                                          <p:attrName>ppt_x</p:attrName>
                                        </p:attrNameLst>
                                      </p:cBhvr>
                                      <p:tavLst>
                                        <p:tav tm="0">
                                          <p:val>
                                            <p:strVal val="#ppt_x-.2"/>
                                          </p:val>
                                        </p:tav>
                                        <p:tav tm="100000">
                                          <p:val>
                                            <p:strVal val="#ppt_x"/>
                                          </p:val>
                                        </p:tav>
                                      </p:tavLst>
                                    </p:anim>
                                    <p:anim calcmode="lin" valueType="num">
                                      <p:cBhvr>
                                        <p:cTn id="15" dur="10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16" dur="1000"/>
                                        <p:tgtEl>
                                          <p:spTgt spid="17"/>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500"/>
                                        <p:tgtEl>
                                          <p:spTgt spid="51"/>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61"/>
                                        </p:tgtEl>
                                        <p:attrNameLst>
                                          <p:attrName>style.visibility</p:attrName>
                                        </p:attrNameLst>
                                      </p:cBhvr>
                                      <p:to>
                                        <p:strVal val="visible"/>
                                      </p:to>
                                    </p:set>
                                    <p:animEffect transition="in" filter="blinds(horizontal)">
                                      <p:cBhvr>
                                        <p:cTn id="23" dur="500"/>
                                        <p:tgtEl>
                                          <p:spTgt spid="61"/>
                                        </p:tgtEl>
                                      </p:cBhvr>
                                    </p:animEffect>
                                  </p:childTnLst>
                                </p:cTn>
                              </p:par>
                            </p:childTnLst>
                          </p:cTn>
                        </p:par>
                        <p:par>
                          <p:cTn id="24" fill="hold">
                            <p:stCondLst>
                              <p:cond delay="1500"/>
                            </p:stCondLst>
                            <p:childTnLst>
                              <p:par>
                                <p:cTn id="25" presetID="10" presetClass="entr" presetSubtype="0" fill="hold" nodeType="afterEffect">
                                  <p:stCondLst>
                                    <p:cond delay="0"/>
                                  </p:stCondLst>
                                  <p:childTnLst>
                                    <p:set>
                                      <p:cBhvr>
                                        <p:cTn id="26" dur="1" fill="hold">
                                          <p:stCondLst>
                                            <p:cond delay="0"/>
                                          </p:stCondLst>
                                        </p:cTn>
                                        <p:tgtEl>
                                          <p:spTgt spid="57"/>
                                        </p:tgtEl>
                                        <p:attrNameLst>
                                          <p:attrName>style.visibility</p:attrName>
                                        </p:attrNameLst>
                                      </p:cBhvr>
                                      <p:to>
                                        <p:strVal val="visible"/>
                                      </p:to>
                                    </p:set>
                                    <p:animEffect transition="in" filter="fade">
                                      <p:cBhvr>
                                        <p:cTn id="27" dur="500"/>
                                        <p:tgtEl>
                                          <p:spTgt spid="57"/>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50"/>
                                        </p:tgtEl>
                                        <p:attrNameLst>
                                          <p:attrName>style.visibility</p:attrName>
                                        </p:attrNameLst>
                                      </p:cBhvr>
                                      <p:to>
                                        <p:strVal val="visible"/>
                                      </p:to>
                                    </p:set>
                                    <p:animEffect transition="in" filter="blinds(horizontal)">
                                      <p:cBhvr>
                                        <p:cTn id="30" dur="500"/>
                                        <p:tgtEl>
                                          <p:spTgt spid="50"/>
                                        </p:tgtEl>
                                      </p:cBhvr>
                                    </p:animEffect>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56"/>
                                        </p:tgtEl>
                                        <p:attrNameLst>
                                          <p:attrName>style.visibility</p:attrName>
                                        </p:attrNameLst>
                                      </p:cBhvr>
                                      <p:to>
                                        <p:strVal val="visible"/>
                                      </p:to>
                                    </p:set>
                                    <p:animEffect transition="in" filter="fade">
                                      <p:cBhvr>
                                        <p:cTn id="34" dur="500"/>
                                        <p:tgtEl>
                                          <p:spTgt spid="56"/>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62"/>
                                        </p:tgtEl>
                                        <p:attrNameLst>
                                          <p:attrName>style.visibility</p:attrName>
                                        </p:attrNameLst>
                                      </p:cBhvr>
                                      <p:to>
                                        <p:strVal val="visible"/>
                                      </p:to>
                                    </p:set>
                                    <p:animEffect transition="in" filter="blinds(horizontal)">
                                      <p:cBhvr>
                                        <p:cTn id="37" dur="500"/>
                                        <p:tgtEl>
                                          <p:spTgt spid="62"/>
                                        </p:tgtEl>
                                      </p:cBhvr>
                                    </p:animEffect>
                                  </p:childTnLst>
                                </p:cTn>
                              </p:par>
                            </p:childTnLst>
                          </p:cTn>
                        </p:par>
                        <p:par>
                          <p:cTn id="38" fill="hold">
                            <p:stCondLst>
                              <p:cond delay="2500"/>
                            </p:stCondLst>
                            <p:childTnLst>
                              <p:par>
                                <p:cTn id="39" presetID="10" presetClass="entr" presetSubtype="0" fill="hold" nodeType="afterEffect">
                                  <p:stCondLst>
                                    <p:cond delay="0"/>
                                  </p:stCondLst>
                                  <p:childTnLst>
                                    <p:set>
                                      <p:cBhvr>
                                        <p:cTn id="40" dur="1" fill="hold">
                                          <p:stCondLst>
                                            <p:cond delay="0"/>
                                          </p:stCondLst>
                                        </p:cTn>
                                        <p:tgtEl>
                                          <p:spTgt spid="60"/>
                                        </p:tgtEl>
                                        <p:attrNameLst>
                                          <p:attrName>style.visibility</p:attrName>
                                        </p:attrNameLst>
                                      </p:cBhvr>
                                      <p:to>
                                        <p:strVal val="visible"/>
                                      </p:to>
                                    </p:set>
                                    <p:animEffect transition="in" filter="fade">
                                      <p:cBhvr>
                                        <p:cTn id="41" dur="500"/>
                                        <p:tgtEl>
                                          <p:spTgt spid="60"/>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67"/>
                                        </p:tgtEl>
                                        <p:attrNameLst>
                                          <p:attrName>style.visibility</p:attrName>
                                        </p:attrNameLst>
                                      </p:cBhvr>
                                      <p:to>
                                        <p:strVal val="visible"/>
                                      </p:to>
                                    </p:set>
                                    <p:animEffect transition="in" filter="blinds(horizontal)">
                                      <p:cBhvr>
                                        <p:cTn id="44" dur="500"/>
                                        <p:tgtEl>
                                          <p:spTgt spid="67"/>
                                        </p:tgtEl>
                                      </p:cBhvr>
                                    </p:animEffect>
                                  </p:childTnLst>
                                </p:cTn>
                              </p:par>
                            </p:childTnLst>
                          </p:cTn>
                        </p:par>
                        <p:par>
                          <p:cTn id="45" fill="hold">
                            <p:stCondLst>
                              <p:cond delay="3000"/>
                            </p:stCondLst>
                            <p:childTnLst>
                              <p:par>
                                <p:cTn id="46" presetID="10" presetClass="entr" presetSubtype="0" fill="hold" nodeType="afterEffect">
                                  <p:stCondLst>
                                    <p:cond delay="0"/>
                                  </p:stCondLst>
                                  <p:childTnLst>
                                    <p:set>
                                      <p:cBhvr>
                                        <p:cTn id="47" dur="1" fill="hold">
                                          <p:stCondLst>
                                            <p:cond delay="0"/>
                                          </p:stCondLst>
                                        </p:cTn>
                                        <p:tgtEl>
                                          <p:spTgt spid="55"/>
                                        </p:tgtEl>
                                        <p:attrNameLst>
                                          <p:attrName>style.visibility</p:attrName>
                                        </p:attrNameLst>
                                      </p:cBhvr>
                                      <p:to>
                                        <p:strVal val="visible"/>
                                      </p:to>
                                    </p:set>
                                    <p:animEffect transition="in" filter="fade">
                                      <p:cBhvr>
                                        <p:cTn id="48" dur="500"/>
                                        <p:tgtEl>
                                          <p:spTgt spid="55"/>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63"/>
                                        </p:tgtEl>
                                        <p:attrNameLst>
                                          <p:attrName>style.visibility</p:attrName>
                                        </p:attrNameLst>
                                      </p:cBhvr>
                                      <p:to>
                                        <p:strVal val="visible"/>
                                      </p:to>
                                    </p:set>
                                    <p:animEffect transition="in" filter="blinds(horizontal)">
                                      <p:cBhvr>
                                        <p:cTn id="51" dur="500"/>
                                        <p:tgtEl>
                                          <p:spTgt spid="63"/>
                                        </p:tgtEl>
                                      </p:cBhvr>
                                    </p:animEffect>
                                  </p:childTnLst>
                                </p:cTn>
                              </p:par>
                            </p:childTnLst>
                          </p:cTn>
                        </p:par>
                        <p:par>
                          <p:cTn id="52" fill="hold">
                            <p:stCondLst>
                              <p:cond delay="3500"/>
                            </p:stCondLst>
                            <p:childTnLst>
                              <p:par>
                                <p:cTn id="53" presetID="10" presetClass="entr" presetSubtype="0" fill="hold" nodeType="afterEffect">
                                  <p:stCondLst>
                                    <p:cond delay="0"/>
                                  </p:stCondLst>
                                  <p:childTnLst>
                                    <p:set>
                                      <p:cBhvr>
                                        <p:cTn id="54" dur="1" fill="hold">
                                          <p:stCondLst>
                                            <p:cond delay="0"/>
                                          </p:stCondLst>
                                        </p:cTn>
                                        <p:tgtEl>
                                          <p:spTgt spid="52"/>
                                        </p:tgtEl>
                                        <p:attrNameLst>
                                          <p:attrName>style.visibility</p:attrName>
                                        </p:attrNameLst>
                                      </p:cBhvr>
                                      <p:to>
                                        <p:strVal val="visible"/>
                                      </p:to>
                                    </p:set>
                                    <p:animEffect transition="in" filter="fade">
                                      <p:cBhvr>
                                        <p:cTn id="55" dur="500"/>
                                        <p:tgtEl>
                                          <p:spTgt spid="52"/>
                                        </p:tgtEl>
                                      </p:cBhvr>
                                    </p:animEffect>
                                  </p:childTnLst>
                                </p:cTn>
                              </p:par>
                              <p:par>
                                <p:cTn id="56" presetID="3" presetClass="entr" presetSubtype="10" fill="hold" grpId="0" nodeType="withEffect">
                                  <p:stCondLst>
                                    <p:cond delay="0"/>
                                  </p:stCondLst>
                                  <p:childTnLst>
                                    <p:set>
                                      <p:cBhvr>
                                        <p:cTn id="57" dur="1" fill="hold">
                                          <p:stCondLst>
                                            <p:cond delay="0"/>
                                          </p:stCondLst>
                                        </p:cTn>
                                        <p:tgtEl>
                                          <p:spTgt spid="64"/>
                                        </p:tgtEl>
                                        <p:attrNameLst>
                                          <p:attrName>style.visibility</p:attrName>
                                        </p:attrNameLst>
                                      </p:cBhvr>
                                      <p:to>
                                        <p:strVal val="visible"/>
                                      </p:to>
                                    </p:set>
                                    <p:animEffect transition="in" filter="blinds(horizontal)">
                                      <p:cBhvr>
                                        <p:cTn id="58" dur="1000"/>
                                        <p:tgtEl>
                                          <p:spTgt spid="64"/>
                                        </p:tgtEl>
                                      </p:cBhvr>
                                    </p:animEffect>
                                  </p:childTnLst>
                                </p:cTn>
                              </p:par>
                            </p:childTnLst>
                          </p:cTn>
                        </p:par>
                        <p:par>
                          <p:cTn id="59" fill="hold">
                            <p:stCondLst>
                              <p:cond delay="4500"/>
                            </p:stCondLst>
                            <p:childTnLst>
                              <p:par>
                                <p:cTn id="60" presetID="10" presetClass="entr" presetSubtype="0" fill="hold" nodeType="afterEffect">
                                  <p:stCondLst>
                                    <p:cond delay="0"/>
                                  </p:stCondLst>
                                  <p:childTnLst>
                                    <p:set>
                                      <p:cBhvr>
                                        <p:cTn id="61" dur="1" fill="hold">
                                          <p:stCondLst>
                                            <p:cond delay="0"/>
                                          </p:stCondLst>
                                        </p:cTn>
                                        <p:tgtEl>
                                          <p:spTgt spid="53"/>
                                        </p:tgtEl>
                                        <p:attrNameLst>
                                          <p:attrName>style.visibility</p:attrName>
                                        </p:attrNameLst>
                                      </p:cBhvr>
                                      <p:to>
                                        <p:strVal val="visible"/>
                                      </p:to>
                                    </p:set>
                                    <p:animEffect transition="in" filter="fade">
                                      <p:cBhvr>
                                        <p:cTn id="62" dur="500"/>
                                        <p:tgtEl>
                                          <p:spTgt spid="53"/>
                                        </p:tgtEl>
                                      </p:cBhvr>
                                    </p:animEffect>
                                  </p:childTnLst>
                                </p:cTn>
                              </p:par>
                              <p:par>
                                <p:cTn id="63" presetID="3" presetClass="entr" presetSubtype="10" fill="hold" grpId="0" nodeType="withEffect">
                                  <p:stCondLst>
                                    <p:cond delay="0"/>
                                  </p:stCondLst>
                                  <p:childTnLst>
                                    <p:set>
                                      <p:cBhvr>
                                        <p:cTn id="64" dur="1" fill="hold">
                                          <p:stCondLst>
                                            <p:cond delay="0"/>
                                          </p:stCondLst>
                                        </p:cTn>
                                        <p:tgtEl>
                                          <p:spTgt spid="65"/>
                                        </p:tgtEl>
                                        <p:attrNameLst>
                                          <p:attrName>style.visibility</p:attrName>
                                        </p:attrNameLst>
                                      </p:cBhvr>
                                      <p:to>
                                        <p:strVal val="visible"/>
                                      </p:to>
                                    </p:set>
                                    <p:animEffect transition="in" filter="blinds(horizontal)">
                                      <p:cBhvr>
                                        <p:cTn id="65" dur="500"/>
                                        <p:tgtEl>
                                          <p:spTgt spid="65"/>
                                        </p:tgtEl>
                                      </p:cBhvr>
                                    </p:animEffect>
                                  </p:childTnLst>
                                </p:cTn>
                              </p:par>
                            </p:childTnLst>
                          </p:cTn>
                        </p:par>
                        <p:par>
                          <p:cTn id="66" fill="hold">
                            <p:stCondLst>
                              <p:cond delay="5000"/>
                            </p:stCondLst>
                            <p:childTnLst>
                              <p:par>
                                <p:cTn id="67" presetID="10" presetClass="entr" presetSubtype="0" fill="hold" nodeType="afterEffect">
                                  <p:stCondLst>
                                    <p:cond delay="0"/>
                                  </p:stCondLst>
                                  <p:childTnLst>
                                    <p:set>
                                      <p:cBhvr>
                                        <p:cTn id="68" dur="1" fill="hold">
                                          <p:stCondLst>
                                            <p:cond delay="0"/>
                                          </p:stCondLst>
                                        </p:cTn>
                                        <p:tgtEl>
                                          <p:spTgt spid="54"/>
                                        </p:tgtEl>
                                        <p:attrNameLst>
                                          <p:attrName>style.visibility</p:attrName>
                                        </p:attrNameLst>
                                      </p:cBhvr>
                                      <p:to>
                                        <p:strVal val="visible"/>
                                      </p:to>
                                    </p:set>
                                    <p:animEffect transition="in" filter="fade">
                                      <p:cBhvr>
                                        <p:cTn id="69" dur="500"/>
                                        <p:tgtEl>
                                          <p:spTgt spid="54"/>
                                        </p:tgtEl>
                                      </p:cBhvr>
                                    </p:animEffect>
                                  </p:childTnLst>
                                </p:cTn>
                              </p:par>
                              <p:par>
                                <p:cTn id="70" presetID="3" presetClass="entr" presetSubtype="10" fill="hold" grpId="0" nodeType="withEffect">
                                  <p:stCondLst>
                                    <p:cond delay="0"/>
                                  </p:stCondLst>
                                  <p:childTnLst>
                                    <p:set>
                                      <p:cBhvr>
                                        <p:cTn id="71" dur="1" fill="hold">
                                          <p:stCondLst>
                                            <p:cond delay="0"/>
                                          </p:stCondLst>
                                        </p:cTn>
                                        <p:tgtEl>
                                          <p:spTgt spid="66"/>
                                        </p:tgtEl>
                                        <p:attrNameLst>
                                          <p:attrName>style.visibility</p:attrName>
                                        </p:attrNameLst>
                                      </p:cBhvr>
                                      <p:to>
                                        <p:strVal val="visible"/>
                                      </p:to>
                                    </p:set>
                                    <p:animEffect transition="in" filter="blinds(horizontal)">
                                      <p:cBhvr>
                                        <p:cTn id="72" dur="500"/>
                                        <p:tgtEl>
                                          <p:spTgt spid="66"/>
                                        </p:tgtEl>
                                      </p:cBhvr>
                                    </p:animEffect>
                                  </p:childTnLst>
                                </p:cTn>
                              </p:par>
                            </p:childTnLst>
                          </p:cTn>
                        </p:par>
                        <p:par>
                          <p:cTn id="73" fill="hold">
                            <p:stCondLst>
                              <p:cond delay="5500"/>
                            </p:stCondLst>
                            <p:childTnLst>
                              <p:par>
                                <p:cTn id="74" presetID="10" presetClass="entr" presetSubtype="0" fill="hold" nodeType="afterEffect">
                                  <p:stCondLst>
                                    <p:cond delay="0"/>
                                  </p:stCondLst>
                                  <p:childTnLst>
                                    <p:set>
                                      <p:cBhvr>
                                        <p:cTn id="75" dur="1" fill="hold">
                                          <p:stCondLst>
                                            <p:cond delay="0"/>
                                          </p:stCondLst>
                                        </p:cTn>
                                        <p:tgtEl>
                                          <p:spTgt spid="58"/>
                                        </p:tgtEl>
                                        <p:attrNameLst>
                                          <p:attrName>style.visibility</p:attrName>
                                        </p:attrNameLst>
                                      </p:cBhvr>
                                      <p:to>
                                        <p:strVal val="visible"/>
                                      </p:to>
                                    </p:set>
                                    <p:animEffect transition="in" filter="fade">
                                      <p:cBhvr>
                                        <p:cTn id="76" dur="500"/>
                                        <p:tgtEl>
                                          <p:spTgt spid="58"/>
                                        </p:tgtEl>
                                      </p:cBhvr>
                                    </p:animEffect>
                                  </p:childTnLst>
                                </p:cTn>
                              </p:par>
                              <p:par>
                                <p:cTn id="77" presetID="3" presetClass="entr" presetSubtype="10" fill="hold" grpId="0" nodeType="withEffect">
                                  <p:stCondLst>
                                    <p:cond delay="0"/>
                                  </p:stCondLst>
                                  <p:childTnLst>
                                    <p:set>
                                      <p:cBhvr>
                                        <p:cTn id="78" dur="1" fill="hold">
                                          <p:stCondLst>
                                            <p:cond delay="0"/>
                                          </p:stCondLst>
                                        </p:cTn>
                                        <p:tgtEl>
                                          <p:spTgt spid="59"/>
                                        </p:tgtEl>
                                        <p:attrNameLst>
                                          <p:attrName>style.visibility</p:attrName>
                                        </p:attrNameLst>
                                      </p:cBhvr>
                                      <p:to>
                                        <p:strVal val="visible"/>
                                      </p:to>
                                    </p:set>
                                    <p:animEffect transition="in" filter="blinds(horizontal)">
                                      <p:cBhvr>
                                        <p:cTn id="79" dur="500"/>
                                        <p:tgtEl>
                                          <p:spTgt spid="59"/>
                                        </p:tgtEl>
                                      </p:cBhvr>
                                    </p:animEffect>
                                  </p:childTnLst>
                                </p:cTn>
                              </p:par>
                            </p:childTnLst>
                          </p:cTn>
                        </p:par>
                        <p:par>
                          <p:cTn id="80" fill="hold">
                            <p:stCondLst>
                              <p:cond delay="6000"/>
                            </p:stCondLst>
                            <p:childTnLst>
                              <p:par>
                                <p:cTn id="81" presetID="10" presetClass="entr" presetSubtype="0" fill="hold" nodeType="afterEffect">
                                  <p:stCondLst>
                                    <p:cond delay="0"/>
                                  </p:stCondLst>
                                  <p:childTnLst>
                                    <p:set>
                                      <p:cBhvr>
                                        <p:cTn id="82" dur="1" fill="hold">
                                          <p:stCondLst>
                                            <p:cond delay="0"/>
                                          </p:stCondLst>
                                        </p:cTn>
                                        <p:tgtEl>
                                          <p:spTgt spid="68"/>
                                        </p:tgtEl>
                                        <p:attrNameLst>
                                          <p:attrName>style.visibility</p:attrName>
                                        </p:attrNameLst>
                                      </p:cBhvr>
                                      <p:to>
                                        <p:strVal val="visible"/>
                                      </p:to>
                                    </p:set>
                                    <p:animEffect transition="in" filter="fade">
                                      <p:cBhvr>
                                        <p:cTn id="83" dur="500"/>
                                        <p:tgtEl>
                                          <p:spTgt spid="68"/>
                                        </p:tgtEl>
                                      </p:cBhvr>
                                    </p:animEffect>
                                  </p:childTnLst>
                                </p:cTn>
                              </p:par>
                              <p:par>
                                <p:cTn id="84" presetID="3" presetClass="entr" presetSubtype="10" fill="hold" grpId="0" nodeType="withEffect">
                                  <p:stCondLst>
                                    <p:cond delay="0"/>
                                  </p:stCondLst>
                                  <p:childTnLst>
                                    <p:set>
                                      <p:cBhvr>
                                        <p:cTn id="85" dur="1" fill="hold">
                                          <p:stCondLst>
                                            <p:cond delay="0"/>
                                          </p:stCondLst>
                                        </p:cTn>
                                        <p:tgtEl>
                                          <p:spTgt spid="69"/>
                                        </p:tgtEl>
                                        <p:attrNameLst>
                                          <p:attrName>style.visibility</p:attrName>
                                        </p:attrNameLst>
                                      </p:cBhvr>
                                      <p:to>
                                        <p:strVal val="visible"/>
                                      </p:to>
                                    </p:set>
                                    <p:animEffect transition="in" filter="blinds(horizontal)">
                                      <p:cBhvr>
                                        <p:cTn id="86" dur="500"/>
                                        <p:tgtEl>
                                          <p:spTgt spid="69"/>
                                        </p:tgtEl>
                                      </p:cBhvr>
                                    </p:animEffect>
                                  </p:childTnLst>
                                </p:cTn>
                              </p:par>
                            </p:childTnLst>
                          </p:cTn>
                        </p:par>
                        <p:par>
                          <p:cTn id="87" fill="hold">
                            <p:stCondLst>
                              <p:cond delay="6500"/>
                            </p:stCondLst>
                            <p:childTnLst>
                              <p:par>
                                <p:cTn id="88" presetID="10" presetClass="entr" presetSubtype="0" fill="hold" nodeType="afterEffect">
                                  <p:stCondLst>
                                    <p:cond delay="0"/>
                                  </p:stCondLst>
                                  <p:childTnLst>
                                    <p:set>
                                      <p:cBhvr>
                                        <p:cTn id="89" dur="1" fill="hold">
                                          <p:stCondLst>
                                            <p:cond delay="0"/>
                                          </p:stCondLst>
                                        </p:cTn>
                                        <p:tgtEl>
                                          <p:spTgt spid="70"/>
                                        </p:tgtEl>
                                        <p:attrNameLst>
                                          <p:attrName>style.visibility</p:attrName>
                                        </p:attrNameLst>
                                      </p:cBhvr>
                                      <p:to>
                                        <p:strVal val="visible"/>
                                      </p:to>
                                    </p:set>
                                    <p:animEffect transition="in" filter="fade">
                                      <p:cBhvr>
                                        <p:cTn id="90" dur="500"/>
                                        <p:tgtEl>
                                          <p:spTgt spid="70"/>
                                        </p:tgtEl>
                                      </p:cBhvr>
                                    </p:animEffect>
                                  </p:childTnLst>
                                </p:cTn>
                              </p:par>
                              <p:par>
                                <p:cTn id="91" presetID="3" presetClass="entr" presetSubtype="10" fill="hold" grpId="0" nodeType="withEffect">
                                  <p:stCondLst>
                                    <p:cond delay="0"/>
                                  </p:stCondLst>
                                  <p:childTnLst>
                                    <p:set>
                                      <p:cBhvr>
                                        <p:cTn id="92" dur="1" fill="hold">
                                          <p:stCondLst>
                                            <p:cond delay="0"/>
                                          </p:stCondLst>
                                        </p:cTn>
                                        <p:tgtEl>
                                          <p:spTgt spid="71"/>
                                        </p:tgtEl>
                                        <p:attrNameLst>
                                          <p:attrName>style.visibility</p:attrName>
                                        </p:attrNameLst>
                                      </p:cBhvr>
                                      <p:to>
                                        <p:strVal val="visible"/>
                                      </p:to>
                                    </p:set>
                                    <p:animEffect transition="in" filter="blinds(horizontal)">
                                      <p:cBhvr>
                                        <p:cTn id="93" dur="500"/>
                                        <p:tgtEl>
                                          <p:spTgt spid="71"/>
                                        </p:tgtEl>
                                      </p:cBhvr>
                                    </p:animEffect>
                                  </p:childTnLst>
                                </p:cTn>
                              </p:par>
                            </p:childTnLst>
                          </p:cTn>
                        </p:par>
                        <p:par>
                          <p:cTn id="94" fill="hold">
                            <p:stCondLst>
                              <p:cond delay="7000"/>
                            </p:stCondLst>
                            <p:childTnLst>
                              <p:par>
                                <p:cTn id="95" presetID="10" presetClass="entr" presetSubtype="0" fill="hold" nodeType="afterEffect">
                                  <p:stCondLst>
                                    <p:cond delay="0"/>
                                  </p:stCondLst>
                                  <p:childTnLst>
                                    <p:set>
                                      <p:cBhvr>
                                        <p:cTn id="96" dur="1" fill="hold">
                                          <p:stCondLst>
                                            <p:cond delay="0"/>
                                          </p:stCondLst>
                                        </p:cTn>
                                        <p:tgtEl>
                                          <p:spTgt spid="72"/>
                                        </p:tgtEl>
                                        <p:attrNameLst>
                                          <p:attrName>style.visibility</p:attrName>
                                        </p:attrNameLst>
                                      </p:cBhvr>
                                      <p:to>
                                        <p:strVal val="visible"/>
                                      </p:to>
                                    </p:set>
                                    <p:animEffect transition="in" filter="fade">
                                      <p:cBhvr>
                                        <p:cTn id="97" dur="500"/>
                                        <p:tgtEl>
                                          <p:spTgt spid="72"/>
                                        </p:tgtEl>
                                      </p:cBhvr>
                                    </p:animEffect>
                                  </p:childTnLst>
                                </p:cTn>
                              </p:par>
                              <p:par>
                                <p:cTn id="98" presetID="3" presetClass="entr" presetSubtype="10" fill="hold" grpId="0" nodeType="withEffect">
                                  <p:stCondLst>
                                    <p:cond delay="0"/>
                                  </p:stCondLst>
                                  <p:childTnLst>
                                    <p:set>
                                      <p:cBhvr>
                                        <p:cTn id="99" dur="1" fill="hold">
                                          <p:stCondLst>
                                            <p:cond delay="0"/>
                                          </p:stCondLst>
                                        </p:cTn>
                                        <p:tgtEl>
                                          <p:spTgt spid="73"/>
                                        </p:tgtEl>
                                        <p:attrNameLst>
                                          <p:attrName>style.visibility</p:attrName>
                                        </p:attrNameLst>
                                      </p:cBhvr>
                                      <p:to>
                                        <p:strVal val="visible"/>
                                      </p:to>
                                    </p:set>
                                    <p:animEffect transition="in" filter="blinds(horizontal)">
                                      <p:cBhvr>
                                        <p:cTn id="100" dur="500"/>
                                        <p:tgtEl>
                                          <p:spTgt spid="73"/>
                                        </p:tgtEl>
                                      </p:cBhvr>
                                    </p:animEffect>
                                  </p:childTnLst>
                                </p:cTn>
                              </p:par>
                            </p:childTnLst>
                          </p:cTn>
                        </p:par>
                        <p:par>
                          <p:cTn id="101" fill="hold">
                            <p:stCondLst>
                              <p:cond delay="7500"/>
                            </p:stCondLst>
                            <p:childTnLst>
                              <p:par>
                                <p:cTn id="102" presetID="10" presetClass="entr" presetSubtype="0" fill="hold" nodeType="afterEffect">
                                  <p:stCondLst>
                                    <p:cond delay="0"/>
                                  </p:stCondLst>
                                  <p:childTnLst>
                                    <p:set>
                                      <p:cBhvr>
                                        <p:cTn id="103" dur="1" fill="hold">
                                          <p:stCondLst>
                                            <p:cond delay="0"/>
                                          </p:stCondLst>
                                        </p:cTn>
                                        <p:tgtEl>
                                          <p:spTgt spid="74"/>
                                        </p:tgtEl>
                                        <p:attrNameLst>
                                          <p:attrName>style.visibility</p:attrName>
                                        </p:attrNameLst>
                                      </p:cBhvr>
                                      <p:to>
                                        <p:strVal val="visible"/>
                                      </p:to>
                                    </p:set>
                                    <p:animEffect transition="in" filter="fade">
                                      <p:cBhvr>
                                        <p:cTn id="104" dur="500"/>
                                        <p:tgtEl>
                                          <p:spTgt spid="74"/>
                                        </p:tgtEl>
                                      </p:cBhvr>
                                    </p:animEffect>
                                  </p:childTnLst>
                                </p:cTn>
                              </p:par>
                              <p:par>
                                <p:cTn id="105" presetID="3" presetClass="entr" presetSubtype="10" fill="hold" grpId="0" nodeType="withEffect">
                                  <p:stCondLst>
                                    <p:cond delay="0"/>
                                  </p:stCondLst>
                                  <p:childTnLst>
                                    <p:set>
                                      <p:cBhvr>
                                        <p:cTn id="106" dur="1" fill="hold">
                                          <p:stCondLst>
                                            <p:cond delay="0"/>
                                          </p:stCondLst>
                                        </p:cTn>
                                        <p:tgtEl>
                                          <p:spTgt spid="75"/>
                                        </p:tgtEl>
                                        <p:attrNameLst>
                                          <p:attrName>style.visibility</p:attrName>
                                        </p:attrNameLst>
                                      </p:cBhvr>
                                      <p:to>
                                        <p:strVal val="visible"/>
                                      </p:to>
                                    </p:set>
                                    <p:animEffect transition="in" filter="blinds(horizontal)">
                                      <p:cBhvr>
                                        <p:cTn id="107" dur="500"/>
                                        <p:tgtEl>
                                          <p:spTgt spid="75"/>
                                        </p:tgtEl>
                                      </p:cBhvr>
                                    </p:animEffect>
                                  </p:childTnLst>
                                </p:cTn>
                              </p:par>
                            </p:childTnLst>
                          </p:cTn>
                        </p:par>
                        <p:par>
                          <p:cTn id="108" fill="hold">
                            <p:stCondLst>
                              <p:cond delay="8000"/>
                            </p:stCondLst>
                            <p:childTnLst>
                              <p:par>
                                <p:cTn id="109" presetID="10" presetClass="entr" presetSubtype="0" fill="hold" nodeType="afterEffect">
                                  <p:stCondLst>
                                    <p:cond delay="0"/>
                                  </p:stCondLst>
                                  <p:childTnLst>
                                    <p:set>
                                      <p:cBhvr>
                                        <p:cTn id="110" dur="1" fill="hold">
                                          <p:stCondLst>
                                            <p:cond delay="0"/>
                                          </p:stCondLst>
                                        </p:cTn>
                                        <p:tgtEl>
                                          <p:spTgt spid="76"/>
                                        </p:tgtEl>
                                        <p:attrNameLst>
                                          <p:attrName>style.visibility</p:attrName>
                                        </p:attrNameLst>
                                      </p:cBhvr>
                                      <p:to>
                                        <p:strVal val="visible"/>
                                      </p:to>
                                    </p:set>
                                    <p:animEffect transition="in" filter="fade">
                                      <p:cBhvr>
                                        <p:cTn id="111" dur="500"/>
                                        <p:tgtEl>
                                          <p:spTgt spid="76"/>
                                        </p:tgtEl>
                                      </p:cBhvr>
                                    </p:animEffect>
                                  </p:childTnLst>
                                </p:cTn>
                              </p:par>
                              <p:par>
                                <p:cTn id="112" presetID="3" presetClass="entr" presetSubtype="10" fill="hold" grpId="0" nodeType="withEffect">
                                  <p:stCondLst>
                                    <p:cond delay="0"/>
                                  </p:stCondLst>
                                  <p:childTnLst>
                                    <p:set>
                                      <p:cBhvr>
                                        <p:cTn id="113" dur="1" fill="hold">
                                          <p:stCondLst>
                                            <p:cond delay="0"/>
                                          </p:stCondLst>
                                        </p:cTn>
                                        <p:tgtEl>
                                          <p:spTgt spid="77"/>
                                        </p:tgtEl>
                                        <p:attrNameLst>
                                          <p:attrName>style.visibility</p:attrName>
                                        </p:attrNameLst>
                                      </p:cBhvr>
                                      <p:to>
                                        <p:strVal val="visible"/>
                                      </p:to>
                                    </p:set>
                                    <p:animEffect transition="in" filter="blinds(horizontal)">
                                      <p:cBhvr>
                                        <p:cTn id="114" dur="500"/>
                                        <p:tgtEl>
                                          <p:spTgt spid="77"/>
                                        </p:tgtEl>
                                      </p:cBhvr>
                                    </p:animEffect>
                                  </p:childTnLst>
                                </p:cTn>
                              </p:par>
                            </p:childTnLst>
                          </p:cTn>
                        </p:par>
                        <p:par>
                          <p:cTn id="115" fill="hold">
                            <p:stCondLst>
                              <p:cond delay="8500"/>
                            </p:stCondLst>
                            <p:childTnLst>
                              <p:par>
                                <p:cTn id="116" presetID="10" presetClass="entr" presetSubtype="0" fill="hold" nodeType="afterEffect">
                                  <p:stCondLst>
                                    <p:cond delay="0"/>
                                  </p:stCondLst>
                                  <p:childTnLst>
                                    <p:set>
                                      <p:cBhvr>
                                        <p:cTn id="117" dur="1" fill="hold">
                                          <p:stCondLst>
                                            <p:cond delay="0"/>
                                          </p:stCondLst>
                                        </p:cTn>
                                        <p:tgtEl>
                                          <p:spTgt spid="78"/>
                                        </p:tgtEl>
                                        <p:attrNameLst>
                                          <p:attrName>style.visibility</p:attrName>
                                        </p:attrNameLst>
                                      </p:cBhvr>
                                      <p:to>
                                        <p:strVal val="visible"/>
                                      </p:to>
                                    </p:set>
                                    <p:animEffect transition="in" filter="fade">
                                      <p:cBhvr>
                                        <p:cTn id="118" dur="500"/>
                                        <p:tgtEl>
                                          <p:spTgt spid="78"/>
                                        </p:tgtEl>
                                      </p:cBhvr>
                                    </p:animEffect>
                                  </p:childTnLst>
                                </p:cTn>
                              </p:par>
                              <p:par>
                                <p:cTn id="119" presetID="3" presetClass="entr" presetSubtype="10" fill="hold" grpId="0" nodeType="withEffect">
                                  <p:stCondLst>
                                    <p:cond delay="0"/>
                                  </p:stCondLst>
                                  <p:childTnLst>
                                    <p:set>
                                      <p:cBhvr>
                                        <p:cTn id="120" dur="1" fill="hold">
                                          <p:stCondLst>
                                            <p:cond delay="0"/>
                                          </p:stCondLst>
                                        </p:cTn>
                                        <p:tgtEl>
                                          <p:spTgt spid="79"/>
                                        </p:tgtEl>
                                        <p:attrNameLst>
                                          <p:attrName>style.visibility</p:attrName>
                                        </p:attrNameLst>
                                      </p:cBhvr>
                                      <p:to>
                                        <p:strVal val="visible"/>
                                      </p:to>
                                    </p:set>
                                    <p:animEffect transition="in" filter="blinds(horizontal)">
                                      <p:cBhvr>
                                        <p:cTn id="121"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50" grpId="0"/>
      <p:bldP spid="59" grpId="0"/>
      <p:bldP spid="61" grpId="0"/>
      <p:bldP spid="62" grpId="0"/>
      <p:bldP spid="63" grpId="0"/>
      <p:bldP spid="64" grpId="0"/>
      <p:bldP spid="65" grpId="0"/>
      <p:bldP spid="66" grpId="0"/>
      <p:bldP spid="67" grpId="0"/>
      <p:bldP spid="69" grpId="0"/>
      <p:bldP spid="71" grpId="0"/>
      <p:bldP spid="73" grpId="0"/>
      <p:bldP spid="75" grpId="0"/>
      <p:bldP spid="77" grpId="0"/>
      <p:bldP spid="7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3"/>
          <p:cNvPicPr>
            <a:picLocks noChangeAspect="1" noChangeArrowheads="1"/>
          </p:cNvPicPr>
          <p:nvPr/>
        </p:nvPicPr>
        <p:blipFill>
          <a:blip r:embed="rId2" cstate="print">
            <a:lum bright="6000"/>
            <a:extLst>
              <a:ext uri="{28A0092B-C50C-407E-A947-70E740481C1C}">
                <a14:useLocalDpi xmlns="" xmlns:a14="http://schemas.microsoft.com/office/drawing/2010/main" val="0"/>
              </a:ext>
            </a:extLst>
          </a:blip>
          <a:srcRect b="5304"/>
          <a:stretch>
            <a:fillRect/>
          </a:stretch>
        </p:blipFill>
        <p:spPr bwMode="auto">
          <a:xfrm>
            <a:off x="2411415" y="2276872"/>
            <a:ext cx="6732587" cy="45811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0" name="灯片编号占位符 9"/>
          <p:cNvSpPr>
            <a:spLocks noGrp="1"/>
          </p:cNvSpPr>
          <p:nvPr>
            <p:ph type="sldNum" sz="quarter" idx="12"/>
          </p:nvPr>
        </p:nvSpPr>
        <p:spPr/>
        <p:txBody>
          <a:bodyPr/>
          <a:lstStyle/>
          <a:p>
            <a:fld id="{5A604C71-2824-3A43-A759-2F02711C581D}" type="slidenum">
              <a:rPr kumimoji="1" lang="zh-CN" altLang="en-US" smtClean="0"/>
              <a:pPr/>
              <a:t>6</a:t>
            </a:fld>
            <a:endParaRPr kumimoji="1" lang="zh-CN" altLang="en-US"/>
          </a:p>
        </p:txBody>
      </p:sp>
      <p:pic>
        <p:nvPicPr>
          <p:cNvPr id="3074" name="Picture 2"/>
          <p:cNvPicPr>
            <a:picLocks noChangeAspect="1" noChangeArrowheads="1"/>
          </p:cNvPicPr>
          <p:nvPr/>
        </p:nvPicPr>
        <p:blipFill>
          <a:blip r:embed="rId3" cstate="print"/>
          <a:srcRect/>
          <a:stretch>
            <a:fillRect/>
          </a:stretch>
        </p:blipFill>
        <p:spPr bwMode="auto">
          <a:xfrm>
            <a:off x="7956376" y="1"/>
            <a:ext cx="704925" cy="620688"/>
          </a:xfrm>
          <a:prstGeom prst="rect">
            <a:avLst/>
          </a:prstGeom>
          <a:noFill/>
          <a:ln w="9525">
            <a:noFill/>
            <a:miter lim="800000"/>
            <a:headEnd/>
            <a:tailEnd/>
          </a:ln>
        </p:spPr>
      </p:pic>
      <p:sp>
        <p:nvSpPr>
          <p:cNvPr id="9" name="标题 1"/>
          <p:cNvSpPr txBox="1">
            <a:spLocks/>
          </p:cNvSpPr>
          <p:nvPr/>
        </p:nvSpPr>
        <p:spPr>
          <a:xfrm flipV="1">
            <a:off x="0" y="-1"/>
            <a:ext cx="7643834" cy="622997"/>
          </a:xfrm>
          <a:prstGeom prst="snip1Rect">
            <a:avLst>
              <a:gd name="adj" fmla="val 50000"/>
            </a:avLst>
          </a:prstGeom>
          <a:solidFill>
            <a:srgbClr val="F6862A"/>
          </a:solidFill>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en-US" altLang="zh-CN" sz="20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j-cs"/>
              </a:rPr>
              <a:t>  </a:t>
            </a:r>
            <a:endParaRPr kumimoji="1" lang="zh-CN" altLang="en-US" sz="2000" b="0"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j-cs"/>
            </a:endParaRPr>
          </a:p>
        </p:txBody>
      </p:sp>
      <p:sp>
        <p:nvSpPr>
          <p:cNvPr id="12" name="矩形 11"/>
          <p:cNvSpPr/>
          <p:nvPr/>
        </p:nvSpPr>
        <p:spPr>
          <a:xfrm>
            <a:off x="0" y="5669981"/>
            <a:ext cx="9144000" cy="1188018"/>
          </a:xfrm>
          <a:prstGeom prst="rect">
            <a:avLst/>
          </a:prstGeom>
          <a:solidFill>
            <a:schemeClr val="accent6"/>
          </a:solidFill>
        </p:spPr>
        <p:txBody>
          <a:bodyPr wrap="square">
            <a:spAutoFit/>
          </a:bodyPr>
          <a:lstStyle/>
          <a:p>
            <a:pPr lvl="0" algn="ctr">
              <a:spcBef>
                <a:spcPct val="20000"/>
              </a:spcBef>
              <a:defRPr/>
            </a:pPr>
            <a:r>
              <a:rPr lang="zh-CN" altLang="en-US" sz="2800" b="1" dirty="0" smtClean="0">
                <a:solidFill>
                  <a:schemeClr val="bg1"/>
                </a:solidFill>
                <a:latin typeface="+mn-ea"/>
              </a:rPr>
              <a:t>全国最大的正规出租车召车</a:t>
            </a:r>
            <a:r>
              <a:rPr lang="en-US" altLang="zh-CN" sz="2800" b="1" dirty="0" smtClean="0">
                <a:solidFill>
                  <a:schemeClr val="bg1"/>
                </a:solidFill>
                <a:latin typeface="+mn-ea"/>
              </a:rPr>
              <a:t>APP</a:t>
            </a:r>
          </a:p>
          <a:p>
            <a:pPr lvl="0" algn="ctr">
              <a:spcBef>
                <a:spcPct val="20000"/>
              </a:spcBef>
              <a:defRPr/>
            </a:pPr>
            <a:r>
              <a:rPr lang="zh-CN" altLang="en-US" sz="3600" b="1" dirty="0" smtClean="0">
                <a:solidFill>
                  <a:schemeClr val="bg1"/>
                </a:solidFill>
                <a:latin typeface="微软雅黑" pitchFamily="34" charset="-122"/>
                <a:ea typeface="微软雅黑" pitchFamily="34" charset="-122"/>
              </a:rPr>
              <a:t>嘀嘀打车  </a:t>
            </a:r>
            <a:endParaRPr lang="en-US" altLang="zh-CN" sz="3600" b="1" dirty="0">
              <a:solidFill>
                <a:schemeClr val="bg1"/>
              </a:solidFill>
              <a:latin typeface="微软雅黑" pitchFamily="34" charset="-122"/>
              <a:ea typeface="微软雅黑" pitchFamily="34" charset="-122"/>
            </a:endParaRPr>
          </a:p>
        </p:txBody>
      </p:sp>
      <p:sp>
        <p:nvSpPr>
          <p:cNvPr id="14" name="Text Box 5"/>
          <p:cNvSpPr txBox="1">
            <a:spLocks noChangeArrowheads="1"/>
          </p:cNvSpPr>
          <p:nvPr/>
        </p:nvSpPr>
        <p:spPr bwMode="auto">
          <a:xfrm>
            <a:off x="2052587" y="3786190"/>
            <a:ext cx="1511300" cy="584775"/>
          </a:xfrm>
          <a:prstGeom prst="rect">
            <a:avLst/>
          </a:prstGeom>
          <a:noFill/>
          <a:ln>
            <a:noFill/>
          </a:ln>
          <a:effectLst/>
          <a:extLst>
            <a:ext uri="{909E8E84-426E-40DD-AFC4-6F175D3DCCD1}">
              <a14:hiddenFill xmlns="" xmlns:a14="http://schemas.microsoft.com/office/drawing/2010/main">
                <a:solidFill>
                  <a:srgbClr val="3366CC"/>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n-US" altLang="zh-CN" sz="1600" i="1" dirty="0" smtClean="0">
                <a:effectLst>
                  <a:outerShdw blurRad="38100" dist="38100" dir="2700000" algn="tl">
                    <a:srgbClr val="000000">
                      <a:alpha val="43137"/>
                    </a:srgbClr>
                  </a:outerShdw>
                </a:effectLst>
                <a:latin typeface="微软雅黑" pitchFamily="34" charset="-122"/>
                <a:ea typeface="微软雅黑" pitchFamily="34" charset="-122"/>
              </a:rPr>
              <a:t>12/09/09 </a:t>
            </a:r>
            <a:r>
              <a:rPr lang="en-US" altLang="zh-CN" sz="1600" dirty="0" smtClean="0">
                <a:effectLst>
                  <a:outerShdw blurRad="38100" dist="38100" dir="2700000" algn="tl">
                    <a:srgbClr val="000000">
                      <a:alpha val="43137"/>
                    </a:srgbClr>
                  </a:outerShdw>
                </a:effectLst>
                <a:latin typeface="微软雅黑" pitchFamily="34" charset="-122"/>
                <a:ea typeface="微软雅黑" pitchFamily="34" charset="-122"/>
              </a:rPr>
              <a:t>                  </a:t>
            </a:r>
            <a:r>
              <a:rPr lang="zh-CN" altLang="en-US" sz="1600" dirty="0" smtClean="0">
                <a:effectLst>
                  <a:outerShdw blurRad="38100" dist="38100" dir="2700000" algn="tl">
                    <a:srgbClr val="000000">
                      <a:alpha val="43137"/>
                    </a:srgbClr>
                  </a:outerShdw>
                </a:effectLst>
                <a:latin typeface="微软雅黑" pitchFamily="34" charset="-122"/>
                <a:ea typeface="微软雅黑" pitchFamily="34" charset="-122"/>
              </a:rPr>
              <a:t>系统上线</a:t>
            </a:r>
            <a:endParaRPr lang="en-US" altLang="zh-CN" sz="1600" dirty="0">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5" name="Text Box 6"/>
          <p:cNvSpPr txBox="1">
            <a:spLocks noChangeArrowheads="1"/>
          </p:cNvSpPr>
          <p:nvPr/>
        </p:nvSpPr>
        <p:spPr bwMode="auto">
          <a:xfrm>
            <a:off x="971602" y="4356031"/>
            <a:ext cx="1584325" cy="584775"/>
          </a:xfrm>
          <a:prstGeom prst="rect">
            <a:avLst/>
          </a:prstGeom>
          <a:noFill/>
          <a:ln>
            <a:noFill/>
          </a:ln>
          <a:effectLst/>
          <a:extLst>
            <a:ext uri="{909E8E84-426E-40DD-AFC4-6F175D3DCCD1}">
              <a14:hiddenFill xmlns="" xmlns:a14="http://schemas.microsoft.com/office/drawing/2010/main">
                <a:solidFill>
                  <a:srgbClr val="3366CC"/>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n-US" altLang="zh-CN" sz="1600" i="1" dirty="0">
                <a:effectLst>
                  <a:outerShdw blurRad="38100" dist="38100" dir="2700000" algn="tl">
                    <a:srgbClr val="000000">
                      <a:alpha val="43137"/>
                    </a:srgbClr>
                  </a:outerShdw>
                </a:effectLst>
                <a:latin typeface="微软雅黑" pitchFamily="34" charset="-122"/>
                <a:ea typeface="微软雅黑" pitchFamily="34" charset="-122"/>
              </a:rPr>
              <a:t>12/06/06 </a:t>
            </a:r>
            <a:r>
              <a:rPr lang="en-US" altLang="zh-CN" sz="1600" dirty="0">
                <a:effectLst>
                  <a:outerShdw blurRad="38100" dist="38100" dir="2700000" algn="tl">
                    <a:srgbClr val="000000">
                      <a:alpha val="43137"/>
                    </a:srgbClr>
                  </a:outerShdw>
                </a:effectLst>
                <a:latin typeface="微软雅黑" pitchFamily="34" charset="-122"/>
                <a:ea typeface="微软雅黑" pitchFamily="34" charset="-122"/>
              </a:rPr>
              <a:t>                  </a:t>
            </a:r>
            <a:r>
              <a:rPr lang="zh-CN" altLang="en-US" sz="1600" dirty="0">
                <a:effectLst>
                  <a:outerShdw blurRad="38100" dist="38100" dir="2700000" algn="tl">
                    <a:srgbClr val="000000">
                      <a:alpha val="43137"/>
                    </a:srgbClr>
                  </a:outerShdw>
                </a:effectLst>
                <a:latin typeface="微软雅黑" pitchFamily="34" charset="-122"/>
                <a:ea typeface="微软雅黑" pitchFamily="34" charset="-122"/>
              </a:rPr>
              <a:t>公司成立</a:t>
            </a:r>
            <a:endParaRPr lang="en-US" altLang="zh-CN" sz="1600" dirty="0">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6" name="Line 7"/>
          <p:cNvSpPr>
            <a:spLocks noChangeShapeType="1"/>
          </p:cNvSpPr>
          <p:nvPr/>
        </p:nvSpPr>
        <p:spPr bwMode="auto">
          <a:xfrm>
            <a:off x="1979712" y="2349897"/>
            <a:ext cx="0" cy="2936875"/>
          </a:xfrm>
          <a:prstGeom prst="line">
            <a:avLst/>
          </a:prstGeom>
          <a:noFill/>
          <a:ln w="9525">
            <a:solidFill>
              <a:schemeClr val="accent6"/>
            </a:solidFill>
            <a:prstDash val="dash"/>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 name="Line 8"/>
          <p:cNvSpPr>
            <a:spLocks noChangeShapeType="1"/>
          </p:cNvSpPr>
          <p:nvPr/>
        </p:nvSpPr>
        <p:spPr bwMode="auto">
          <a:xfrm>
            <a:off x="3112936" y="2036129"/>
            <a:ext cx="0" cy="3095625"/>
          </a:xfrm>
          <a:prstGeom prst="line">
            <a:avLst/>
          </a:prstGeom>
          <a:noFill/>
          <a:ln w="9525">
            <a:solidFill>
              <a:schemeClr val="accent6"/>
            </a:solidFill>
            <a:prstDash val="dash"/>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8" name="Line 9"/>
          <p:cNvSpPr>
            <a:spLocks noChangeShapeType="1"/>
          </p:cNvSpPr>
          <p:nvPr/>
        </p:nvSpPr>
        <p:spPr bwMode="auto">
          <a:xfrm>
            <a:off x="4357686" y="1628801"/>
            <a:ext cx="0" cy="3209201"/>
          </a:xfrm>
          <a:prstGeom prst="line">
            <a:avLst/>
          </a:prstGeom>
          <a:noFill/>
          <a:ln w="9525">
            <a:solidFill>
              <a:schemeClr val="accent6"/>
            </a:solidFill>
            <a:prstDash val="dash"/>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en-US" altLang="zh-CN" dirty="0" smtClean="0"/>
              <a:t> </a:t>
            </a:r>
            <a:endParaRPr lang="zh-CN" altLang="en-US" dirty="0"/>
          </a:p>
        </p:txBody>
      </p:sp>
      <p:sp>
        <p:nvSpPr>
          <p:cNvPr id="19" name="Text Box 10"/>
          <p:cNvSpPr txBox="1">
            <a:spLocks noChangeArrowheads="1"/>
          </p:cNvSpPr>
          <p:nvPr/>
        </p:nvSpPr>
        <p:spPr bwMode="auto">
          <a:xfrm>
            <a:off x="3132138" y="3071810"/>
            <a:ext cx="1511300" cy="1077218"/>
          </a:xfrm>
          <a:prstGeom prst="rect">
            <a:avLst/>
          </a:prstGeom>
          <a:noFill/>
          <a:ln>
            <a:noFill/>
          </a:ln>
          <a:effectLst/>
          <a:extLst>
            <a:ext uri="{909E8E84-426E-40DD-AFC4-6F175D3DCCD1}">
              <a14:hiddenFill xmlns="" xmlns:a14="http://schemas.microsoft.com/office/drawing/2010/main">
                <a:solidFill>
                  <a:srgbClr val="3366CC"/>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n-US" altLang="zh-CN" sz="1600" i="1" dirty="0" smtClean="0">
                <a:effectLst>
                  <a:outerShdw blurRad="38100" dist="38100" dir="2700000" algn="tl">
                    <a:srgbClr val="000000">
                      <a:alpha val="43137"/>
                    </a:srgbClr>
                  </a:outerShdw>
                </a:effectLst>
                <a:latin typeface="微软雅黑" pitchFamily="34" charset="-122"/>
                <a:ea typeface="微软雅黑" pitchFamily="34" charset="-122"/>
              </a:rPr>
              <a:t>13/03 </a:t>
            </a:r>
          </a:p>
          <a:p>
            <a:r>
              <a:rPr lang="zh-CN" altLang="en-US" sz="1600" dirty="0" smtClean="0">
                <a:effectLst>
                  <a:outerShdw blurRad="38100" dist="38100" dir="2700000" algn="tl">
                    <a:srgbClr val="000000">
                      <a:alpha val="43137"/>
                    </a:srgbClr>
                  </a:outerShdw>
                </a:effectLst>
                <a:latin typeface="微软雅黑" pitchFamily="34" charset="-122"/>
                <a:ea typeface="微软雅黑" pitchFamily="34" charset="-122"/>
              </a:rPr>
              <a:t>获艾瑞年度</a:t>
            </a:r>
            <a:endParaRPr lang="en-US" altLang="zh-CN" sz="1600" dirty="0" smtClean="0">
              <a:effectLst>
                <a:outerShdw blurRad="38100" dist="38100" dir="2700000" algn="tl">
                  <a:srgbClr val="000000">
                    <a:alpha val="43137"/>
                  </a:srgbClr>
                </a:outerShdw>
              </a:effectLst>
              <a:latin typeface="微软雅黑" pitchFamily="34" charset="-122"/>
              <a:ea typeface="微软雅黑" pitchFamily="34" charset="-122"/>
            </a:endParaRPr>
          </a:p>
          <a:p>
            <a:r>
              <a:rPr lang="zh-CN" altLang="en-US" sz="1600" dirty="0" smtClean="0">
                <a:effectLst>
                  <a:outerShdw blurRad="38100" dist="38100" dir="2700000" algn="tl">
                    <a:srgbClr val="000000">
                      <a:alpha val="43137"/>
                    </a:srgbClr>
                  </a:outerShdw>
                </a:effectLst>
                <a:latin typeface="微软雅黑" pitchFamily="34" charset="-122"/>
                <a:ea typeface="微软雅黑" pitchFamily="34" charset="-122"/>
              </a:rPr>
              <a:t>互联网创新</a:t>
            </a:r>
            <a:endParaRPr lang="en-US" altLang="zh-CN" sz="1600" dirty="0" smtClean="0">
              <a:effectLst>
                <a:outerShdw blurRad="38100" dist="38100" dir="2700000" algn="tl">
                  <a:srgbClr val="000000">
                    <a:alpha val="43137"/>
                  </a:srgbClr>
                </a:outerShdw>
              </a:effectLst>
              <a:latin typeface="微软雅黑" pitchFamily="34" charset="-122"/>
              <a:ea typeface="微软雅黑" pitchFamily="34" charset="-122"/>
            </a:endParaRPr>
          </a:p>
          <a:p>
            <a:r>
              <a:rPr lang="zh-CN" altLang="en-US" sz="1600" dirty="0" smtClean="0">
                <a:effectLst>
                  <a:outerShdw blurRad="38100" dist="38100" dir="2700000" algn="tl">
                    <a:srgbClr val="000000">
                      <a:alpha val="43137"/>
                    </a:srgbClr>
                  </a:outerShdw>
                </a:effectLst>
                <a:latin typeface="微软雅黑" pitchFamily="34" charset="-122"/>
                <a:ea typeface="微软雅黑" pitchFamily="34" charset="-122"/>
              </a:rPr>
              <a:t>服务第一名</a:t>
            </a:r>
            <a:endParaRPr lang="en-US" altLang="zh-CN" sz="1600" dirty="0">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20" name="Text Box 10"/>
          <p:cNvSpPr txBox="1">
            <a:spLocks noChangeArrowheads="1"/>
          </p:cNvSpPr>
          <p:nvPr/>
        </p:nvSpPr>
        <p:spPr bwMode="auto">
          <a:xfrm>
            <a:off x="4357686" y="2571744"/>
            <a:ext cx="1435946" cy="1077218"/>
          </a:xfrm>
          <a:prstGeom prst="rect">
            <a:avLst/>
          </a:prstGeom>
          <a:noFill/>
          <a:ln>
            <a:noFill/>
          </a:ln>
          <a:effectLst/>
          <a:extLst>
            <a:ext uri="{909E8E84-426E-40DD-AFC4-6F175D3DCCD1}">
              <a14:hiddenFill xmlns="" xmlns:a14="http://schemas.microsoft.com/office/drawing/2010/main">
                <a:solidFill>
                  <a:srgbClr val="3366CC"/>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1600" i="1" dirty="0" smtClean="0">
                <a:effectLst>
                  <a:outerShdw blurRad="38100" dist="38100" dir="2700000" algn="tl">
                    <a:srgbClr val="000000">
                      <a:alpha val="43137"/>
                    </a:srgbClr>
                  </a:outerShdw>
                </a:effectLst>
                <a:latin typeface="微软雅黑" pitchFamily="34" charset="-122"/>
                <a:ea typeface="微软雅黑" pitchFamily="34" charset="-122"/>
              </a:rPr>
              <a:t>13/10</a:t>
            </a:r>
            <a:endParaRPr lang="en-US" altLang="zh-CN" sz="1600" dirty="0" smtClean="0">
              <a:effectLst>
                <a:outerShdw blurRad="38100" dist="38100" dir="2700000" algn="tl">
                  <a:srgbClr val="000000">
                    <a:alpha val="43137"/>
                  </a:srgbClr>
                </a:outerShdw>
              </a:effectLst>
              <a:latin typeface="微软雅黑" pitchFamily="34" charset="-122"/>
              <a:ea typeface="微软雅黑" pitchFamily="34" charset="-122"/>
            </a:endParaRPr>
          </a:p>
          <a:p>
            <a:r>
              <a:rPr lang="en-US" altLang="zh-CN" sz="1600" dirty="0" smtClean="0">
                <a:effectLst>
                  <a:outerShdw blurRad="38100" dist="38100" dir="2700000" algn="tl">
                    <a:srgbClr val="000000">
                      <a:alpha val="43137"/>
                    </a:srgbClr>
                  </a:outerShdw>
                </a:effectLst>
                <a:latin typeface="微软雅黑" pitchFamily="34" charset="-122"/>
                <a:ea typeface="微软雅黑" pitchFamily="34" charset="-122"/>
              </a:rPr>
              <a:t>2.0  </a:t>
            </a:r>
            <a:r>
              <a:rPr lang="zh-CN" altLang="en-US" sz="1600" dirty="0" smtClean="0">
                <a:effectLst>
                  <a:outerShdw blurRad="38100" dist="38100" dir="2700000" algn="tl">
                    <a:srgbClr val="000000">
                      <a:alpha val="43137"/>
                    </a:srgbClr>
                  </a:outerShdw>
                </a:effectLst>
                <a:latin typeface="微软雅黑" pitchFamily="34" charset="-122"/>
                <a:ea typeface="微软雅黑" pitchFamily="34" charset="-122"/>
              </a:rPr>
              <a:t>系统上</a:t>
            </a:r>
            <a:endParaRPr lang="en-US" altLang="zh-CN" sz="1600" dirty="0" smtClean="0">
              <a:effectLst>
                <a:outerShdw blurRad="38100" dist="38100" dir="2700000" algn="tl">
                  <a:srgbClr val="000000">
                    <a:alpha val="43137"/>
                  </a:srgbClr>
                </a:outerShdw>
              </a:effectLst>
              <a:latin typeface="微软雅黑" pitchFamily="34" charset="-122"/>
              <a:ea typeface="微软雅黑" pitchFamily="34" charset="-122"/>
            </a:endParaRPr>
          </a:p>
          <a:p>
            <a:r>
              <a:rPr lang="zh-CN" altLang="en-US" sz="1600" dirty="0" smtClean="0">
                <a:effectLst>
                  <a:outerShdw blurRad="38100" dist="38100" dir="2700000" algn="tl">
                    <a:srgbClr val="000000">
                      <a:alpha val="43137"/>
                    </a:srgbClr>
                  </a:outerShdw>
                </a:effectLst>
                <a:latin typeface="微软雅黑" pitchFamily="34" charset="-122"/>
                <a:ea typeface="微软雅黑" pitchFamily="34" charset="-122"/>
              </a:rPr>
              <a:t>线，更好提</a:t>
            </a:r>
            <a:endParaRPr lang="en-US" altLang="zh-CN" sz="1600" dirty="0" smtClean="0">
              <a:effectLst>
                <a:outerShdw blurRad="38100" dist="38100" dir="2700000" algn="tl">
                  <a:srgbClr val="000000">
                    <a:alpha val="43137"/>
                  </a:srgbClr>
                </a:outerShdw>
              </a:effectLst>
              <a:latin typeface="微软雅黑" pitchFamily="34" charset="-122"/>
              <a:ea typeface="微软雅黑" pitchFamily="34" charset="-122"/>
            </a:endParaRPr>
          </a:p>
          <a:p>
            <a:r>
              <a:rPr lang="zh-CN" altLang="en-US" sz="1600" dirty="0" smtClean="0">
                <a:effectLst>
                  <a:outerShdw blurRad="38100" dist="38100" dir="2700000" algn="tl">
                    <a:srgbClr val="000000">
                      <a:alpha val="43137"/>
                    </a:srgbClr>
                  </a:outerShdw>
                </a:effectLst>
                <a:latin typeface="微软雅黑" pitchFamily="34" charset="-122"/>
                <a:ea typeface="微软雅黑" pitchFamily="34" charset="-122"/>
              </a:rPr>
              <a:t>升运力</a:t>
            </a:r>
            <a:endParaRPr lang="en-US" altLang="zh-CN" sz="1600" dirty="0">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21" name="Text Box 10"/>
          <p:cNvSpPr txBox="1">
            <a:spLocks noChangeArrowheads="1"/>
          </p:cNvSpPr>
          <p:nvPr/>
        </p:nvSpPr>
        <p:spPr bwMode="auto">
          <a:xfrm>
            <a:off x="5567307" y="1849853"/>
            <a:ext cx="2433717" cy="1323439"/>
          </a:xfrm>
          <a:prstGeom prst="rect">
            <a:avLst/>
          </a:prstGeom>
          <a:noFill/>
          <a:ln>
            <a:noFill/>
          </a:ln>
          <a:effectLst/>
          <a:extLst>
            <a:ext uri="{909E8E84-426E-40DD-AFC4-6F175D3DCCD1}">
              <a14:hiddenFill xmlns="" xmlns:a14="http://schemas.microsoft.com/office/drawing/2010/main">
                <a:solidFill>
                  <a:srgbClr val="3366CC"/>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1600" i="1" dirty="0" smtClean="0">
                <a:effectLst>
                  <a:outerShdw blurRad="38100" dist="38100" dir="2700000" algn="tl">
                    <a:srgbClr val="000000">
                      <a:alpha val="43137"/>
                    </a:srgbClr>
                  </a:outerShdw>
                </a:effectLst>
                <a:latin typeface="微软雅黑" pitchFamily="34" charset="-122"/>
                <a:ea typeface="微软雅黑" pitchFamily="34" charset="-122"/>
              </a:rPr>
              <a:t>14</a:t>
            </a:r>
            <a:r>
              <a:rPr lang="zh-CN" altLang="en-US" sz="1600" i="1" dirty="0" smtClean="0">
                <a:effectLst>
                  <a:outerShdw blurRad="38100" dist="38100" dir="2700000" algn="tl">
                    <a:srgbClr val="000000">
                      <a:alpha val="43137"/>
                    </a:srgbClr>
                  </a:outerShdw>
                </a:effectLst>
                <a:latin typeface="微软雅黑" pitchFamily="34" charset="-122"/>
                <a:ea typeface="微软雅黑" pitchFamily="34" charset="-122"/>
              </a:rPr>
              <a:t>年</a:t>
            </a:r>
            <a:endParaRPr lang="en-US" altLang="zh-CN" sz="1600" dirty="0" smtClean="0">
              <a:effectLst>
                <a:outerShdw blurRad="38100" dist="38100" dir="2700000" algn="tl">
                  <a:srgbClr val="000000">
                    <a:alpha val="43137"/>
                  </a:srgbClr>
                </a:outerShdw>
              </a:effectLst>
              <a:latin typeface="微软雅黑" pitchFamily="34" charset="-122"/>
              <a:ea typeface="微软雅黑" pitchFamily="34" charset="-122"/>
            </a:endParaRPr>
          </a:p>
          <a:p>
            <a:r>
              <a:rPr lang="zh-CN" altLang="en-US" sz="1600" dirty="0" smtClean="0">
                <a:effectLst>
                  <a:outerShdw blurRad="38100" dist="38100" dir="2700000" algn="tl">
                    <a:srgbClr val="000000">
                      <a:alpha val="43137"/>
                    </a:srgbClr>
                  </a:outerShdw>
                </a:effectLst>
                <a:latin typeface="微软雅黑" pitchFamily="34" charset="-122"/>
                <a:ea typeface="微软雅黑" pitchFamily="34" charset="-122"/>
              </a:rPr>
              <a:t>致力于为更</a:t>
            </a:r>
            <a:endParaRPr lang="en-US" altLang="zh-CN" sz="1600" dirty="0" smtClean="0">
              <a:effectLst>
                <a:outerShdw blurRad="38100" dist="38100" dir="2700000" algn="tl">
                  <a:srgbClr val="000000">
                    <a:alpha val="43137"/>
                  </a:srgbClr>
                </a:outerShdw>
              </a:effectLst>
              <a:latin typeface="微软雅黑" pitchFamily="34" charset="-122"/>
              <a:ea typeface="微软雅黑" pitchFamily="34" charset="-122"/>
            </a:endParaRPr>
          </a:p>
          <a:p>
            <a:r>
              <a:rPr lang="zh-CN" altLang="en-US" sz="1600" dirty="0" smtClean="0">
                <a:effectLst>
                  <a:outerShdw blurRad="38100" dist="38100" dir="2700000" algn="tl">
                    <a:srgbClr val="000000">
                      <a:alpha val="43137"/>
                    </a:srgbClr>
                  </a:outerShdw>
                </a:effectLst>
                <a:latin typeface="微软雅黑" pitchFamily="34" charset="-122"/>
                <a:ea typeface="微软雅黑" pitchFamily="34" charset="-122"/>
              </a:rPr>
              <a:t>多城市带来</a:t>
            </a:r>
            <a:endParaRPr lang="en-US" altLang="zh-CN" sz="1600" dirty="0" smtClean="0">
              <a:effectLst>
                <a:outerShdw blurRad="38100" dist="38100" dir="2700000" algn="tl">
                  <a:srgbClr val="000000">
                    <a:alpha val="43137"/>
                  </a:srgbClr>
                </a:outerShdw>
              </a:effectLst>
              <a:latin typeface="微软雅黑" pitchFamily="34" charset="-122"/>
              <a:ea typeface="微软雅黑" pitchFamily="34" charset="-122"/>
            </a:endParaRPr>
          </a:p>
          <a:p>
            <a:r>
              <a:rPr lang="zh-CN" altLang="en-US" sz="1600" dirty="0" smtClean="0">
                <a:effectLst>
                  <a:outerShdw blurRad="38100" dist="38100" dir="2700000" algn="tl">
                    <a:srgbClr val="000000">
                      <a:alpha val="43137"/>
                    </a:srgbClr>
                  </a:outerShdw>
                </a:effectLst>
                <a:latin typeface="微软雅黑" pitchFamily="34" charset="-122"/>
                <a:ea typeface="微软雅黑" pitchFamily="34" charset="-122"/>
              </a:rPr>
              <a:t>移动出行的</a:t>
            </a:r>
            <a:endParaRPr lang="en-US" altLang="zh-CN" sz="1600" dirty="0" smtClean="0">
              <a:effectLst>
                <a:outerShdw blurRad="38100" dist="38100" dir="2700000" algn="tl">
                  <a:srgbClr val="000000">
                    <a:alpha val="43137"/>
                  </a:srgbClr>
                </a:outerShdw>
              </a:effectLst>
              <a:latin typeface="微软雅黑" pitchFamily="34" charset="-122"/>
              <a:ea typeface="微软雅黑" pitchFamily="34" charset="-122"/>
            </a:endParaRPr>
          </a:p>
          <a:p>
            <a:r>
              <a:rPr lang="zh-CN" altLang="en-US" sz="1600" dirty="0" smtClean="0">
                <a:effectLst>
                  <a:outerShdw blurRad="38100" dist="38100" dir="2700000" algn="tl">
                    <a:srgbClr val="000000">
                      <a:alpha val="43137"/>
                    </a:srgbClr>
                  </a:outerShdw>
                </a:effectLst>
                <a:latin typeface="微软雅黑" pitchFamily="34" charset="-122"/>
                <a:ea typeface="微软雅黑" pitchFamily="34" charset="-122"/>
              </a:rPr>
              <a:t>便捷生活</a:t>
            </a:r>
            <a:endParaRPr lang="en-US" altLang="zh-CN" sz="1600" dirty="0">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22" name="Freeform 4"/>
          <p:cNvSpPr>
            <a:spLocks/>
          </p:cNvSpPr>
          <p:nvPr/>
        </p:nvSpPr>
        <p:spPr bwMode="gray">
          <a:xfrm rot="8464242" flipH="1">
            <a:off x="1323975" y="2924176"/>
            <a:ext cx="7118350" cy="2290763"/>
          </a:xfrm>
          <a:custGeom>
            <a:avLst/>
            <a:gdLst>
              <a:gd name="T0" fmla="*/ 247 w 2706"/>
              <a:gd name="T1" fmla="*/ 884 h 1093"/>
              <a:gd name="T2" fmla="*/ 451 w 2706"/>
              <a:gd name="T3" fmla="*/ 708 h 1093"/>
              <a:gd name="T4" fmla="*/ 655 w 2706"/>
              <a:gd name="T5" fmla="*/ 562 h 1093"/>
              <a:gd name="T6" fmla="*/ 856 w 2706"/>
              <a:gd name="T7" fmla="*/ 439 h 1093"/>
              <a:gd name="T8" fmla="*/ 1053 w 2706"/>
              <a:gd name="T9" fmla="*/ 342 h 1093"/>
              <a:gd name="T10" fmla="*/ 1242 w 2706"/>
              <a:gd name="T11" fmla="*/ 264 h 1093"/>
              <a:gd name="T12" fmla="*/ 1419 w 2706"/>
              <a:gd name="T13" fmla="*/ 204 h 1093"/>
              <a:gd name="T14" fmla="*/ 1586 w 2706"/>
              <a:gd name="T15" fmla="*/ 160 h 1093"/>
              <a:gd name="T16" fmla="*/ 1737 w 2706"/>
              <a:gd name="T17" fmla="*/ 131 h 1093"/>
              <a:gd name="T18" fmla="*/ 1871 w 2706"/>
              <a:gd name="T19" fmla="*/ 112 h 1093"/>
              <a:gd name="T20" fmla="*/ 1988 w 2706"/>
              <a:gd name="T21" fmla="*/ 103 h 1093"/>
              <a:gd name="T22" fmla="*/ 2082 w 2706"/>
              <a:gd name="T23" fmla="*/ 99 h 1093"/>
              <a:gd name="T24" fmla="*/ 2152 w 2706"/>
              <a:gd name="T25" fmla="*/ 99 h 1093"/>
              <a:gd name="T26" fmla="*/ 2195 w 2706"/>
              <a:gd name="T27" fmla="*/ 102 h 1093"/>
              <a:gd name="T28" fmla="*/ 2210 w 2706"/>
              <a:gd name="T29" fmla="*/ 102 h 1093"/>
              <a:gd name="T30" fmla="*/ 2706 w 2706"/>
              <a:gd name="T31" fmla="*/ 330 h 1093"/>
              <a:gd name="T32" fmla="*/ 2336 w 2706"/>
              <a:gd name="T33" fmla="*/ 358 h 1093"/>
              <a:gd name="T34" fmla="*/ 2326 w 2706"/>
              <a:gd name="T35" fmla="*/ 354 h 1093"/>
              <a:gd name="T36" fmla="*/ 2293 w 2706"/>
              <a:gd name="T37" fmla="*/ 345 h 1093"/>
              <a:gd name="T38" fmla="*/ 2241 w 2706"/>
              <a:gd name="T39" fmla="*/ 330 h 1093"/>
              <a:gd name="T40" fmla="*/ 2168 w 2706"/>
              <a:gd name="T41" fmla="*/ 317 h 1093"/>
              <a:gd name="T42" fmla="*/ 2075 w 2706"/>
              <a:gd name="T43" fmla="*/ 306 h 1093"/>
              <a:gd name="T44" fmla="*/ 1966 w 2706"/>
              <a:gd name="T45" fmla="*/ 298 h 1093"/>
              <a:gd name="T46" fmla="*/ 1838 w 2706"/>
              <a:gd name="T47" fmla="*/ 298 h 1093"/>
              <a:gd name="T48" fmla="*/ 1692 w 2706"/>
              <a:gd name="T49" fmla="*/ 309 h 1093"/>
              <a:gd name="T50" fmla="*/ 1533 w 2706"/>
              <a:gd name="T51" fmla="*/ 330 h 1093"/>
              <a:gd name="T52" fmla="*/ 1354 w 2706"/>
              <a:gd name="T53" fmla="*/ 371 h 1093"/>
              <a:gd name="T54" fmla="*/ 1164 w 2706"/>
              <a:gd name="T55" fmla="*/ 428 h 1093"/>
              <a:gd name="T56" fmla="*/ 960 w 2706"/>
              <a:gd name="T57" fmla="*/ 505 h 1093"/>
              <a:gd name="T58" fmla="*/ 742 w 2706"/>
              <a:gd name="T59" fmla="*/ 608 h 1093"/>
              <a:gd name="T60" fmla="*/ 512 w 2706"/>
              <a:gd name="T61" fmla="*/ 736 h 1093"/>
              <a:gd name="T62" fmla="*/ 271 w 2706"/>
              <a:gd name="T63" fmla="*/ 892 h 10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706" h="1093">
                <a:moveTo>
                  <a:pt x="0" y="1093"/>
                </a:moveTo>
                <a:lnTo>
                  <a:pt x="247" y="884"/>
                </a:lnTo>
                <a:lnTo>
                  <a:pt x="350" y="793"/>
                </a:lnTo>
                <a:lnTo>
                  <a:pt x="451" y="708"/>
                </a:lnTo>
                <a:lnTo>
                  <a:pt x="553" y="631"/>
                </a:lnTo>
                <a:lnTo>
                  <a:pt x="655" y="562"/>
                </a:lnTo>
                <a:lnTo>
                  <a:pt x="756" y="497"/>
                </a:lnTo>
                <a:lnTo>
                  <a:pt x="856" y="439"/>
                </a:lnTo>
                <a:lnTo>
                  <a:pt x="955" y="388"/>
                </a:lnTo>
                <a:lnTo>
                  <a:pt x="1053" y="342"/>
                </a:lnTo>
                <a:lnTo>
                  <a:pt x="1148" y="300"/>
                </a:lnTo>
                <a:lnTo>
                  <a:pt x="1242" y="264"/>
                </a:lnTo>
                <a:lnTo>
                  <a:pt x="1331" y="232"/>
                </a:lnTo>
                <a:lnTo>
                  <a:pt x="1419" y="204"/>
                </a:lnTo>
                <a:lnTo>
                  <a:pt x="1504" y="182"/>
                </a:lnTo>
                <a:lnTo>
                  <a:pt x="1586" y="160"/>
                </a:lnTo>
                <a:lnTo>
                  <a:pt x="1664" y="144"/>
                </a:lnTo>
                <a:lnTo>
                  <a:pt x="1737" y="131"/>
                </a:lnTo>
                <a:lnTo>
                  <a:pt x="1807" y="121"/>
                </a:lnTo>
                <a:lnTo>
                  <a:pt x="1871" y="112"/>
                </a:lnTo>
                <a:lnTo>
                  <a:pt x="1932" y="107"/>
                </a:lnTo>
                <a:lnTo>
                  <a:pt x="1988" y="103"/>
                </a:lnTo>
                <a:lnTo>
                  <a:pt x="2038" y="100"/>
                </a:lnTo>
                <a:lnTo>
                  <a:pt x="2082" y="99"/>
                </a:lnTo>
                <a:lnTo>
                  <a:pt x="2121" y="100"/>
                </a:lnTo>
                <a:lnTo>
                  <a:pt x="2152" y="99"/>
                </a:lnTo>
                <a:lnTo>
                  <a:pt x="2178" y="101"/>
                </a:lnTo>
                <a:lnTo>
                  <a:pt x="2195" y="102"/>
                </a:lnTo>
                <a:lnTo>
                  <a:pt x="2206" y="102"/>
                </a:lnTo>
                <a:lnTo>
                  <a:pt x="2210" y="102"/>
                </a:lnTo>
                <a:lnTo>
                  <a:pt x="2146" y="0"/>
                </a:lnTo>
                <a:lnTo>
                  <a:pt x="2706" y="330"/>
                </a:lnTo>
                <a:lnTo>
                  <a:pt x="2270" y="473"/>
                </a:lnTo>
                <a:lnTo>
                  <a:pt x="2336" y="358"/>
                </a:lnTo>
                <a:lnTo>
                  <a:pt x="2335" y="357"/>
                </a:lnTo>
                <a:lnTo>
                  <a:pt x="2326" y="354"/>
                </a:lnTo>
                <a:lnTo>
                  <a:pt x="2313" y="350"/>
                </a:lnTo>
                <a:lnTo>
                  <a:pt x="2293" y="345"/>
                </a:lnTo>
                <a:lnTo>
                  <a:pt x="2270" y="337"/>
                </a:lnTo>
                <a:lnTo>
                  <a:pt x="2241" y="330"/>
                </a:lnTo>
                <a:lnTo>
                  <a:pt x="2207" y="323"/>
                </a:lnTo>
                <a:lnTo>
                  <a:pt x="2168" y="317"/>
                </a:lnTo>
                <a:lnTo>
                  <a:pt x="2124" y="311"/>
                </a:lnTo>
                <a:lnTo>
                  <a:pt x="2075" y="306"/>
                </a:lnTo>
                <a:lnTo>
                  <a:pt x="2024" y="301"/>
                </a:lnTo>
                <a:lnTo>
                  <a:pt x="1966" y="298"/>
                </a:lnTo>
                <a:lnTo>
                  <a:pt x="1905" y="295"/>
                </a:lnTo>
                <a:lnTo>
                  <a:pt x="1838" y="298"/>
                </a:lnTo>
                <a:lnTo>
                  <a:pt x="1767" y="301"/>
                </a:lnTo>
                <a:lnTo>
                  <a:pt x="1692" y="309"/>
                </a:lnTo>
                <a:lnTo>
                  <a:pt x="1613" y="317"/>
                </a:lnTo>
                <a:lnTo>
                  <a:pt x="1533" y="330"/>
                </a:lnTo>
                <a:lnTo>
                  <a:pt x="1445" y="349"/>
                </a:lnTo>
                <a:lnTo>
                  <a:pt x="1354" y="371"/>
                </a:lnTo>
                <a:lnTo>
                  <a:pt x="1262" y="397"/>
                </a:lnTo>
                <a:lnTo>
                  <a:pt x="1164" y="428"/>
                </a:lnTo>
                <a:lnTo>
                  <a:pt x="1065" y="464"/>
                </a:lnTo>
                <a:lnTo>
                  <a:pt x="960" y="505"/>
                </a:lnTo>
                <a:lnTo>
                  <a:pt x="853" y="553"/>
                </a:lnTo>
                <a:lnTo>
                  <a:pt x="742" y="608"/>
                </a:lnTo>
                <a:lnTo>
                  <a:pt x="629" y="669"/>
                </a:lnTo>
                <a:lnTo>
                  <a:pt x="512" y="736"/>
                </a:lnTo>
                <a:lnTo>
                  <a:pt x="393" y="809"/>
                </a:lnTo>
                <a:lnTo>
                  <a:pt x="271" y="892"/>
                </a:lnTo>
                <a:lnTo>
                  <a:pt x="0" y="1093"/>
                </a:lnTo>
                <a:close/>
              </a:path>
            </a:pathLst>
          </a:custGeom>
          <a:solidFill>
            <a:schemeClr val="accent6"/>
          </a:solidFill>
          <a:ln w="15875">
            <a:solidFill>
              <a:srgbClr val="FA4006"/>
            </a:solidFill>
            <a:prstDash val="solid"/>
            <a:round/>
            <a:headEnd/>
            <a:tailEnd/>
          </a:ln>
          <a:effectLst/>
        </p:spPr>
        <p:txBody>
          <a:bodyPr/>
          <a:lstStyle/>
          <a:p>
            <a:endParaRPr lang="zh-CN" altLang="en-US" dirty="0"/>
          </a:p>
        </p:txBody>
      </p:sp>
      <p:sp>
        <p:nvSpPr>
          <p:cNvPr id="23" name="Line 9"/>
          <p:cNvSpPr>
            <a:spLocks noChangeShapeType="1"/>
          </p:cNvSpPr>
          <p:nvPr/>
        </p:nvSpPr>
        <p:spPr bwMode="auto">
          <a:xfrm>
            <a:off x="6786578" y="692697"/>
            <a:ext cx="0" cy="2616201"/>
          </a:xfrm>
          <a:prstGeom prst="line">
            <a:avLst/>
          </a:prstGeom>
          <a:noFill/>
          <a:ln w="9525">
            <a:solidFill>
              <a:schemeClr val="accent6"/>
            </a:solidFill>
            <a:prstDash val="dash"/>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4" name="Line 9"/>
          <p:cNvSpPr>
            <a:spLocks noChangeShapeType="1"/>
          </p:cNvSpPr>
          <p:nvPr/>
        </p:nvSpPr>
        <p:spPr bwMode="auto">
          <a:xfrm>
            <a:off x="5500694" y="1124745"/>
            <a:ext cx="0" cy="3008787"/>
          </a:xfrm>
          <a:prstGeom prst="line">
            <a:avLst/>
          </a:prstGeom>
          <a:noFill/>
          <a:ln w="9525">
            <a:solidFill>
              <a:schemeClr val="accent6"/>
            </a:solidFill>
            <a:prstDash val="dash"/>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5" name="矩形 24"/>
          <p:cNvSpPr/>
          <p:nvPr/>
        </p:nvSpPr>
        <p:spPr>
          <a:xfrm>
            <a:off x="214282" y="0"/>
            <a:ext cx="6720109" cy="1077218"/>
          </a:xfrm>
          <a:prstGeom prst="rect">
            <a:avLst/>
          </a:prstGeom>
        </p:spPr>
        <p:txBody>
          <a:bodyPr wrap="none">
            <a:spAutoFit/>
          </a:bodyPr>
          <a:lstStyle/>
          <a:p>
            <a:r>
              <a:rPr lang="zh-CN" altLang="en-US" sz="3200" dirty="0" smtClean="0">
                <a:ln w="18415" cmpd="sng">
                  <a:solidFill>
                    <a:srgbClr val="FFFFFF"/>
                  </a:solidFill>
                  <a:prstDash val="solid"/>
                </a:ln>
                <a:solidFill>
                  <a:srgbClr val="FFFFFF"/>
                </a:solidFill>
                <a:latin typeface="微软雅黑" pitchFamily="34" charset="-122"/>
                <a:ea typeface="微软雅黑" pitchFamily="34" charset="-122"/>
              </a:rPr>
              <a:t>关于嘀嘀打车</a:t>
            </a:r>
            <a:r>
              <a:rPr lang="en-US" altLang="zh-CN" sz="3200" dirty="0" smtClean="0">
                <a:ln w="18415" cmpd="sng">
                  <a:solidFill>
                    <a:srgbClr val="FFFFFF"/>
                  </a:solidFill>
                  <a:prstDash val="solid"/>
                </a:ln>
                <a:solidFill>
                  <a:srgbClr val="FFFFFF"/>
                </a:solidFill>
                <a:latin typeface="微软雅黑" pitchFamily="34" charset="-122"/>
                <a:ea typeface="微软雅黑" pitchFamily="34" charset="-122"/>
              </a:rPr>
              <a:t> — </a:t>
            </a:r>
            <a:r>
              <a:rPr kumimoji="1" lang="zh-CN" altLang="en-US" sz="2400" b="1" i="1" dirty="0" smtClean="0">
                <a:solidFill>
                  <a:schemeClr val="bg1"/>
                </a:solidFill>
                <a:latin typeface="微软雅黑" pitchFamily="34" charset="-122"/>
                <a:ea typeface="微软雅黑" pitchFamily="34" charset="-122"/>
              </a:rPr>
              <a:t>移动互联网让出行更</a:t>
            </a:r>
            <a:r>
              <a:rPr kumimoji="1" lang="zh-CN" altLang="en-US" sz="2400" b="1" i="1" dirty="0">
                <a:solidFill>
                  <a:schemeClr val="bg1"/>
                </a:solidFill>
                <a:latin typeface="微软雅黑" pitchFamily="34" charset="-122"/>
                <a:ea typeface="微软雅黑" pitchFamily="34" charset="-122"/>
              </a:rPr>
              <a:t>美好</a:t>
            </a:r>
          </a:p>
          <a:p>
            <a:pPr algn="ctr"/>
            <a:endParaRPr lang="zh-CN" altLang="en-US" sz="3200" dirty="0">
              <a:ln w="18415" cmpd="sng">
                <a:solidFill>
                  <a:srgbClr val="FFFFFF"/>
                </a:solidFill>
                <a:prstDash val="solid"/>
              </a:ln>
              <a:solidFill>
                <a:srgbClr val="FFFFFF"/>
              </a:solidFill>
              <a:latin typeface="微软雅黑" pitchFamily="34" charset="-122"/>
              <a:ea typeface="微软雅黑" pitchFamily="34" charset="-122"/>
            </a:endParaRPr>
          </a:p>
        </p:txBody>
      </p:sp>
    </p:spTree>
    <p:extLst>
      <p:ext uri="{BB962C8B-B14F-4D97-AF65-F5344CB8AC3E}">
        <p14:creationId xmlns="" xmlns:p14="http://schemas.microsoft.com/office/powerpoint/2010/main" val="1288156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anim calcmode="lin" valueType="num">
                                      <p:cBhvr>
                                        <p:cTn id="16" dur="500" fill="hold"/>
                                        <p:tgtEl>
                                          <p:spTgt spid="15"/>
                                        </p:tgtEl>
                                        <p:attrNameLst>
                                          <p:attrName>ppt_x</p:attrName>
                                        </p:attrNameLst>
                                      </p:cBhvr>
                                      <p:tavLst>
                                        <p:tav tm="0">
                                          <p:val>
                                            <p:strVal val="#ppt_x"/>
                                          </p:val>
                                        </p:tav>
                                        <p:tav tm="100000">
                                          <p:val>
                                            <p:strVal val="#ppt_x"/>
                                          </p:val>
                                        </p:tav>
                                      </p:tavLst>
                                    </p:anim>
                                    <p:anim calcmode="lin" valueType="num">
                                      <p:cBhvr>
                                        <p:cTn id="17" dur="500" fill="hold"/>
                                        <p:tgtEl>
                                          <p:spTgt spid="15"/>
                                        </p:tgtEl>
                                        <p:attrNameLst>
                                          <p:attrName>ppt_y</p:attrName>
                                        </p:attrNameLst>
                                      </p:cBhvr>
                                      <p:tavLst>
                                        <p:tav tm="0">
                                          <p:val>
                                            <p:strVal val="#ppt_y+.1"/>
                                          </p:val>
                                        </p:tav>
                                        <p:tav tm="100000">
                                          <p:val>
                                            <p:strVal val="#ppt_y"/>
                                          </p:val>
                                        </p:tav>
                                      </p:tavLst>
                                    </p:anim>
                                  </p:childTnLst>
                                </p:cTn>
                              </p:par>
                            </p:childTnLst>
                          </p:cTn>
                        </p:par>
                        <p:par>
                          <p:cTn id="18" fill="hold">
                            <p:stCondLst>
                              <p:cond delay="1500"/>
                            </p:stCondLst>
                            <p:childTnLst>
                              <p:par>
                                <p:cTn id="19" presetID="22" presetClass="entr" presetSubtype="4"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par>
                          <p:cTn id="22" fill="hold">
                            <p:stCondLst>
                              <p:cond delay="2000"/>
                            </p:stCondLst>
                            <p:childTnLst>
                              <p:par>
                                <p:cTn id="23" presetID="42" presetClass="entr" presetSubtype="0" fill="hold" grpId="0" nodeType="after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anim calcmode="lin" valueType="num">
                                      <p:cBhvr>
                                        <p:cTn id="26" dur="500" fill="hold"/>
                                        <p:tgtEl>
                                          <p:spTgt spid="14"/>
                                        </p:tgtEl>
                                        <p:attrNameLst>
                                          <p:attrName>ppt_x</p:attrName>
                                        </p:attrNameLst>
                                      </p:cBhvr>
                                      <p:tavLst>
                                        <p:tav tm="0">
                                          <p:val>
                                            <p:strVal val="#ppt_x"/>
                                          </p:val>
                                        </p:tav>
                                        <p:tav tm="100000">
                                          <p:val>
                                            <p:strVal val="#ppt_x"/>
                                          </p:val>
                                        </p:tav>
                                      </p:tavLst>
                                    </p:anim>
                                    <p:anim calcmode="lin" valueType="num">
                                      <p:cBhvr>
                                        <p:cTn id="27" dur="500" fill="hold"/>
                                        <p:tgtEl>
                                          <p:spTgt spid="14"/>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22" presetClass="entr" presetSubtype="4"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down)">
                                      <p:cBhvr>
                                        <p:cTn id="31" dur="500"/>
                                        <p:tgtEl>
                                          <p:spTgt spid="17"/>
                                        </p:tgtEl>
                                      </p:cBhvr>
                                    </p:animEffect>
                                  </p:childTnLst>
                                </p:cTn>
                              </p:par>
                            </p:childTnLst>
                          </p:cTn>
                        </p:par>
                        <p:par>
                          <p:cTn id="32" fill="hold">
                            <p:stCondLst>
                              <p:cond delay="3000"/>
                            </p:stCondLst>
                            <p:childTnLst>
                              <p:par>
                                <p:cTn id="33" presetID="42" presetClass="entr" presetSubtype="0" fill="hold" grpId="0" nodeType="after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anim calcmode="lin" valueType="num">
                                      <p:cBhvr>
                                        <p:cTn id="36" dur="500" fill="hold"/>
                                        <p:tgtEl>
                                          <p:spTgt spid="19"/>
                                        </p:tgtEl>
                                        <p:attrNameLst>
                                          <p:attrName>ppt_x</p:attrName>
                                        </p:attrNameLst>
                                      </p:cBhvr>
                                      <p:tavLst>
                                        <p:tav tm="0">
                                          <p:val>
                                            <p:strVal val="#ppt_x"/>
                                          </p:val>
                                        </p:tav>
                                        <p:tav tm="100000">
                                          <p:val>
                                            <p:strVal val="#ppt_x"/>
                                          </p:val>
                                        </p:tav>
                                      </p:tavLst>
                                    </p:anim>
                                    <p:anim calcmode="lin" valueType="num">
                                      <p:cBhvr>
                                        <p:cTn id="37" dur="500" fill="hold"/>
                                        <p:tgtEl>
                                          <p:spTgt spid="19"/>
                                        </p:tgtEl>
                                        <p:attrNameLst>
                                          <p:attrName>ppt_y</p:attrName>
                                        </p:attrNameLst>
                                      </p:cBhvr>
                                      <p:tavLst>
                                        <p:tav tm="0">
                                          <p:val>
                                            <p:strVal val="#ppt_y+.1"/>
                                          </p:val>
                                        </p:tav>
                                        <p:tav tm="100000">
                                          <p:val>
                                            <p:strVal val="#ppt_y"/>
                                          </p:val>
                                        </p:tav>
                                      </p:tavLst>
                                    </p:anim>
                                  </p:childTnLst>
                                </p:cTn>
                              </p:par>
                            </p:childTnLst>
                          </p:cTn>
                        </p:par>
                        <p:par>
                          <p:cTn id="38" fill="hold">
                            <p:stCondLst>
                              <p:cond delay="3500"/>
                            </p:stCondLst>
                            <p:childTnLst>
                              <p:par>
                                <p:cTn id="39" presetID="22" presetClass="entr" presetSubtype="4" fill="hold" grpId="0"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down)">
                                      <p:cBhvr>
                                        <p:cTn id="41" dur="500"/>
                                        <p:tgtEl>
                                          <p:spTgt spid="18"/>
                                        </p:tgtEl>
                                      </p:cBhvr>
                                    </p:animEffect>
                                  </p:childTnLst>
                                </p:cTn>
                              </p:par>
                            </p:childTnLst>
                          </p:cTn>
                        </p:par>
                        <p:par>
                          <p:cTn id="42" fill="hold">
                            <p:stCondLst>
                              <p:cond delay="4000"/>
                            </p:stCondLst>
                            <p:childTnLst>
                              <p:par>
                                <p:cTn id="43" presetID="42" presetClass="entr" presetSubtype="0"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anim calcmode="lin" valueType="num">
                                      <p:cBhvr>
                                        <p:cTn id="46" dur="500" fill="hold"/>
                                        <p:tgtEl>
                                          <p:spTgt spid="20"/>
                                        </p:tgtEl>
                                        <p:attrNameLst>
                                          <p:attrName>ppt_x</p:attrName>
                                        </p:attrNameLst>
                                      </p:cBhvr>
                                      <p:tavLst>
                                        <p:tav tm="0">
                                          <p:val>
                                            <p:strVal val="#ppt_x"/>
                                          </p:val>
                                        </p:tav>
                                        <p:tav tm="100000">
                                          <p:val>
                                            <p:strVal val="#ppt_x"/>
                                          </p:val>
                                        </p:tav>
                                      </p:tavLst>
                                    </p:anim>
                                    <p:anim calcmode="lin" valueType="num">
                                      <p:cBhvr>
                                        <p:cTn id="47" dur="500" fill="hold"/>
                                        <p:tgtEl>
                                          <p:spTgt spid="20"/>
                                        </p:tgtEl>
                                        <p:attrNameLst>
                                          <p:attrName>ppt_y</p:attrName>
                                        </p:attrNameLst>
                                      </p:cBhvr>
                                      <p:tavLst>
                                        <p:tav tm="0">
                                          <p:val>
                                            <p:strVal val="#ppt_y+.1"/>
                                          </p:val>
                                        </p:tav>
                                        <p:tav tm="100000">
                                          <p:val>
                                            <p:strVal val="#ppt_y"/>
                                          </p:val>
                                        </p:tav>
                                      </p:tavLst>
                                    </p:anim>
                                  </p:childTnLst>
                                </p:cTn>
                              </p:par>
                            </p:childTnLst>
                          </p:cTn>
                        </p:par>
                        <p:par>
                          <p:cTn id="48" fill="hold">
                            <p:stCondLst>
                              <p:cond delay="4500"/>
                            </p:stCondLst>
                            <p:childTnLst>
                              <p:par>
                                <p:cTn id="49" presetID="42" presetClass="entr" presetSubtype="0" fill="hold" grpId="0"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anim calcmode="lin" valueType="num">
                                      <p:cBhvr>
                                        <p:cTn id="52" dur="500" fill="hold"/>
                                        <p:tgtEl>
                                          <p:spTgt spid="21"/>
                                        </p:tgtEl>
                                        <p:attrNameLst>
                                          <p:attrName>ppt_x</p:attrName>
                                        </p:attrNameLst>
                                      </p:cBhvr>
                                      <p:tavLst>
                                        <p:tav tm="0">
                                          <p:val>
                                            <p:strVal val="#ppt_x"/>
                                          </p:val>
                                        </p:tav>
                                        <p:tav tm="100000">
                                          <p:val>
                                            <p:strVal val="#ppt_x"/>
                                          </p:val>
                                        </p:tav>
                                      </p:tavLst>
                                    </p:anim>
                                    <p:anim calcmode="lin" valueType="num">
                                      <p:cBhvr>
                                        <p:cTn id="53" dur="500" fill="hold"/>
                                        <p:tgtEl>
                                          <p:spTgt spid="21"/>
                                        </p:tgtEl>
                                        <p:attrNameLst>
                                          <p:attrName>ppt_y</p:attrName>
                                        </p:attrNameLst>
                                      </p:cBhvr>
                                      <p:tavLst>
                                        <p:tav tm="0">
                                          <p:val>
                                            <p:strVal val="#ppt_y+.1"/>
                                          </p:val>
                                        </p:tav>
                                        <p:tav tm="100000">
                                          <p:val>
                                            <p:strVal val="#ppt_y"/>
                                          </p:val>
                                        </p:tav>
                                      </p:tavLst>
                                    </p:anim>
                                  </p:childTnLst>
                                </p:cTn>
                              </p:par>
                            </p:childTnLst>
                          </p:cTn>
                        </p:par>
                        <p:par>
                          <p:cTn id="54" fill="hold">
                            <p:stCondLst>
                              <p:cond delay="5000"/>
                            </p:stCondLst>
                            <p:childTnLst>
                              <p:par>
                                <p:cTn id="55" presetID="22" presetClass="entr" presetSubtype="8" fill="hold" grpId="0" nodeType="after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wipe(left)">
                                      <p:cBhvr>
                                        <p:cTn id="57" dur="500"/>
                                        <p:tgtEl>
                                          <p:spTgt spid="22"/>
                                        </p:tgtEl>
                                      </p:cBhvr>
                                    </p:animEffect>
                                  </p:childTnLst>
                                </p:cTn>
                              </p:par>
                            </p:childTnLst>
                          </p:cTn>
                        </p:par>
                        <p:par>
                          <p:cTn id="58" fill="hold">
                            <p:stCondLst>
                              <p:cond delay="5500"/>
                            </p:stCondLst>
                            <p:childTnLst>
                              <p:par>
                                <p:cTn id="59" presetID="22" presetClass="entr" presetSubtype="4" fill="hold" grpId="0" nodeType="after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wipe(down)">
                                      <p:cBhvr>
                                        <p:cTn id="61" dur="500"/>
                                        <p:tgtEl>
                                          <p:spTgt spid="23"/>
                                        </p:tgtEl>
                                      </p:cBhvr>
                                    </p:animEffect>
                                  </p:childTnLst>
                                </p:cTn>
                              </p:par>
                            </p:childTnLst>
                          </p:cTn>
                        </p:par>
                        <p:par>
                          <p:cTn id="62" fill="hold">
                            <p:stCondLst>
                              <p:cond delay="6000"/>
                            </p:stCondLst>
                            <p:childTnLst>
                              <p:par>
                                <p:cTn id="63" presetID="22" presetClass="entr" presetSubtype="4" fill="hold" grpId="0" nodeType="after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wipe(down)">
                                      <p:cBhvr>
                                        <p:cTn id="6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P spid="15" grpId="0"/>
      <p:bldP spid="16" grpId="0" animBg="1"/>
      <p:bldP spid="17" grpId="0" animBg="1"/>
      <p:bldP spid="18" grpId="0" animBg="1"/>
      <p:bldP spid="19" grpId="0"/>
      <p:bldP spid="20" grpId="0"/>
      <p:bldP spid="21" grpId="0"/>
      <p:bldP spid="22" grpId="0" animBg="1"/>
      <p:bldP spid="23" grpId="0" animBg="1"/>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灯片编号占位符 9"/>
          <p:cNvSpPr>
            <a:spLocks noGrp="1"/>
          </p:cNvSpPr>
          <p:nvPr>
            <p:ph type="sldNum" sz="quarter" idx="12"/>
          </p:nvPr>
        </p:nvSpPr>
        <p:spPr/>
        <p:txBody>
          <a:bodyPr/>
          <a:lstStyle/>
          <a:p>
            <a:fld id="{5A604C71-2824-3A43-A759-2F02711C581D}" type="slidenum">
              <a:rPr kumimoji="1" lang="zh-CN" altLang="en-US" smtClean="0"/>
              <a:pPr/>
              <a:t>7</a:t>
            </a:fld>
            <a:endParaRPr kumimoji="1" lang="zh-CN" altLang="en-US"/>
          </a:p>
        </p:txBody>
      </p:sp>
      <p:pic>
        <p:nvPicPr>
          <p:cNvPr id="3074" name="Picture 2"/>
          <p:cNvPicPr>
            <a:picLocks noChangeAspect="1" noChangeArrowheads="1"/>
          </p:cNvPicPr>
          <p:nvPr/>
        </p:nvPicPr>
        <p:blipFill>
          <a:blip r:embed="rId2" cstate="print"/>
          <a:srcRect/>
          <a:stretch>
            <a:fillRect/>
          </a:stretch>
        </p:blipFill>
        <p:spPr bwMode="auto">
          <a:xfrm>
            <a:off x="7956376" y="1"/>
            <a:ext cx="704925" cy="620688"/>
          </a:xfrm>
          <a:prstGeom prst="rect">
            <a:avLst/>
          </a:prstGeom>
          <a:noFill/>
          <a:ln w="9525">
            <a:noFill/>
            <a:miter lim="800000"/>
            <a:headEnd/>
            <a:tailEnd/>
          </a:ln>
        </p:spPr>
      </p:pic>
      <p:sp>
        <p:nvSpPr>
          <p:cNvPr id="8" name="TextBox 7"/>
          <p:cNvSpPr txBox="1"/>
          <p:nvPr/>
        </p:nvSpPr>
        <p:spPr>
          <a:xfrm>
            <a:off x="3059832" y="548680"/>
            <a:ext cx="3456384" cy="523220"/>
          </a:xfrm>
          <a:prstGeom prst="rect">
            <a:avLst/>
          </a:prstGeom>
          <a:noFill/>
        </p:spPr>
        <p:txBody>
          <a:bodyPr wrap="square" rtlCol="0">
            <a:spAutoFit/>
          </a:bodyPr>
          <a:lstStyle/>
          <a:p>
            <a:r>
              <a:rPr lang="zh-CN" altLang="en-US" sz="2800" b="1" dirty="0" smtClean="0">
                <a:solidFill>
                  <a:schemeClr val="accent6">
                    <a:lumMod val="50000"/>
                  </a:schemeClr>
                </a:solidFill>
                <a:latin typeface="微软雅黑" pitchFamily="34" charset="-122"/>
                <a:ea typeface="微软雅黑" pitchFamily="34" charset="-122"/>
              </a:rPr>
              <a:t>    </a:t>
            </a:r>
            <a:endParaRPr lang="zh-CN" altLang="en-US" sz="3600" b="1" dirty="0">
              <a:solidFill>
                <a:schemeClr val="accent6">
                  <a:lumMod val="50000"/>
                </a:schemeClr>
              </a:solidFill>
              <a:latin typeface="微软雅黑" pitchFamily="34" charset="-122"/>
              <a:ea typeface="微软雅黑" pitchFamily="34" charset="-122"/>
            </a:endParaRPr>
          </a:p>
        </p:txBody>
      </p:sp>
      <p:sp>
        <p:nvSpPr>
          <p:cNvPr id="12" name="TextBox 11"/>
          <p:cNvSpPr txBox="1"/>
          <p:nvPr/>
        </p:nvSpPr>
        <p:spPr>
          <a:xfrm>
            <a:off x="214282" y="785794"/>
            <a:ext cx="7310046" cy="2585323"/>
          </a:xfrm>
          <a:prstGeom prst="rect">
            <a:avLst/>
          </a:prstGeom>
          <a:noFill/>
        </p:spPr>
        <p:txBody>
          <a:bodyPr wrap="square" rtlCol="0">
            <a:spAutoFit/>
          </a:bodyPr>
          <a:lstStyle/>
          <a:p>
            <a:endParaRPr lang="en-US" altLang="zh-CN" dirty="0" smtClean="0">
              <a:latin typeface="微软雅黑" pitchFamily="34" charset="-122"/>
              <a:ea typeface="微软雅黑" pitchFamily="34" charset="-122"/>
            </a:endParaRPr>
          </a:p>
          <a:p>
            <a:endParaRPr lang="en-US" altLang="zh-CN" sz="2400" b="1" dirty="0" smtClean="0">
              <a:latin typeface="微软雅黑" pitchFamily="34" charset="-122"/>
              <a:ea typeface="微软雅黑" pitchFamily="34" charset="-122"/>
            </a:endParaRPr>
          </a:p>
          <a:p>
            <a:endParaRPr lang="en-US" altLang="zh-CN" sz="2400" b="1" dirty="0" smtClean="0">
              <a:latin typeface="微软雅黑" pitchFamily="34" charset="-122"/>
              <a:ea typeface="微软雅黑" pitchFamily="34" charset="-122"/>
            </a:endParaRPr>
          </a:p>
          <a:p>
            <a:endParaRPr lang="en-US" altLang="zh-CN" sz="3600" b="1" dirty="0" smtClean="0">
              <a:latin typeface="华文新魏" pitchFamily="2" charset="-122"/>
              <a:ea typeface="华文新魏" pitchFamily="2" charset="-122"/>
            </a:endParaRPr>
          </a:p>
          <a:p>
            <a:endParaRPr lang="en-US" altLang="zh-CN" sz="2400" b="1" dirty="0" smtClean="0">
              <a:latin typeface="华文新魏" pitchFamily="2" charset="-122"/>
              <a:ea typeface="华文新魏" pitchFamily="2" charset="-122"/>
            </a:endParaRPr>
          </a:p>
          <a:p>
            <a:endParaRPr lang="en-US" altLang="zh-CN" sz="3600" b="1" dirty="0" smtClean="0">
              <a:latin typeface="华文新魏" pitchFamily="2" charset="-122"/>
              <a:ea typeface="华文新魏" pitchFamily="2" charset="-122"/>
            </a:endParaRPr>
          </a:p>
        </p:txBody>
      </p:sp>
      <p:sp>
        <p:nvSpPr>
          <p:cNvPr id="11" name="标题 1"/>
          <p:cNvSpPr txBox="1">
            <a:spLocks/>
          </p:cNvSpPr>
          <p:nvPr/>
        </p:nvSpPr>
        <p:spPr>
          <a:xfrm flipV="1">
            <a:off x="0" y="-1"/>
            <a:ext cx="7643834" cy="622997"/>
          </a:xfrm>
          <a:prstGeom prst="snip1Rect">
            <a:avLst>
              <a:gd name="adj" fmla="val 50000"/>
            </a:avLst>
          </a:prstGeom>
          <a:solidFill>
            <a:srgbClr val="F6862A"/>
          </a:solidFill>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en-US" altLang="zh-CN" sz="2000" b="0" i="0" u="none" strike="noStrike" kern="1200" cap="none" spc="0" normalizeH="0" baseline="0" noProof="0" smtClean="0">
                <a:ln>
                  <a:noFill/>
                </a:ln>
                <a:solidFill>
                  <a:schemeClr val="tx1"/>
                </a:solidFill>
                <a:effectLst/>
                <a:uLnTx/>
                <a:uFillTx/>
                <a:latin typeface="微软雅黑" pitchFamily="34" charset="-122"/>
                <a:ea typeface="微软雅黑" pitchFamily="34" charset="-122"/>
                <a:cs typeface="+mj-cs"/>
              </a:rPr>
              <a:t>  </a:t>
            </a:r>
            <a:endParaRPr kumimoji="1" lang="zh-CN" altLang="en-US" sz="2000" b="0"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j-cs"/>
            </a:endParaRPr>
          </a:p>
        </p:txBody>
      </p:sp>
      <p:sp>
        <p:nvSpPr>
          <p:cNvPr id="13" name="矩形 12"/>
          <p:cNvSpPr/>
          <p:nvPr/>
        </p:nvSpPr>
        <p:spPr>
          <a:xfrm>
            <a:off x="285722" y="1"/>
            <a:ext cx="4134465" cy="584775"/>
          </a:xfrm>
          <a:prstGeom prst="rect">
            <a:avLst/>
          </a:prstGeom>
        </p:spPr>
        <p:txBody>
          <a:bodyPr wrap="square">
            <a:spAutoFit/>
          </a:bodyPr>
          <a:lstStyle/>
          <a:p>
            <a:r>
              <a:rPr kumimoji="1" lang="zh-CN" altLang="en-US" sz="3200" b="1" dirty="0" smtClean="0">
                <a:solidFill>
                  <a:schemeClr val="bg1"/>
                </a:solidFill>
                <a:latin typeface="微软雅黑" pitchFamily="34" charset="-122"/>
                <a:ea typeface="微软雅黑" pitchFamily="34" charset="-122"/>
              </a:rPr>
              <a:t>目  录</a:t>
            </a:r>
            <a:endParaRPr kumimoji="1" lang="zh-CN" altLang="en-US" sz="3200" b="1" dirty="0">
              <a:solidFill>
                <a:schemeClr val="bg1"/>
              </a:solidFill>
              <a:latin typeface="微软雅黑" pitchFamily="34" charset="-122"/>
              <a:ea typeface="微软雅黑" pitchFamily="34" charset="-122"/>
            </a:endParaRPr>
          </a:p>
        </p:txBody>
      </p:sp>
      <p:grpSp>
        <p:nvGrpSpPr>
          <p:cNvPr id="2" name="Group 140"/>
          <p:cNvGrpSpPr>
            <a:grpSpLocks/>
          </p:cNvGrpSpPr>
          <p:nvPr/>
        </p:nvGrpSpPr>
        <p:grpSpPr bwMode="auto">
          <a:xfrm>
            <a:off x="1142976" y="1357298"/>
            <a:ext cx="5437573" cy="631825"/>
            <a:chOff x="1248" y="2326"/>
            <a:chExt cx="3377" cy="398"/>
          </a:xfrm>
        </p:grpSpPr>
        <p:sp>
          <p:nvSpPr>
            <p:cNvPr id="15" name="Line 141"/>
            <p:cNvSpPr>
              <a:spLocks noChangeShapeType="1"/>
            </p:cNvSpPr>
            <p:nvPr/>
          </p:nvSpPr>
          <p:spPr bwMode="auto">
            <a:xfrm>
              <a:off x="1584" y="2662"/>
              <a:ext cx="3024" cy="1"/>
            </a:xfrm>
            <a:prstGeom prst="line">
              <a:avLst/>
            </a:prstGeom>
            <a:noFill/>
            <a:ln w="25400">
              <a:solidFill>
                <a:schemeClr val="tx2"/>
              </a:solidFill>
              <a:prstDash val="sysDot"/>
              <a:round/>
              <a:headEnd/>
              <a:tailEnd type="oval" w="med" len="med"/>
            </a:ln>
            <a:extLst>
              <a:ext uri="{909E8E84-426E-40DD-AFC4-6F175D3DCCD1}">
                <a14:hiddenFill xmlns="" xmlns:a14="http://schemas.microsoft.com/office/drawing/2010/main">
                  <a:noFill/>
                </a14:hiddenFill>
              </a:ext>
            </a:extLst>
          </p:spPr>
          <p:txBody>
            <a:bodyPr vert="horz" wrap="none" lIns="91440" tIns="45720" rIns="91440" bIns="45720" numCol="1" anchor="ctr" anchorCtr="0" compatLnSpc="1">
              <a:prstTxWarp prst="textNoShape">
                <a:avLst/>
              </a:prstTxWarp>
            </a:bodyPr>
            <a:lstStyle/>
            <a:p>
              <a:endParaRPr lang="zh-CN" altLang="en-US"/>
            </a:p>
          </p:txBody>
        </p:sp>
        <p:sp>
          <p:nvSpPr>
            <p:cNvPr id="16" name="Text Box 142"/>
            <p:cNvSpPr txBox="1">
              <a:spLocks noChangeArrowheads="1"/>
            </p:cNvSpPr>
            <p:nvPr/>
          </p:nvSpPr>
          <p:spPr bwMode="auto">
            <a:xfrm>
              <a:off x="1958" y="2326"/>
              <a:ext cx="2667" cy="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zh-CN" altLang="en-US" sz="2800" b="1" dirty="0" smtClean="0">
                  <a:solidFill>
                    <a:srgbClr val="FF0000"/>
                  </a:solidFill>
                  <a:latin typeface="微软雅黑" pitchFamily="34" charset="-122"/>
                  <a:ea typeface="微软雅黑" pitchFamily="34" charset="-122"/>
                </a:rPr>
                <a:t>      </a:t>
              </a:r>
              <a:r>
                <a:rPr lang="zh-CN" altLang="en-US" sz="2800" b="1" dirty="0" smtClean="0">
                  <a:solidFill>
                    <a:schemeClr val="tx2">
                      <a:lumMod val="60000"/>
                      <a:lumOff val="40000"/>
                    </a:schemeClr>
                  </a:solidFill>
                  <a:latin typeface="微软雅黑" pitchFamily="34" charset="-122"/>
                  <a:ea typeface="微软雅黑" pitchFamily="34" charset="-122"/>
                </a:rPr>
                <a:t>嘀嘀打车</a:t>
              </a:r>
            </a:p>
          </p:txBody>
        </p:sp>
        <p:grpSp>
          <p:nvGrpSpPr>
            <p:cNvPr id="3" name="Group 143"/>
            <p:cNvGrpSpPr>
              <a:grpSpLocks/>
            </p:cNvGrpSpPr>
            <p:nvPr/>
          </p:nvGrpSpPr>
          <p:grpSpPr bwMode="auto">
            <a:xfrm>
              <a:off x="1248" y="2340"/>
              <a:ext cx="384" cy="384"/>
              <a:chOff x="1248" y="1200"/>
              <a:chExt cx="384" cy="384"/>
            </a:xfrm>
          </p:grpSpPr>
          <p:grpSp>
            <p:nvGrpSpPr>
              <p:cNvPr id="4" name="Group 144"/>
              <p:cNvGrpSpPr>
                <a:grpSpLocks/>
              </p:cNvGrpSpPr>
              <p:nvPr/>
            </p:nvGrpSpPr>
            <p:grpSpPr bwMode="auto">
              <a:xfrm>
                <a:off x="1248" y="1200"/>
                <a:ext cx="384" cy="384"/>
                <a:chOff x="2016" y="912"/>
                <a:chExt cx="384" cy="384"/>
              </a:xfrm>
            </p:grpSpPr>
            <p:sp>
              <p:nvSpPr>
                <p:cNvPr id="20" name="Text Box 145"/>
                <p:cNvSpPr txBox="1">
                  <a:spLocks noChangeArrowheads="1"/>
                </p:cNvSpPr>
                <p:nvPr/>
              </p:nvSpPr>
              <p:spPr bwMode="gray">
                <a:xfrm>
                  <a:off x="2096" y="960"/>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smtClean="0">
                      <a:ln>
                        <a:noFill/>
                      </a:ln>
                      <a:solidFill>
                        <a:srgbClr val="000000"/>
                      </a:solidFill>
                      <a:effectLst/>
                      <a:latin typeface="Arial" pitchFamily="34" charset="0"/>
                      <a:ea typeface="华文细黑" pitchFamily="2" charset="-122"/>
                    </a:rPr>
                    <a:t>3</a:t>
                  </a: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1" name="Oval 146"/>
                <p:cNvSpPr>
                  <a:spLocks noChangeArrowheads="1"/>
                </p:cNvSpPr>
                <p:nvPr/>
              </p:nvSpPr>
              <p:spPr bwMode="gray">
                <a:xfrm>
                  <a:off x="2016" y="912"/>
                  <a:ext cx="384" cy="384"/>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2" name="Oval 147"/>
                <p:cNvSpPr>
                  <a:spLocks noChangeArrowheads="1"/>
                </p:cNvSpPr>
                <p:nvPr/>
              </p:nvSpPr>
              <p:spPr bwMode="gray">
                <a:xfrm>
                  <a:off x="2016" y="912"/>
                  <a:ext cx="384" cy="384"/>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3" name="Oval 148"/>
                <p:cNvSpPr>
                  <a:spLocks noChangeArrowheads="1"/>
                </p:cNvSpPr>
                <p:nvPr/>
              </p:nvSpPr>
              <p:spPr bwMode="gray">
                <a:xfrm>
                  <a:off x="2034" y="918"/>
                  <a:ext cx="334" cy="33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4" name="Oval 149"/>
                <p:cNvSpPr>
                  <a:spLocks noChangeArrowheads="1"/>
                </p:cNvSpPr>
                <p:nvPr/>
              </p:nvSpPr>
              <p:spPr bwMode="gray">
                <a:xfrm>
                  <a:off x="2040" y="936"/>
                  <a:ext cx="334" cy="33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5" name="Oval 150"/>
                <p:cNvSpPr>
                  <a:spLocks noChangeArrowheads="1"/>
                </p:cNvSpPr>
                <p:nvPr/>
              </p:nvSpPr>
              <p:spPr bwMode="gray">
                <a:xfrm>
                  <a:off x="2052" y="948"/>
                  <a:ext cx="300" cy="300"/>
                </a:xfrm>
                <a:prstGeom prst="ellipse">
                  <a:avLst/>
                </a:prstGeom>
                <a:solidFill>
                  <a:srgbClr val="333333"/>
                </a:solidFill>
                <a:ln>
                  <a:noFill/>
                </a:ln>
                <a:extLst>
                  <a:ext uri="{91240B29-F687-4F45-9708-019B960494DF}">
                    <a14:hiddenLine xmlns="" xmlns:a14="http://schemas.microsoft.com/office/drawing/2010/main" w="38100" algn="ctr">
                      <a:solidFill>
                        <a:srgbClr val="000000"/>
                      </a:solidFill>
                      <a:round/>
                      <a:headEnd/>
                      <a:tailEnd/>
                    </a14:hiddenLine>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6" name="Oval 151"/>
                <p:cNvSpPr>
                  <a:spLocks noChangeArrowheads="1"/>
                </p:cNvSpPr>
                <p:nvPr/>
              </p:nvSpPr>
              <p:spPr bwMode="gray">
                <a:xfrm>
                  <a:off x="2064" y="959"/>
                  <a:ext cx="291" cy="291"/>
                </a:xfrm>
                <a:prstGeom prst="ellipse">
                  <a:avLst/>
                </a:prstGeom>
                <a:gradFill rotWithShape="1">
                  <a:gsLst>
                    <a:gs pos="0">
                      <a:srgbClr val="595959"/>
                    </a:gs>
                    <a:gs pos="100000">
                      <a:srgbClr val="C0C0C0"/>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7" name="Oval 152"/>
                <p:cNvSpPr>
                  <a:spLocks noChangeArrowheads="1"/>
                </p:cNvSpPr>
                <p:nvPr/>
              </p:nvSpPr>
              <p:spPr bwMode="gray">
                <a:xfrm>
                  <a:off x="2068" y="961"/>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8" name="Oval 153"/>
                <p:cNvSpPr>
                  <a:spLocks noChangeArrowheads="1"/>
                </p:cNvSpPr>
                <p:nvPr/>
              </p:nvSpPr>
              <p:spPr bwMode="gray">
                <a:xfrm>
                  <a:off x="2071" y="963"/>
                  <a:ext cx="270"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29" name="Oval 154"/>
                <p:cNvSpPr>
                  <a:spLocks noChangeArrowheads="1"/>
                </p:cNvSpPr>
                <p:nvPr/>
              </p:nvSpPr>
              <p:spPr bwMode="gray">
                <a:xfrm>
                  <a:off x="2086" y="971"/>
                  <a:ext cx="240"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grpSp>
          <p:sp>
            <p:nvSpPr>
              <p:cNvPr id="19" name="Text Box 155"/>
              <p:cNvSpPr txBox="1">
                <a:spLocks noChangeArrowheads="1"/>
              </p:cNvSpPr>
              <p:nvPr/>
            </p:nvSpPr>
            <p:spPr bwMode="gray">
              <a:xfrm>
                <a:off x="1328" y="1248"/>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dirty="0" smtClean="0">
                    <a:ln>
                      <a:noFill/>
                    </a:ln>
                    <a:solidFill>
                      <a:srgbClr val="000000"/>
                    </a:solidFill>
                    <a:effectLst/>
                    <a:latin typeface="Arial" pitchFamily="34" charset="0"/>
                    <a:ea typeface="华文细黑" pitchFamily="2" charset="-122"/>
                  </a:rPr>
                  <a:t>1</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grpSp>
      </p:grpSp>
      <p:grpSp>
        <p:nvGrpSpPr>
          <p:cNvPr id="5" name="Group 140"/>
          <p:cNvGrpSpPr>
            <a:grpSpLocks/>
          </p:cNvGrpSpPr>
          <p:nvPr/>
        </p:nvGrpSpPr>
        <p:grpSpPr bwMode="auto">
          <a:xfrm>
            <a:off x="1142976" y="2285992"/>
            <a:ext cx="5437573" cy="703263"/>
            <a:chOff x="1248" y="2281"/>
            <a:chExt cx="3377" cy="443"/>
          </a:xfrm>
        </p:grpSpPr>
        <p:sp>
          <p:nvSpPr>
            <p:cNvPr id="31" name="Line 141"/>
            <p:cNvSpPr>
              <a:spLocks noChangeShapeType="1"/>
            </p:cNvSpPr>
            <p:nvPr/>
          </p:nvSpPr>
          <p:spPr bwMode="auto">
            <a:xfrm>
              <a:off x="1584" y="2662"/>
              <a:ext cx="3024" cy="1"/>
            </a:xfrm>
            <a:prstGeom prst="line">
              <a:avLst/>
            </a:prstGeom>
            <a:noFill/>
            <a:ln w="25400">
              <a:solidFill>
                <a:schemeClr val="tx2"/>
              </a:solidFill>
              <a:prstDash val="sysDot"/>
              <a:round/>
              <a:headEnd/>
              <a:tailEnd type="oval" w="med" len="med"/>
            </a:ln>
            <a:extLst>
              <a:ext uri="{909E8E84-426E-40DD-AFC4-6F175D3DCCD1}">
                <a14:hiddenFill xmlns="" xmlns:a14="http://schemas.microsoft.com/office/drawing/2010/main">
                  <a:noFill/>
                </a14:hiddenFill>
              </a:ext>
            </a:extLst>
          </p:spPr>
          <p:txBody>
            <a:bodyPr vert="horz" wrap="none" lIns="91440" tIns="45720" rIns="91440" bIns="45720" numCol="1" anchor="ctr" anchorCtr="0" compatLnSpc="1">
              <a:prstTxWarp prst="textNoShape">
                <a:avLst/>
              </a:prstTxWarp>
            </a:bodyPr>
            <a:lstStyle/>
            <a:p>
              <a:endParaRPr lang="zh-CN" altLang="en-US"/>
            </a:p>
          </p:txBody>
        </p:sp>
        <p:sp>
          <p:nvSpPr>
            <p:cNvPr id="32" name="Text Box 142"/>
            <p:cNvSpPr txBox="1">
              <a:spLocks noChangeArrowheads="1"/>
            </p:cNvSpPr>
            <p:nvPr/>
          </p:nvSpPr>
          <p:spPr bwMode="auto">
            <a:xfrm>
              <a:off x="1958" y="2281"/>
              <a:ext cx="2667" cy="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800" b="1" i="0" u="none" strike="noStrike" cap="none" normalizeH="0" baseline="0" dirty="0" smtClean="0">
                  <a:ln>
                    <a:noFill/>
                  </a:ln>
                  <a:solidFill>
                    <a:schemeClr val="tx2">
                      <a:lumMod val="60000"/>
                      <a:lumOff val="40000"/>
                    </a:schemeClr>
                  </a:solidFill>
                  <a:effectLst/>
                  <a:latin typeface="微软雅黑" pitchFamily="34" charset="-122"/>
                  <a:ea typeface="微软雅黑" pitchFamily="34" charset="-122"/>
                </a:rPr>
                <a:t>      </a:t>
              </a:r>
              <a:r>
                <a:rPr lang="zh-CN" altLang="en-US" sz="2800" b="1" dirty="0" smtClean="0">
                  <a:solidFill>
                    <a:srgbClr val="FF0000"/>
                  </a:solidFill>
                  <a:latin typeface="微软雅黑" pitchFamily="34" charset="-122"/>
                  <a:ea typeface="微软雅黑" pitchFamily="34" charset="-122"/>
                </a:rPr>
                <a:t>了解嘀嘀</a:t>
              </a:r>
            </a:p>
          </p:txBody>
        </p:sp>
        <p:grpSp>
          <p:nvGrpSpPr>
            <p:cNvPr id="6" name="Group 143"/>
            <p:cNvGrpSpPr>
              <a:grpSpLocks/>
            </p:cNvGrpSpPr>
            <p:nvPr/>
          </p:nvGrpSpPr>
          <p:grpSpPr bwMode="auto">
            <a:xfrm>
              <a:off x="1248" y="2340"/>
              <a:ext cx="384" cy="384"/>
              <a:chOff x="1248" y="1200"/>
              <a:chExt cx="384" cy="384"/>
            </a:xfrm>
          </p:grpSpPr>
          <p:grpSp>
            <p:nvGrpSpPr>
              <p:cNvPr id="7" name="Group 144"/>
              <p:cNvGrpSpPr>
                <a:grpSpLocks/>
              </p:cNvGrpSpPr>
              <p:nvPr/>
            </p:nvGrpSpPr>
            <p:grpSpPr bwMode="auto">
              <a:xfrm>
                <a:off x="1248" y="1200"/>
                <a:ext cx="384" cy="384"/>
                <a:chOff x="2016" y="912"/>
                <a:chExt cx="384" cy="384"/>
              </a:xfrm>
            </p:grpSpPr>
            <p:sp>
              <p:nvSpPr>
                <p:cNvPr id="36" name="Text Box 145"/>
                <p:cNvSpPr txBox="1">
                  <a:spLocks noChangeArrowheads="1"/>
                </p:cNvSpPr>
                <p:nvPr/>
              </p:nvSpPr>
              <p:spPr bwMode="gray">
                <a:xfrm>
                  <a:off x="2096" y="960"/>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smtClean="0">
                      <a:ln>
                        <a:noFill/>
                      </a:ln>
                      <a:solidFill>
                        <a:srgbClr val="000000"/>
                      </a:solidFill>
                      <a:effectLst/>
                      <a:latin typeface="Arial" pitchFamily="34" charset="0"/>
                      <a:ea typeface="华文细黑" pitchFamily="2" charset="-122"/>
                    </a:rPr>
                    <a:t>3</a:t>
                  </a: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37" name="Oval 146"/>
                <p:cNvSpPr>
                  <a:spLocks noChangeArrowheads="1"/>
                </p:cNvSpPr>
                <p:nvPr/>
              </p:nvSpPr>
              <p:spPr bwMode="gray">
                <a:xfrm>
                  <a:off x="2016" y="912"/>
                  <a:ext cx="384" cy="384"/>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38" name="Oval 147"/>
                <p:cNvSpPr>
                  <a:spLocks noChangeArrowheads="1"/>
                </p:cNvSpPr>
                <p:nvPr/>
              </p:nvSpPr>
              <p:spPr bwMode="gray">
                <a:xfrm>
                  <a:off x="2016" y="912"/>
                  <a:ext cx="384" cy="384"/>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39" name="Oval 148"/>
                <p:cNvSpPr>
                  <a:spLocks noChangeArrowheads="1"/>
                </p:cNvSpPr>
                <p:nvPr/>
              </p:nvSpPr>
              <p:spPr bwMode="gray">
                <a:xfrm>
                  <a:off x="2034" y="918"/>
                  <a:ext cx="334" cy="33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accent2">
                        <a:lumMod val="75000"/>
                      </a:schemeClr>
                    </a:solidFill>
                    <a:effectLst/>
                    <a:latin typeface="Arial" pitchFamily="34" charset="0"/>
                    <a:ea typeface="宋体" pitchFamily="2" charset="-122"/>
                  </a:endParaRPr>
                </a:p>
              </p:txBody>
            </p:sp>
            <p:sp>
              <p:nvSpPr>
                <p:cNvPr id="40" name="Oval 149"/>
                <p:cNvSpPr>
                  <a:spLocks noChangeArrowheads="1"/>
                </p:cNvSpPr>
                <p:nvPr/>
              </p:nvSpPr>
              <p:spPr bwMode="gray">
                <a:xfrm>
                  <a:off x="2040" y="936"/>
                  <a:ext cx="334" cy="33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accent3">
                        <a:lumMod val="40000"/>
                        <a:lumOff val="60000"/>
                      </a:schemeClr>
                    </a:solidFill>
                    <a:effectLst/>
                    <a:latin typeface="Arial" pitchFamily="34" charset="0"/>
                    <a:ea typeface="宋体" pitchFamily="2" charset="-122"/>
                  </a:endParaRPr>
                </a:p>
              </p:txBody>
            </p:sp>
            <p:sp>
              <p:nvSpPr>
                <p:cNvPr id="41" name="Oval 150"/>
                <p:cNvSpPr>
                  <a:spLocks noChangeArrowheads="1"/>
                </p:cNvSpPr>
                <p:nvPr/>
              </p:nvSpPr>
              <p:spPr bwMode="gray">
                <a:xfrm>
                  <a:off x="2052" y="948"/>
                  <a:ext cx="300" cy="300"/>
                </a:xfrm>
                <a:prstGeom prst="ellipse">
                  <a:avLst/>
                </a:prstGeom>
                <a:solidFill>
                  <a:srgbClr val="333333"/>
                </a:solidFill>
                <a:ln>
                  <a:noFill/>
                </a:ln>
                <a:extLst>
                  <a:ext uri="{91240B29-F687-4F45-9708-019B960494DF}">
                    <a14:hiddenLine xmlns="" xmlns:a14="http://schemas.microsoft.com/office/drawing/2010/main" w="38100" algn="ctr">
                      <a:solidFill>
                        <a:srgbClr val="000000"/>
                      </a:solidFill>
                      <a:round/>
                      <a:headEnd/>
                      <a:tailEnd/>
                    </a14:hiddenLine>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42" name="Oval 151"/>
                <p:cNvSpPr>
                  <a:spLocks noChangeArrowheads="1"/>
                </p:cNvSpPr>
                <p:nvPr/>
              </p:nvSpPr>
              <p:spPr bwMode="gray">
                <a:xfrm>
                  <a:off x="2064" y="959"/>
                  <a:ext cx="291" cy="291"/>
                </a:xfrm>
                <a:prstGeom prst="ellipse">
                  <a:avLst/>
                </a:prstGeom>
                <a:gradFill rotWithShape="1">
                  <a:gsLst>
                    <a:gs pos="0">
                      <a:srgbClr val="595959"/>
                    </a:gs>
                    <a:gs pos="100000">
                      <a:srgbClr val="C0C0C0"/>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43" name="Oval 152"/>
                <p:cNvSpPr>
                  <a:spLocks noChangeArrowheads="1"/>
                </p:cNvSpPr>
                <p:nvPr/>
              </p:nvSpPr>
              <p:spPr bwMode="gray">
                <a:xfrm>
                  <a:off x="2068" y="961"/>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44" name="Oval 153"/>
                <p:cNvSpPr>
                  <a:spLocks noChangeArrowheads="1"/>
                </p:cNvSpPr>
                <p:nvPr/>
              </p:nvSpPr>
              <p:spPr bwMode="gray">
                <a:xfrm>
                  <a:off x="2071" y="963"/>
                  <a:ext cx="270"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45" name="Oval 154"/>
                <p:cNvSpPr>
                  <a:spLocks noChangeArrowheads="1"/>
                </p:cNvSpPr>
                <p:nvPr/>
              </p:nvSpPr>
              <p:spPr bwMode="gray">
                <a:xfrm>
                  <a:off x="2086" y="971"/>
                  <a:ext cx="240"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grpSp>
          <p:sp>
            <p:nvSpPr>
              <p:cNvPr id="35" name="Text Box 155"/>
              <p:cNvSpPr txBox="1">
                <a:spLocks noChangeArrowheads="1"/>
              </p:cNvSpPr>
              <p:nvPr/>
            </p:nvSpPr>
            <p:spPr bwMode="gray">
              <a:xfrm>
                <a:off x="1328" y="1248"/>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dirty="0" smtClean="0">
                    <a:ln>
                      <a:noFill/>
                    </a:ln>
                    <a:solidFill>
                      <a:srgbClr val="000000"/>
                    </a:solidFill>
                    <a:effectLst/>
                    <a:latin typeface="Arial" pitchFamily="34" charset="0"/>
                    <a:ea typeface="华文细黑" pitchFamily="2" charset="-122"/>
                  </a:rPr>
                  <a:t>2</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grpSp>
      </p:grpSp>
      <p:grpSp>
        <p:nvGrpSpPr>
          <p:cNvPr id="9" name="Group 140"/>
          <p:cNvGrpSpPr>
            <a:grpSpLocks/>
          </p:cNvGrpSpPr>
          <p:nvPr/>
        </p:nvGrpSpPr>
        <p:grpSpPr bwMode="auto">
          <a:xfrm>
            <a:off x="1142976" y="3357562"/>
            <a:ext cx="5437573" cy="703263"/>
            <a:chOff x="1248" y="2281"/>
            <a:chExt cx="3377" cy="443"/>
          </a:xfrm>
        </p:grpSpPr>
        <p:sp>
          <p:nvSpPr>
            <p:cNvPr id="47" name="Line 141"/>
            <p:cNvSpPr>
              <a:spLocks noChangeShapeType="1"/>
            </p:cNvSpPr>
            <p:nvPr/>
          </p:nvSpPr>
          <p:spPr bwMode="auto">
            <a:xfrm>
              <a:off x="1584" y="2662"/>
              <a:ext cx="3024" cy="1"/>
            </a:xfrm>
            <a:prstGeom prst="line">
              <a:avLst/>
            </a:prstGeom>
            <a:noFill/>
            <a:ln w="25400">
              <a:solidFill>
                <a:schemeClr val="tx2"/>
              </a:solidFill>
              <a:prstDash val="sysDot"/>
              <a:round/>
              <a:headEnd/>
              <a:tailEnd type="oval" w="med" len="med"/>
            </a:ln>
            <a:extLst>
              <a:ext uri="{909E8E84-426E-40DD-AFC4-6F175D3DCCD1}">
                <a14:hiddenFill xmlns="" xmlns:a14="http://schemas.microsoft.com/office/drawing/2010/main">
                  <a:noFill/>
                </a14:hiddenFill>
              </a:ext>
            </a:extLst>
          </p:spPr>
          <p:txBody>
            <a:bodyPr vert="horz" wrap="none" lIns="91440" tIns="45720" rIns="91440" bIns="45720" numCol="1" anchor="ctr" anchorCtr="0" compatLnSpc="1">
              <a:prstTxWarp prst="textNoShape">
                <a:avLst/>
              </a:prstTxWarp>
            </a:bodyPr>
            <a:lstStyle/>
            <a:p>
              <a:endParaRPr lang="zh-CN" altLang="en-US"/>
            </a:p>
          </p:txBody>
        </p:sp>
        <p:sp>
          <p:nvSpPr>
            <p:cNvPr id="48" name="Text Box 142"/>
            <p:cNvSpPr txBox="1">
              <a:spLocks noChangeArrowheads="1"/>
            </p:cNvSpPr>
            <p:nvPr/>
          </p:nvSpPr>
          <p:spPr bwMode="auto">
            <a:xfrm>
              <a:off x="1958" y="2281"/>
              <a:ext cx="2667" cy="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800" b="1" i="0" u="none" strike="noStrike" cap="none" normalizeH="0" baseline="0" dirty="0" smtClean="0">
                  <a:ln>
                    <a:noFill/>
                  </a:ln>
                  <a:solidFill>
                    <a:schemeClr val="tx2">
                      <a:lumMod val="60000"/>
                      <a:lumOff val="40000"/>
                    </a:schemeClr>
                  </a:solidFill>
                  <a:effectLst/>
                  <a:latin typeface="微软雅黑" pitchFamily="34" charset="-122"/>
                  <a:ea typeface="微软雅黑" pitchFamily="34" charset="-122"/>
                </a:rPr>
                <a:t>      渠道政策</a:t>
              </a:r>
              <a:endParaRPr kumimoji="0" lang="zh-CN" sz="2800" b="1" i="0" u="none" strike="noStrike" cap="none" normalizeH="0" baseline="0" dirty="0" smtClean="0">
                <a:ln>
                  <a:noFill/>
                </a:ln>
                <a:solidFill>
                  <a:schemeClr val="tx2">
                    <a:lumMod val="60000"/>
                    <a:lumOff val="40000"/>
                  </a:schemeClr>
                </a:solidFill>
                <a:effectLst/>
                <a:latin typeface="微软雅黑" pitchFamily="34" charset="-122"/>
                <a:ea typeface="微软雅黑" pitchFamily="34" charset="-122"/>
              </a:endParaRPr>
            </a:p>
          </p:txBody>
        </p:sp>
        <p:grpSp>
          <p:nvGrpSpPr>
            <p:cNvPr id="14" name="Group 143"/>
            <p:cNvGrpSpPr>
              <a:grpSpLocks/>
            </p:cNvGrpSpPr>
            <p:nvPr/>
          </p:nvGrpSpPr>
          <p:grpSpPr bwMode="auto">
            <a:xfrm>
              <a:off x="1248" y="2340"/>
              <a:ext cx="384" cy="384"/>
              <a:chOff x="1248" y="1200"/>
              <a:chExt cx="384" cy="384"/>
            </a:xfrm>
          </p:grpSpPr>
          <p:grpSp>
            <p:nvGrpSpPr>
              <p:cNvPr id="17" name="Group 144"/>
              <p:cNvGrpSpPr>
                <a:grpSpLocks/>
              </p:cNvGrpSpPr>
              <p:nvPr/>
            </p:nvGrpSpPr>
            <p:grpSpPr bwMode="auto">
              <a:xfrm>
                <a:off x="1248" y="1200"/>
                <a:ext cx="384" cy="384"/>
                <a:chOff x="2016" y="912"/>
                <a:chExt cx="384" cy="384"/>
              </a:xfrm>
            </p:grpSpPr>
            <p:sp>
              <p:nvSpPr>
                <p:cNvPr id="52" name="Text Box 145"/>
                <p:cNvSpPr txBox="1">
                  <a:spLocks noChangeArrowheads="1"/>
                </p:cNvSpPr>
                <p:nvPr/>
              </p:nvSpPr>
              <p:spPr bwMode="gray">
                <a:xfrm>
                  <a:off x="2096" y="960"/>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smtClean="0">
                      <a:ln>
                        <a:noFill/>
                      </a:ln>
                      <a:solidFill>
                        <a:srgbClr val="000000"/>
                      </a:solidFill>
                      <a:effectLst/>
                      <a:latin typeface="Arial" pitchFamily="34" charset="0"/>
                      <a:ea typeface="华文细黑" pitchFamily="2" charset="-122"/>
                    </a:rPr>
                    <a:t>3</a:t>
                  </a: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53" name="Oval 146"/>
                <p:cNvSpPr>
                  <a:spLocks noChangeArrowheads="1"/>
                </p:cNvSpPr>
                <p:nvPr/>
              </p:nvSpPr>
              <p:spPr bwMode="gray">
                <a:xfrm>
                  <a:off x="2016" y="912"/>
                  <a:ext cx="384" cy="384"/>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54" name="Oval 147"/>
                <p:cNvSpPr>
                  <a:spLocks noChangeArrowheads="1"/>
                </p:cNvSpPr>
                <p:nvPr/>
              </p:nvSpPr>
              <p:spPr bwMode="gray">
                <a:xfrm>
                  <a:off x="2016" y="912"/>
                  <a:ext cx="384" cy="384"/>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55" name="Oval 148"/>
                <p:cNvSpPr>
                  <a:spLocks noChangeArrowheads="1"/>
                </p:cNvSpPr>
                <p:nvPr/>
              </p:nvSpPr>
              <p:spPr bwMode="gray">
                <a:xfrm>
                  <a:off x="2034" y="918"/>
                  <a:ext cx="334" cy="33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accent2">
                        <a:lumMod val="75000"/>
                      </a:schemeClr>
                    </a:solidFill>
                    <a:effectLst/>
                    <a:latin typeface="Arial" pitchFamily="34" charset="0"/>
                    <a:ea typeface="宋体" pitchFamily="2" charset="-122"/>
                  </a:endParaRPr>
                </a:p>
              </p:txBody>
            </p:sp>
            <p:sp>
              <p:nvSpPr>
                <p:cNvPr id="56" name="Oval 149"/>
                <p:cNvSpPr>
                  <a:spLocks noChangeArrowheads="1"/>
                </p:cNvSpPr>
                <p:nvPr/>
              </p:nvSpPr>
              <p:spPr bwMode="gray">
                <a:xfrm>
                  <a:off x="2040" y="936"/>
                  <a:ext cx="334" cy="33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accent3">
                        <a:lumMod val="40000"/>
                        <a:lumOff val="60000"/>
                      </a:schemeClr>
                    </a:solidFill>
                    <a:effectLst/>
                    <a:latin typeface="Arial" pitchFamily="34" charset="0"/>
                    <a:ea typeface="宋体" pitchFamily="2" charset="-122"/>
                  </a:endParaRPr>
                </a:p>
              </p:txBody>
            </p:sp>
            <p:sp>
              <p:nvSpPr>
                <p:cNvPr id="57" name="Oval 150"/>
                <p:cNvSpPr>
                  <a:spLocks noChangeArrowheads="1"/>
                </p:cNvSpPr>
                <p:nvPr/>
              </p:nvSpPr>
              <p:spPr bwMode="gray">
                <a:xfrm>
                  <a:off x="2052" y="948"/>
                  <a:ext cx="300" cy="300"/>
                </a:xfrm>
                <a:prstGeom prst="ellipse">
                  <a:avLst/>
                </a:prstGeom>
                <a:solidFill>
                  <a:srgbClr val="333333"/>
                </a:solidFill>
                <a:ln>
                  <a:noFill/>
                </a:ln>
                <a:extLst>
                  <a:ext uri="{91240B29-F687-4F45-9708-019B960494DF}">
                    <a14:hiddenLine xmlns="" xmlns:a14="http://schemas.microsoft.com/office/drawing/2010/main" w="38100" algn="ctr">
                      <a:solidFill>
                        <a:srgbClr val="000000"/>
                      </a:solidFill>
                      <a:round/>
                      <a:headEnd/>
                      <a:tailEnd/>
                    </a14:hiddenLine>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58" name="Oval 151"/>
                <p:cNvSpPr>
                  <a:spLocks noChangeArrowheads="1"/>
                </p:cNvSpPr>
                <p:nvPr/>
              </p:nvSpPr>
              <p:spPr bwMode="gray">
                <a:xfrm>
                  <a:off x="2064" y="959"/>
                  <a:ext cx="291" cy="291"/>
                </a:xfrm>
                <a:prstGeom prst="ellipse">
                  <a:avLst/>
                </a:prstGeom>
                <a:gradFill rotWithShape="1">
                  <a:gsLst>
                    <a:gs pos="0">
                      <a:srgbClr val="595959"/>
                    </a:gs>
                    <a:gs pos="100000">
                      <a:srgbClr val="C0C0C0"/>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59" name="Oval 152"/>
                <p:cNvSpPr>
                  <a:spLocks noChangeArrowheads="1"/>
                </p:cNvSpPr>
                <p:nvPr/>
              </p:nvSpPr>
              <p:spPr bwMode="gray">
                <a:xfrm>
                  <a:off x="2068" y="961"/>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60" name="Oval 153"/>
                <p:cNvSpPr>
                  <a:spLocks noChangeArrowheads="1"/>
                </p:cNvSpPr>
                <p:nvPr/>
              </p:nvSpPr>
              <p:spPr bwMode="gray">
                <a:xfrm>
                  <a:off x="2071" y="963"/>
                  <a:ext cx="270"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61" name="Oval 154"/>
                <p:cNvSpPr>
                  <a:spLocks noChangeArrowheads="1"/>
                </p:cNvSpPr>
                <p:nvPr/>
              </p:nvSpPr>
              <p:spPr bwMode="gray">
                <a:xfrm>
                  <a:off x="2086" y="971"/>
                  <a:ext cx="240"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grpSp>
          <p:sp>
            <p:nvSpPr>
              <p:cNvPr id="51" name="Text Box 155"/>
              <p:cNvSpPr txBox="1">
                <a:spLocks noChangeArrowheads="1"/>
              </p:cNvSpPr>
              <p:nvPr/>
            </p:nvSpPr>
            <p:spPr bwMode="gray">
              <a:xfrm>
                <a:off x="1328" y="1248"/>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dirty="0" smtClean="0">
                    <a:ln>
                      <a:noFill/>
                    </a:ln>
                    <a:solidFill>
                      <a:srgbClr val="000000"/>
                    </a:solidFill>
                    <a:effectLst/>
                    <a:latin typeface="Arial" pitchFamily="34" charset="0"/>
                    <a:ea typeface="华文细黑" pitchFamily="2" charset="-122"/>
                  </a:rPr>
                  <a:t>3</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grpSp>
      </p:grpSp>
      <p:grpSp>
        <p:nvGrpSpPr>
          <p:cNvPr id="18" name="Group 140"/>
          <p:cNvGrpSpPr>
            <a:grpSpLocks/>
          </p:cNvGrpSpPr>
          <p:nvPr/>
        </p:nvGrpSpPr>
        <p:grpSpPr bwMode="auto">
          <a:xfrm>
            <a:off x="1142976" y="4429132"/>
            <a:ext cx="5437573" cy="703263"/>
            <a:chOff x="1248" y="2281"/>
            <a:chExt cx="3377" cy="443"/>
          </a:xfrm>
        </p:grpSpPr>
        <p:sp>
          <p:nvSpPr>
            <p:cNvPr id="63" name="Line 141"/>
            <p:cNvSpPr>
              <a:spLocks noChangeShapeType="1"/>
            </p:cNvSpPr>
            <p:nvPr/>
          </p:nvSpPr>
          <p:spPr bwMode="auto">
            <a:xfrm>
              <a:off x="1584" y="2662"/>
              <a:ext cx="3024" cy="1"/>
            </a:xfrm>
            <a:prstGeom prst="line">
              <a:avLst/>
            </a:prstGeom>
            <a:noFill/>
            <a:ln w="25400">
              <a:solidFill>
                <a:schemeClr val="tx2"/>
              </a:solidFill>
              <a:prstDash val="sysDot"/>
              <a:round/>
              <a:headEnd/>
              <a:tailEnd type="oval" w="med" len="med"/>
            </a:ln>
            <a:extLst>
              <a:ext uri="{909E8E84-426E-40DD-AFC4-6F175D3DCCD1}">
                <a14:hiddenFill xmlns="" xmlns:a14="http://schemas.microsoft.com/office/drawing/2010/main">
                  <a:noFill/>
                </a14:hiddenFill>
              </a:ext>
            </a:extLst>
          </p:spPr>
          <p:txBody>
            <a:bodyPr vert="horz" wrap="none" lIns="91440" tIns="45720" rIns="91440" bIns="45720" numCol="1" anchor="ctr" anchorCtr="0" compatLnSpc="1">
              <a:prstTxWarp prst="textNoShape">
                <a:avLst/>
              </a:prstTxWarp>
            </a:bodyPr>
            <a:lstStyle/>
            <a:p>
              <a:endParaRPr lang="zh-CN" altLang="en-US"/>
            </a:p>
          </p:txBody>
        </p:sp>
        <p:sp>
          <p:nvSpPr>
            <p:cNvPr id="64" name="Text Box 142"/>
            <p:cNvSpPr txBox="1">
              <a:spLocks noChangeArrowheads="1"/>
            </p:cNvSpPr>
            <p:nvPr/>
          </p:nvSpPr>
          <p:spPr bwMode="auto">
            <a:xfrm>
              <a:off x="1958" y="2281"/>
              <a:ext cx="2667" cy="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800" b="1" i="0" u="none" strike="noStrike" cap="none" normalizeH="0" baseline="0" dirty="0" smtClean="0">
                  <a:ln>
                    <a:noFill/>
                  </a:ln>
                  <a:solidFill>
                    <a:schemeClr val="tx2">
                      <a:lumMod val="60000"/>
                      <a:lumOff val="40000"/>
                    </a:schemeClr>
                  </a:solidFill>
                  <a:effectLst/>
                  <a:latin typeface="微软雅黑" pitchFamily="34" charset="-122"/>
                  <a:ea typeface="微软雅黑" pitchFamily="34" charset="-122"/>
                </a:rPr>
                <a:t>      加盟条件</a:t>
              </a:r>
              <a:endParaRPr kumimoji="0" lang="zh-CN" sz="2800" b="1" i="0" u="none" strike="noStrike" cap="none" normalizeH="0" baseline="0" dirty="0" smtClean="0">
                <a:ln>
                  <a:noFill/>
                </a:ln>
                <a:solidFill>
                  <a:schemeClr val="tx2">
                    <a:lumMod val="60000"/>
                    <a:lumOff val="40000"/>
                  </a:schemeClr>
                </a:solidFill>
                <a:effectLst/>
                <a:latin typeface="微软雅黑" pitchFamily="34" charset="-122"/>
                <a:ea typeface="微软雅黑" pitchFamily="34" charset="-122"/>
              </a:endParaRPr>
            </a:p>
          </p:txBody>
        </p:sp>
        <p:grpSp>
          <p:nvGrpSpPr>
            <p:cNvPr id="30" name="Group 143"/>
            <p:cNvGrpSpPr>
              <a:grpSpLocks/>
            </p:cNvGrpSpPr>
            <p:nvPr/>
          </p:nvGrpSpPr>
          <p:grpSpPr bwMode="auto">
            <a:xfrm>
              <a:off x="1248" y="2340"/>
              <a:ext cx="384" cy="384"/>
              <a:chOff x="1248" y="1200"/>
              <a:chExt cx="384" cy="384"/>
            </a:xfrm>
          </p:grpSpPr>
          <p:grpSp>
            <p:nvGrpSpPr>
              <p:cNvPr id="33" name="Group 144"/>
              <p:cNvGrpSpPr>
                <a:grpSpLocks/>
              </p:cNvGrpSpPr>
              <p:nvPr/>
            </p:nvGrpSpPr>
            <p:grpSpPr bwMode="auto">
              <a:xfrm>
                <a:off x="1248" y="1200"/>
                <a:ext cx="384" cy="384"/>
                <a:chOff x="2016" y="912"/>
                <a:chExt cx="384" cy="384"/>
              </a:xfrm>
            </p:grpSpPr>
            <p:sp>
              <p:nvSpPr>
                <p:cNvPr id="68" name="Text Box 145"/>
                <p:cNvSpPr txBox="1">
                  <a:spLocks noChangeArrowheads="1"/>
                </p:cNvSpPr>
                <p:nvPr/>
              </p:nvSpPr>
              <p:spPr bwMode="gray">
                <a:xfrm>
                  <a:off x="2096" y="960"/>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smtClean="0">
                      <a:ln>
                        <a:noFill/>
                      </a:ln>
                      <a:solidFill>
                        <a:srgbClr val="000000"/>
                      </a:solidFill>
                      <a:effectLst/>
                      <a:latin typeface="Arial" pitchFamily="34" charset="0"/>
                      <a:ea typeface="华文细黑" pitchFamily="2" charset="-122"/>
                    </a:rPr>
                    <a:t>3</a:t>
                  </a: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69" name="Oval 146"/>
                <p:cNvSpPr>
                  <a:spLocks noChangeArrowheads="1"/>
                </p:cNvSpPr>
                <p:nvPr/>
              </p:nvSpPr>
              <p:spPr bwMode="gray">
                <a:xfrm>
                  <a:off x="2016" y="912"/>
                  <a:ext cx="384" cy="384"/>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70" name="Oval 147"/>
                <p:cNvSpPr>
                  <a:spLocks noChangeArrowheads="1"/>
                </p:cNvSpPr>
                <p:nvPr/>
              </p:nvSpPr>
              <p:spPr bwMode="gray">
                <a:xfrm>
                  <a:off x="2016" y="912"/>
                  <a:ext cx="384" cy="384"/>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71" name="Oval 148"/>
                <p:cNvSpPr>
                  <a:spLocks noChangeArrowheads="1"/>
                </p:cNvSpPr>
                <p:nvPr/>
              </p:nvSpPr>
              <p:spPr bwMode="gray">
                <a:xfrm>
                  <a:off x="2034" y="918"/>
                  <a:ext cx="334" cy="33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accent2">
                        <a:lumMod val="75000"/>
                      </a:schemeClr>
                    </a:solidFill>
                    <a:effectLst/>
                    <a:latin typeface="Arial" pitchFamily="34" charset="0"/>
                    <a:ea typeface="宋体" pitchFamily="2" charset="-122"/>
                  </a:endParaRPr>
                </a:p>
              </p:txBody>
            </p:sp>
            <p:sp>
              <p:nvSpPr>
                <p:cNvPr id="72" name="Oval 149"/>
                <p:cNvSpPr>
                  <a:spLocks noChangeArrowheads="1"/>
                </p:cNvSpPr>
                <p:nvPr/>
              </p:nvSpPr>
              <p:spPr bwMode="gray">
                <a:xfrm>
                  <a:off x="2040" y="936"/>
                  <a:ext cx="334" cy="33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dirty="0" smtClean="0">
                    <a:ln>
                      <a:noFill/>
                    </a:ln>
                    <a:solidFill>
                      <a:schemeClr val="accent3">
                        <a:lumMod val="40000"/>
                        <a:lumOff val="60000"/>
                      </a:schemeClr>
                    </a:solidFill>
                    <a:effectLst/>
                    <a:latin typeface="Arial" pitchFamily="34" charset="0"/>
                    <a:ea typeface="宋体" pitchFamily="2" charset="-122"/>
                  </a:endParaRPr>
                </a:p>
              </p:txBody>
            </p:sp>
            <p:sp>
              <p:nvSpPr>
                <p:cNvPr id="73" name="Oval 150"/>
                <p:cNvSpPr>
                  <a:spLocks noChangeArrowheads="1"/>
                </p:cNvSpPr>
                <p:nvPr/>
              </p:nvSpPr>
              <p:spPr bwMode="gray">
                <a:xfrm>
                  <a:off x="2052" y="948"/>
                  <a:ext cx="300" cy="300"/>
                </a:xfrm>
                <a:prstGeom prst="ellipse">
                  <a:avLst/>
                </a:prstGeom>
                <a:solidFill>
                  <a:srgbClr val="333333"/>
                </a:solidFill>
                <a:ln>
                  <a:noFill/>
                </a:ln>
                <a:extLst>
                  <a:ext uri="{91240B29-F687-4F45-9708-019B960494DF}">
                    <a14:hiddenLine xmlns="" xmlns:a14="http://schemas.microsoft.com/office/drawing/2010/main" w="38100" algn="ctr">
                      <a:solidFill>
                        <a:srgbClr val="000000"/>
                      </a:solidFill>
                      <a:round/>
                      <a:headEnd/>
                      <a:tailEnd/>
                    </a14:hiddenLine>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74" name="Oval 151"/>
                <p:cNvSpPr>
                  <a:spLocks noChangeArrowheads="1"/>
                </p:cNvSpPr>
                <p:nvPr/>
              </p:nvSpPr>
              <p:spPr bwMode="gray">
                <a:xfrm>
                  <a:off x="2064" y="959"/>
                  <a:ext cx="291" cy="291"/>
                </a:xfrm>
                <a:prstGeom prst="ellipse">
                  <a:avLst/>
                </a:prstGeom>
                <a:gradFill rotWithShape="1">
                  <a:gsLst>
                    <a:gs pos="0">
                      <a:srgbClr val="595959"/>
                    </a:gs>
                    <a:gs pos="100000">
                      <a:srgbClr val="C0C0C0"/>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75" name="Oval 152"/>
                <p:cNvSpPr>
                  <a:spLocks noChangeArrowheads="1"/>
                </p:cNvSpPr>
                <p:nvPr/>
              </p:nvSpPr>
              <p:spPr bwMode="gray">
                <a:xfrm>
                  <a:off x="2068" y="961"/>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76" name="Oval 153"/>
                <p:cNvSpPr>
                  <a:spLocks noChangeArrowheads="1"/>
                </p:cNvSpPr>
                <p:nvPr/>
              </p:nvSpPr>
              <p:spPr bwMode="gray">
                <a:xfrm>
                  <a:off x="2071" y="963"/>
                  <a:ext cx="270"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sp>
              <p:nvSpPr>
                <p:cNvPr id="77" name="Oval 154"/>
                <p:cNvSpPr>
                  <a:spLocks noChangeArrowheads="1"/>
                </p:cNvSpPr>
                <p:nvPr/>
              </p:nvSpPr>
              <p:spPr bwMode="gray">
                <a:xfrm>
                  <a:off x="2086" y="971"/>
                  <a:ext cx="240"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 xmlns:a14="http://schemas.microsoft.com/office/drawing/2010/main" w="9525" algn="ctr">
                      <a:solidFill>
                        <a:srgbClr val="000000"/>
                      </a:solidFill>
                      <a:round/>
                      <a:headEnd/>
                      <a:tailEnd/>
                    </a14:hiddenLine>
                  </a:ext>
                </a:extLst>
              </p:spPr>
              <p:txBody>
                <a:bodyPr vert="eaVert"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endParaRPr>
                </a:p>
              </p:txBody>
            </p:sp>
          </p:grpSp>
          <p:sp>
            <p:nvSpPr>
              <p:cNvPr id="67" name="Text Box 155"/>
              <p:cNvSpPr txBox="1">
                <a:spLocks noChangeArrowheads="1"/>
              </p:cNvSpPr>
              <p:nvPr/>
            </p:nvSpPr>
            <p:spPr bwMode="gray">
              <a:xfrm>
                <a:off x="1328" y="1248"/>
                <a:ext cx="220" cy="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dirty="0" smtClean="0">
                    <a:ln>
                      <a:noFill/>
                    </a:ln>
                    <a:solidFill>
                      <a:srgbClr val="000000"/>
                    </a:solidFill>
                    <a:effectLst/>
                    <a:latin typeface="Arial" pitchFamily="34" charset="0"/>
                    <a:ea typeface="华文细黑" pitchFamily="2" charset="-122"/>
                  </a:rPr>
                  <a:t>4</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grpSp>
      </p:grpSp>
    </p:spTree>
    <p:extLst>
      <p:ext uri="{BB962C8B-B14F-4D97-AF65-F5344CB8AC3E}">
        <p14:creationId xmlns="" xmlns:p14="http://schemas.microsoft.com/office/powerpoint/2010/main" val="12881567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灯片编号占位符 9"/>
          <p:cNvSpPr>
            <a:spLocks noGrp="1"/>
          </p:cNvSpPr>
          <p:nvPr>
            <p:ph type="sldNum" sz="quarter" idx="12"/>
          </p:nvPr>
        </p:nvSpPr>
        <p:spPr/>
        <p:txBody>
          <a:bodyPr/>
          <a:lstStyle/>
          <a:p>
            <a:fld id="{5A604C71-2824-3A43-A759-2F02711C581D}" type="slidenum">
              <a:rPr kumimoji="1" lang="zh-CN" altLang="en-US" smtClean="0"/>
              <a:pPr/>
              <a:t>8</a:t>
            </a:fld>
            <a:endParaRPr kumimoji="1" lang="zh-CN" altLang="en-US" dirty="0"/>
          </a:p>
        </p:txBody>
      </p:sp>
      <p:pic>
        <p:nvPicPr>
          <p:cNvPr id="3074" name="Picture 2"/>
          <p:cNvPicPr>
            <a:picLocks noChangeAspect="1" noChangeArrowheads="1"/>
          </p:cNvPicPr>
          <p:nvPr/>
        </p:nvPicPr>
        <p:blipFill>
          <a:blip r:embed="rId2" cstate="print"/>
          <a:srcRect/>
          <a:stretch>
            <a:fillRect/>
          </a:stretch>
        </p:blipFill>
        <p:spPr bwMode="auto">
          <a:xfrm>
            <a:off x="7956376" y="1"/>
            <a:ext cx="704925" cy="620688"/>
          </a:xfrm>
          <a:prstGeom prst="rect">
            <a:avLst/>
          </a:prstGeom>
          <a:noFill/>
          <a:ln w="9525">
            <a:noFill/>
            <a:miter lim="800000"/>
            <a:headEnd/>
            <a:tailEnd/>
          </a:ln>
        </p:spPr>
      </p:pic>
      <p:sp>
        <p:nvSpPr>
          <p:cNvPr id="11" name="标题 1"/>
          <p:cNvSpPr txBox="1">
            <a:spLocks/>
          </p:cNvSpPr>
          <p:nvPr/>
        </p:nvSpPr>
        <p:spPr>
          <a:xfrm flipV="1">
            <a:off x="0" y="-1"/>
            <a:ext cx="7643834" cy="622997"/>
          </a:xfrm>
          <a:prstGeom prst="snip1Rect">
            <a:avLst>
              <a:gd name="adj" fmla="val 50000"/>
            </a:avLst>
          </a:prstGeom>
          <a:solidFill>
            <a:srgbClr val="F6862A"/>
          </a:solidFill>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en-US" altLang="zh-CN" sz="2000" b="0" i="0" u="none" strike="noStrike" kern="1200" cap="none" spc="0" normalizeH="0" baseline="0" noProof="0" smtClean="0">
                <a:ln>
                  <a:noFill/>
                </a:ln>
                <a:solidFill>
                  <a:schemeClr val="tx1"/>
                </a:solidFill>
                <a:effectLst/>
                <a:uLnTx/>
                <a:uFillTx/>
                <a:latin typeface="微软雅黑" pitchFamily="34" charset="-122"/>
                <a:ea typeface="微软雅黑" pitchFamily="34" charset="-122"/>
                <a:cs typeface="+mj-cs"/>
              </a:rPr>
              <a:t>  </a:t>
            </a:r>
            <a:endParaRPr kumimoji="1" lang="zh-CN" altLang="en-US" sz="2000" b="0"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j-cs"/>
            </a:endParaRPr>
          </a:p>
        </p:txBody>
      </p:sp>
      <p:sp>
        <p:nvSpPr>
          <p:cNvPr id="13" name="矩形 12"/>
          <p:cNvSpPr/>
          <p:nvPr/>
        </p:nvSpPr>
        <p:spPr>
          <a:xfrm>
            <a:off x="214282" y="0"/>
            <a:ext cx="3467616" cy="584775"/>
          </a:xfrm>
          <a:prstGeom prst="rect">
            <a:avLst/>
          </a:prstGeom>
        </p:spPr>
        <p:txBody>
          <a:bodyPr wrap="none">
            <a:spAutoFit/>
          </a:bodyPr>
          <a:lstStyle/>
          <a:p>
            <a:r>
              <a:rPr lang="zh-CN" altLang="en-US" sz="3200" dirty="0" smtClean="0">
                <a:ln w="18415" cmpd="sng">
                  <a:solidFill>
                    <a:srgbClr val="FFFFFF"/>
                  </a:solidFill>
                  <a:prstDash val="solid"/>
                </a:ln>
                <a:solidFill>
                  <a:srgbClr val="FFFFFF"/>
                </a:solidFill>
                <a:latin typeface="华文细黑" pitchFamily="2" charset="-122"/>
                <a:ea typeface="华文细黑" pitchFamily="2" charset="-122"/>
              </a:rPr>
              <a:t>嘀嘀功能</a:t>
            </a:r>
            <a:r>
              <a:rPr lang="en-US" altLang="zh-CN" sz="3200" dirty="0" smtClean="0">
                <a:ln w="18415" cmpd="sng">
                  <a:solidFill>
                    <a:srgbClr val="FFFFFF"/>
                  </a:solidFill>
                  <a:prstDash val="solid"/>
                </a:ln>
                <a:solidFill>
                  <a:srgbClr val="FFFFFF"/>
                </a:solidFill>
                <a:latin typeface="华文细黑" pitchFamily="2" charset="-122"/>
                <a:ea typeface="华文细黑" pitchFamily="2" charset="-122"/>
              </a:rPr>
              <a:t>—</a:t>
            </a:r>
            <a:r>
              <a:rPr lang="zh-CN" altLang="en-US" sz="3200" dirty="0" smtClean="0">
                <a:ln w="18415" cmpd="sng">
                  <a:solidFill>
                    <a:srgbClr val="FFFFFF"/>
                  </a:solidFill>
                  <a:prstDash val="solid"/>
                </a:ln>
                <a:solidFill>
                  <a:srgbClr val="FFFFFF"/>
                </a:solidFill>
                <a:latin typeface="华文细黑" pitchFamily="2" charset="-122"/>
                <a:ea typeface="华文细黑" pitchFamily="2" charset="-122"/>
              </a:rPr>
              <a:t>司机端</a:t>
            </a:r>
            <a:endParaRPr lang="zh-CN" altLang="en-US" sz="3200" dirty="0">
              <a:ln w="18415" cmpd="sng">
                <a:solidFill>
                  <a:srgbClr val="FFFFFF"/>
                </a:solidFill>
                <a:prstDash val="solid"/>
              </a:ln>
              <a:solidFill>
                <a:srgbClr val="FFFFFF"/>
              </a:solidFill>
              <a:latin typeface="华文细黑" pitchFamily="2" charset="-122"/>
              <a:ea typeface="华文细黑" pitchFamily="2" charset="-122"/>
            </a:endParaRPr>
          </a:p>
        </p:txBody>
      </p:sp>
      <p:sp>
        <p:nvSpPr>
          <p:cNvPr id="15" name="TextBox 14"/>
          <p:cNvSpPr txBox="1"/>
          <p:nvPr/>
        </p:nvSpPr>
        <p:spPr>
          <a:xfrm>
            <a:off x="714348" y="4857760"/>
            <a:ext cx="1928826" cy="1600438"/>
          </a:xfrm>
          <a:prstGeom prst="rect">
            <a:avLst/>
          </a:prstGeom>
          <a:noFill/>
        </p:spPr>
        <p:txBody>
          <a:bodyPr wrap="square" rtlCol="0">
            <a:spAutoFit/>
          </a:bodyPr>
          <a:lstStyle/>
          <a:p>
            <a:pPr algn="ctr"/>
            <a:r>
              <a:rPr lang="zh-CN" altLang="en-US" b="1" dirty="0" smtClean="0">
                <a:latin typeface="微软雅黑" pitchFamily="34" charset="-122"/>
                <a:ea typeface="微软雅黑" pitchFamily="34" charset="-122"/>
              </a:rPr>
              <a:t>自动定位司机</a:t>
            </a:r>
            <a:r>
              <a:rPr lang="en-US" altLang="zh-CN" b="1" dirty="0" smtClean="0">
                <a:latin typeface="微软雅黑" pitchFamily="34" charset="-122"/>
                <a:ea typeface="微软雅黑" pitchFamily="34" charset="-122"/>
              </a:rPr>
              <a:t>  </a:t>
            </a:r>
          </a:p>
          <a:p>
            <a:pPr algn="ctr"/>
            <a:endParaRPr lang="en-US" altLang="zh-CN" sz="1000" dirty="0" smtClean="0">
              <a:latin typeface="微软雅黑" pitchFamily="34" charset="-122"/>
              <a:ea typeface="微软雅黑" pitchFamily="34" charset="-122"/>
            </a:endParaRPr>
          </a:p>
          <a:p>
            <a:r>
              <a:rPr lang="zh-CN" altLang="en-US" sz="1400" dirty="0" smtClean="0">
                <a:latin typeface="华文细黑" pitchFamily="2" charset="-122"/>
                <a:ea typeface="华文细黑" pitchFamily="2" charset="-122"/>
              </a:rPr>
              <a:t>司机登录客户端系统自动定位司机所在</a:t>
            </a:r>
            <a:r>
              <a:rPr lang="zh-CN" altLang="en-US" sz="1400" dirty="0" smtClean="0">
                <a:latin typeface="华文细黑" pitchFamily="2" charset="-122"/>
                <a:ea typeface="华文细黑" pitchFamily="2" charset="-122"/>
              </a:rPr>
              <a:t>方位</a:t>
            </a:r>
            <a:r>
              <a:rPr lang="zh-CN" altLang="en-US" sz="1400" dirty="0" smtClean="0">
                <a:latin typeface="华文细黑" pitchFamily="2" charset="-122"/>
                <a:ea typeface="华文细黑" pitchFamily="2" charset="-122"/>
              </a:rPr>
              <a:t>位置</a:t>
            </a:r>
            <a:r>
              <a:rPr lang="zh-CN" altLang="en-US" sz="1400" dirty="0" smtClean="0">
                <a:latin typeface="华文细黑" pitchFamily="2" charset="-122"/>
                <a:ea typeface="华文细黑" pitchFamily="2" charset="-122"/>
              </a:rPr>
              <a:t>，</a:t>
            </a:r>
            <a:r>
              <a:rPr lang="zh-CN" altLang="en-US" sz="1400" dirty="0" smtClean="0">
                <a:latin typeface="华文细黑" pitchFamily="2" charset="-122"/>
                <a:ea typeface="华文细黑" pitchFamily="2" charset="-122"/>
              </a:rPr>
              <a:t>通过定位系统可接收附近</a:t>
            </a:r>
            <a:r>
              <a:rPr lang="en-US" altLang="zh-CN" sz="1400" dirty="0" smtClean="0">
                <a:latin typeface="华文细黑" pitchFamily="2" charset="-122"/>
                <a:ea typeface="华文细黑" pitchFamily="2" charset="-122"/>
              </a:rPr>
              <a:t>3-5</a:t>
            </a:r>
            <a:r>
              <a:rPr lang="zh-CN" altLang="en-US" sz="1400" dirty="0" smtClean="0">
                <a:latin typeface="华文细黑" pitchFamily="2" charset="-122"/>
                <a:ea typeface="华文细黑" pitchFamily="2" charset="-122"/>
              </a:rPr>
              <a:t>公里实时订单</a:t>
            </a:r>
            <a:endParaRPr lang="zh-CN" altLang="en-US" sz="1400" dirty="0">
              <a:latin typeface="华文细黑" pitchFamily="2" charset="-122"/>
              <a:ea typeface="华文细黑" pitchFamily="2" charset="-122"/>
            </a:endParaRPr>
          </a:p>
        </p:txBody>
      </p:sp>
      <p:sp>
        <p:nvSpPr>
          <p:cNvPr id="17" name="TextBox 16"/>
          <p:cNvSpPr txBox="1"/>
          <p:nvPr/>
        </p:nvSpPr>
        <p:spPr>
          <a:xfrm>
            <a:off x="3500430" y="4786322"/>
            <a:ext cx="2286016" cy="2031325"/>
          </a:xfrm>
          <a:prstGeom prst="rect">
            <a:avLst/>
          </a:prstGeom>
          <a:noFill/>
        </p:spPr>
        <p:txBody>
          <a:bodyPr wrap="square" rtlCol="0">
            <a:spAutoFit/>
          </a:bodyPr>
          <a:lstStyle/>
          <a:p>
            <a:pPr algn="ctr"/>
            <a:r>
              <a:rPr lang="zh-CN" altLang="en-US" b="1" dirty="0" smtClean="0">
                <a:latin typeface="微软雅黑" pitchFamily="34" charset="-122"/>
                <a:ea typeface="微软雅黑" pitchFamily="34" charset="-122"/>
              </a:rPr>
              <a:t>实时订单</a:t>
            </a:r>
            <a:endParaRPr lang="en-US" altLang="zh-CN" b="1" dirty="0" smtClean="0">
              <a:latin typeface="微软雅黑" pitchFamily="34" charset="-122"/>
              <a:ea typeface="微软雅黑" pitchFamily="34" charset="-122"/>
            </a:endParaRPr>
          </a:p>
          <a:p>
            <a:pPr algn="ctr"/>
            <a:endParaRPr lang="en-US" altLang="zh-CN" sz="1000" b="1" dirty="0" smtClean="0">
              <a:latin typeface="微软雅黑" pitchFamily="34" charset="-122"/>
              <a:ea typeface="微软雅黑" pitchFamily="34" charset="-122"/>
            </a:endParaRPr>
          </a:p>
          <a:p>
            <a:r>
              <a:rPr lang="zh-CN" altLang="en-US" sz="1400" dirty="0" smtClean="0">
                <a:latin typeface="华文细黑" pitchFamily="2" charset="-122"/>
                <a:ea typeface="华文细黑" pitchFamily="2" charset="-122"/>
              </a:rPr>
              <a:t>所有通过</a:t>
            </a:r>
            <a:r>
              <a:rPr lang="en-US" altLang="zh-CN" sz="1400" dirty="0" smtClean="0">
                <a:latin typeface="华文细黑" pitchFamily="2" charset="-122"/>
                <a:ea typeface="华文细黑" pitchFamily="2" charset="-122"/>
              </a:rPr>
              <a:t>3G</a:t>
            </a:r>
            <a:r>
              <a:rPr lang="zh-CN" altLang="en-US" sz="1400" dirty="0" smtClean="0">
                <a:latin typeface="华文细黑" pitchFamily="2" charset="-122"/>
                <a:ea typeface="华文细黑" pitchFamily="2" charset="-122"/>
              </a:rPr>
              <a:t>手机发送出来的用户端叫车语音信息均可以实时地传达到某一半径内的全体在线司机端的</a:t>
            </a:r>
            <a:r>
              <a:rPr lang="en-US" altLang="zh-CN" sz="1400" dirty="0" smtClean="0">
                <a:latin typeface="华文细黑" pitchFamily="2" charset="-122"/>
                <a:ea typeface="华文细黑" pitchFamily="2" charset="-122"/>
              </a:rPr>
              <a:t>3G</a:t>
            </a:r>
            <a:r>
              <a:rPr lang="zh-CN" altLang="en-US" sz="1400" dirty="0" smtClean="0">
                <a:latin typeface="华文细黑" pitchFamily="2" charset="-122"/>
                <a:ea typeface="华文细黑" pitchFamily="2" charset="-122"/>
              </a:rPr>
              <a:t>手机上，司机通过语音播报，实现实时抢单</a:t>
            </a:r>
            <a:endParaRPr lang="en-US" altLang="zh-CN" sz="1400" dirty="0" smtClean="0">
              <a:latin typeface="华文细黑" pitchFamily="2" charset="-122"/>
              <a:ea typeface="华文细黑" pitchFamily="2" charset="-122"/>
            </a:endParaRPr>
          </a:p>
          <a:p>
            <a:endParaRPr lang="zh-CN" altLang="en-US" sz="1400" dirty="0">
              <a:latin typeface="华文细黑" pitchFamily="2" charset="-122"/>
              <a:ea typeface="华文细黑" pitchFamily="2" charset="-122"/>
            </a:endParaRPr>
          </a:p>
        </p:txBody>
      </p:sp>
      <p:sp>
        <p:nvSpPr>
          <p:cNvPr id="19" name="TextBox 18"/>
          <p:cNvSpPr txBox="1"/>
          <p:nvPr/>
        </p:nvSpPr>
        <p:spPr>
          <a:xfrm>
            <a:off x="6215074" y="4786322"/>
            <a:ext cx="2500330" cy="1877437"/>
          </a:xfrm>
          <a:prstGeom prst="rect">
            <a:avLst/>
          </a:prstGeom>
          <a:noFill/>
        </p:spPr>
        <p:txBody>
          <a:bodyPr wrap="square" rtlCol="0">
            <a:spAutoFit/>
          </a:bodyPr>
          <a:lstStyle/>
          <a:p>
            <a:pPr algn="ctr"/>
            <a:r>
              <a:rPr lang="zh-CN" altLang="en-US" b="1" dirty="0" smtClean="0">
                <a:latin typeface="微软雅黑" pitchFamily="34" charset="-122"/>
                <a:ea typeface="微软雅黑" pitchFamily="34" charset="-122"/>
              </a:rPr>
              <a:t>一键拨号，导航至乘客</a:t>
            </a:r>
            <a:endParaRPr lang="en-US" altLang="zh-CN" b="1" dirty="0" smtClean="0">
              <a:latin typeface="微软雅黑" pitchFamily="34" charset="-122"/>
              <a:ea typeface="微软雅黑" pitchFamily="34" charset="-122"/>
            </a:endParaRPr>
          </a:p>
          <a:p>
            <a:pPr algn="ctr"/>
            <a:endParaRPr lang="en-US" altLang="zh-CN" sz="1000" b="1" dirty="0" smtClean="0">
              <a:latin typeface="微软雅黑" pitchFamily="34" charset="-122"/>
              <a:ea typeface="微软雅黑" pitchFamily="34" charset="-122"/>
            </a:endParaRPr>
          </a:p>
          <a:p>
            <a:r>
              <a:rPr lang="zh-CN" altLang="en-US" sz="1400" dirty="0" smtClean="0">
                <a:latin typeface="华文细黑" pitchFamily="2" charset="-122"/>
                <a:ea typeface="华文细黑" pitchFamily="2" charset="-122"/>
              </a:rPr>
              <a:t>司机抢单成功后，通过手机地图导航到乘客所在位置，系统自动生成最优行车路线；司机一键拨打乘客电话号码联系乘客，确认订单信息</a:t>
            </a:r>
            <a:endParaRPr lang="en-US" altLang="zh-CN" sz="1400" dirty="0" smtClean="0">
              <a:latin typeface="华文细黑" pitchFamily="2" charset="-122"/>
              <a:ea typeface="华文细黑" pitchFamily="2" charset="-122"/>
            </a:endParaRPr>
          </a:p>
          <a:p>
            <a:endParaRPr lang="zh-CN" altLang="en-US" dirty="0">
              <a:latin typeface="微软雅黑" pitchFamily="34" charset="-122"/>
              <a:ea typeface="微软雅黑" pitchFamily="34" charset="-122"/>
            </a:endParaRPr>
          </a:p>
        </p:txBody>
      </p:sp>
      <p:pic>
        <p:nvPicPr>
          <p:cNvPr id="20" name="图片 19" descr="1-司机首页 --显示地图.jpg"/>
          <p:cNvPicPr>
            <a:picLocks noChangeAspect="1"/>
          </p:cNvPicPr>
          <p:nvPr/>
        </p:nvPicPr>
        <p:blipFill>
          <a:blip r:embed="rId3" cstate="print"/>
          <a:stretch>
            <a:fillRect/>
          </a:stretch>
        </p:blipFill>
        <p:spPr>
          <a:xfrm>
            <a:off x="642910" y="928670"/>
            <a:ext cx="2070745" cy="3643338"/>
          </a:xfrm>
          <a:prstGeom prst="rect">
            <a:avLst/>
          </a:prstGeom>
        </p:spPr>
      </p:pic>
      <p:pic>
        <p:nvPicPr>
          <p:cNvPr id="21" name="图片 20" descr="03-单个订单-anzhuo.jpg"/>
          <p:cNvPicPr>
            <a:picLocks noChangeAspect="1"/>
          </p:cNvPicPr>
          <p:nvPr/>
        </p:nvPicPr>
        <p:blipFill>
          <a:blip r:embed="rId4" cstate="print"/>
          <a:stretch>
            <a:fillRect/>
          </a:stretch>
        </p:blipFill>
        <p:spPr>
          <a:xfrm>
            <a:off x="3500430" y="928670"/>
            <a:ext cx="2035675" cy="3643337"/>
          </a:xfrm>
          <a:prstGeom prst="rect">
            <a:avLst/>
          </a:prstGeom>
        </p:spPr>
      </p:pic>
      <p:pic>
        <p:nvPicPr>
          <p:cNvPr id="22" name="Picture 1" descr="C:\Users\think\Documents\Tencent Files\784783011\Image\)}WFU`X)3X3H%8S52}`Q}74.jpg"/>
          <p:cNvPicPr>
            <a:picLocks noChangeAspect="1" noChangeArrowheads="1"/>
          </p:cNvPicPr>
          <p:nvPr/>
        </p:nvPicPr>
        <p:blipFill>
          <a:blip r:embed="rId5" cstate="print"/>
          <a:srcRect/>
          <a:stretch>
            <a:fillRect/>
          </a:stretch>
        </p:blipFill>
        <p:spPr bwMode="auto">
          <a:xfrm>
            <a:off x="6429388" y="928670"/>
            <a:ext cx="2026285" cy="3643337"/>
          </a:xfrm>
          <a:prstGeom prst="rect">
            <a:avLst/>
          </a:prstGeom>
          <a:noFill/>
        </p:spPr>
      </p:pic>
    </p:spTree>
    <p:extLst>
      <p:ext uri="{BB962C8B-B14F-4D97-AF65-F5344CB8AC3E}">
        <p14:creationId xmlns:p14="http://schemas.microsoft.com/office/powerpoint/2010/main" xmlns="" val="1288156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灯片编号占位符 9"/>
          <p:cNvSpPr>
            <a:spLocks noGrp="1"/>
          </p:cNvSpPr>
          <p:nvPr>
            <p:ph type="sldNum" sz="quarter" idx="12"/>
          </p:nvPr>
        </p:nvSpPr>
        <p:spPr/>
        <p:txBody>
          <a:bodyPr/>
          <a:lstStyle/>
          <a:p>
            <a:fld id="{5A604C71-2824-3A43-A759-2F02711C581D}" type="slidenum">
              <a:rPr kumimoji="1" lang="zh-CN" altLang="en-US" smtClean="0"/>
              <a:pPr/>
              <a:t>9</a:t>
            </a:fld>
            <a:endParaRPr kumimoji="1" lang="zh-CN" altLang="en-US" dirty="0"/>
          </a:p>
        </p:txBody>
      </p:sp>
      <p:pic>
        <p:nvPicPr>
          <p:cNvPr id="3074" name="Picture 2"/>
          <p:cNvPicPr>
            <a:picLocks noChangeAspect="1" noChangeArrowheads="1"/>
          </p:cNvPicPr>
          <p:nvPr/>
        </p:nvPicPr>
        <p:blipFill>
          <a:blip r:embed="rId2" cstate="print"/>
          <a:srcRect/>
          <a:stretch>
            <a:fillRect/>
          </a:stretch>
        </p:blipFill>
        <p:spPr bwMode="auto">
          <a:xfrm>
            <a:off x="7956376" y="1"/>
            <a:ext cx="704925" cy="620688"/>
          </a:xfrm>
          <a:prstGeom prst="rect">
            <a:avLst/>
          </a:prstGeom>
          <a:noFill/>
          <a:ln w="9525">
            <a:noFill/>
            <a:miter lim="800000"/>
            <a:headEnd/>
            <a:tailEnd/>
          </a:ln>
        </p:spPr>
      </p:pic>
      <p:sp>
        <p:nvSpPr>
          <p:cNvPr id="11" name="标题 1"/>
          <p:cNvSpPr txBox="1">
            <a:spLocks/>
          </p:cNvSpPr>
          <p:nvPr/>
        </p:nvSpPr>
        <p:spPr>
          <a:xfrm flipV="1">
            <a:off x="0" y="-1"/>
            <a:ext cx="7643834" cy="622997"/>
          </a:xfrm>
          <a:prstGeom prst="snip1Rect">
            <a:avLst>
              <a:gd name="adj" fmla="val 50000"/>
            </a:avLst>
          </a:prstGeom>
          <a:solidFill>
            <a:srgbClr val="F6862A"/>
          </a:solidFill>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en-US" altLang="zh-CN" sz="2000" b="0" i="0" u="none" strike="noStrike" kern="1200" cap="none" spc="0" normalizeH="0" baseline="0" noProof="0" smtClean="0">
                <a:ln>
                  <a:noFill/>
                </a:ln>
                <a:solidFill>
                  <a:schemeClr val="tx1"/>
                </a:solidFill>
                <a:effectLst/>
                <a:uLnTx/>
                <a:uFillTx/>
                <a:latin typeface="微软雅黑" pitchFamily="34" charset="-122"/>
                <a:ea typeface="微软雅黑" pitchFamily="34" charset="-122"/>
                <a:cs typeface="+mj-cs"/>
              </a:rPr>
              <a:t>  </a:t>
            </a:r>
            <a:endParaRPr kumimoji="1" lang="zh-CN" altLang="en-US" sz="2000" b="0" i="0" u="none" strike="noStrike" kern="1200" cap="none" spc="0" normalizeH="0" baseline="0" noProof="0" dirty="0">
              <a:ln>
                <a:noFill/>
              </a:ln>
              <a:solidFill>
                <a:schemeClr val="tx1"/>
              </a:solidFill>
              <a:effectLst/>
              <a:uLnTx/>
              <a:uFillTx/>
              <a:latin typeface="微软雅黑" pitchFamily="34" charset="-122"/>
              <a:ea typeface="微软雅黑" pitchFamily="34" charset="-122"/>
              <a:cs typeface="+mj-cs"/>
            </a:endParaRPr>
          </a:p>
        </p:txBody>
      </p:sp>
      <p:sp>
        <p:nvSpPr>
          <p:cNvPr id="13" name="矩形 12"/>
          <p:cNvSpPr/>
          <p:nvPr/>
        </p:nvSpPr>
        <p:spPr>
          <a:xfrm>
            <a:off x="214282" y="0"/>
            <a:ext cx="3467616" cy="584775"/>
          </a:xfrm>
          <a:prstGeom prst="rect">
            <a:avLst/>
          </a:prstGeom>
        </p:spPr>
        <p:txBody>
          <a:bodyPr wrap="none">
            <a:spAutoFit/>
          </a:bodyPr>
          <a:lstStyle/>
          <a:p>
            <a:r>
              <a:rPr lang="zh-CN" altLang="en-US" sz="3200" dirty="0" smtClean="0">
                <a:ln w="18415" cmpd="sng">
                  <a:solidFill>
                    <a:srgbClr val="FFFFFF"/>
                  </a:solidFill>
                  <a:prstDash val="solid"/>
                </a:ln>
                <a:solidFill>
                  <a:srgbClr val="FFFFFF"/>
                </a:solidFill>
                <a:latin typeface="华文细黑" pitchFamily="2" charset="-122"/>
                <a:ea typeface="华文细黑" pitchFamily="2" charset="-122"/>
              </a:rPr>
              <a:t>嘀嘀市场</a:t>
            </a:r>
            <a:r>
              <a:rPr lang="en-US" altLang="zh-CN" sz="3200" dirty="0" smtClean="0">
                <a:ln w="18415" cmpd="sng">
                  <a:solidFill>
                    <a:srgbClr val="FFFFFF"/>
                  </a:solidFill>
                  <a:prstDash val="solid"/>
                </a:ln>
                <a:solidFill>
                  <a:srgbClr val="FFFFFF"/>
                </a:solidFill>
                <a:latin typeface="华文细黑" pitchFamily="2" charset="-122"/>
                <a:ea typeface="华文细黑" pitchFamily="2" charset="-122"/>
              </a:rPr>
              <a:t>—</a:t>
            </a:r>
            <a:r>
              <a:rPr lang="zh-CN" altLang="en-US" sz="3200" dirty="0" smtClean="0">
                <a:ln w="18415" cmpd="sng">
                  <a:solidFill>
                    <a:srgbClr val="FFFFFF"/>
                  </a:solidFill>
                  <a:prstDash val="solid"/>
                </a:ln>
                <a:solidFill>
                  <a:srgbClr val="FFFFFF"/>
                </a:solidFill>
                <a:latin typeface="华文细黑" pitchFamily="2" charset="-122"/>
                <a:ea typeface="华文细黑" pitchFamily="2" charset="-122"/>
              </a:rPr>
              <a:t>乘客端</a:t>
            </a:r>
            <a:endParaRPr lang="zh-CN" altLang="en-US" sz="3200" dirty="0">
              <a:ln w="18415" cmpd="sng">
                <a:solidFill>
                  <a:srgbClr val="FFFFFF"/>
                </a:solidFill>
                <a:prstDash val="solid"/>
              </a:ln>
              <a:solidFill>
                <a:srgbClr val="FFFFFF"/>
              </a:solidFill>
              <a:latin typeface="华文细黑" pitchFamily="2" charset="-122"/>
              <a:ea typeface="华文细黑" pitchFamily="2" charset="-122"/>
            </a:endParaRPr>
          </a:p>
        </p:txBody>
      </p:sp>
      <p:pic>
        <p:nvPicPr>
          <p:cNvPr id="14" name="图片 13" descr="未命名.jpg"/>
          <p:cNvPicPr>
            <a:picLocks noChangeAspect="1"/>
          </p:cNvPicPr>
          <p:nvPr/>
        </p:nvPicPr>
        <p:blipFill>
          <a:blip r:embed="rId3" cstate="print"/>
          <a:stretch>
            <a:fillRect/>
          </a:stretch>
        </p:blipFill>
        <p:spPr>
          <a:xfrm>
            <a:off x="642910" y="785793"/>
            <a:ext cx="2000263" cy="3929091"/>
          </a:xfrm>
          <a:prstGeom prst="rect">
            <a:avLst/>
          </a:prstGeom>
        </p:spPr>
      </p:pic>
      <p:sp>
        <p:nvSpPr>
          <p:cNvPr id="15" name="TextBox 14"/>
          <p:cNvSpPr txBox="1"/>
          <p:nvPr/>
        </p:nvSpPr>
        <p:spPr>
          <a:xfrm>
            <a:off x="714348" y="4857760"/>
            <a:ext cx="1928826" cy="1600438"/>
          </a:xfrm>
          <a:prstGeom prst="rect">
            <a:avLst/>
          </a:prstGeom>
          <a:noFill/>
        </p:spPr>
        <p:txBody>
          <a:bodyPr wrap="square" rtlCol="0">
            <a:spAutoFit/>
          </a:bodyPr>
          <a:lstStyle/>
          <a:p>
            <a:pPr algn="ctr"/>
            <a:r>
              <a:rPr lang="zh-CN" altLang="en-US" b="1" dirty="0" smtClean="0">
                <a:latin typeface="微软雅黑" pitchFamily="34" charset="-122"/>
                <a:ea typeface="微软雅黑" pitchFamily="34" charset="-122"/>
              </a:rPr>
              <a:t>自动定位乘客</a:t>
            </a:r>
            <a:r>
              <a:rPr lang="en-US" altLang="zh-CN" b="1" dirty="0" smtClean="0">
                <a:latin typeface="微软雅黑" pitchFamily="34" charset="-122"/>
                <a:ea typeface="微软雅黑" pitchFamily="34" charset="-122"/>
              </a:rPr>
              <a:t>  </a:t>
            </a:r>
          </a:p>
          <a:p>
            <a:pPr algn="ctr"/>
            <a:endParaRPr lang="en-US" altLang="zh-CN" sz="1000" dirty="0" smtClean="0">
              <a:latin typeface="微软雅黑" pitchFamily="34" charset="-122"/>
              <a:ea typeface="微软雅黑" pitchFamily="34" charset="-122"/>
            </a:endParaRPr>
          </a:p>
          <a:p>
            <a:r>
              <a:rPr lang="zh-CN" altLang="en-US" sz="1400" dirty="0" smtClean="0">
                <a:latin typeface="华文细黑" pitchFamily="2" charset="-122"/>
                <a:ea typeface="华文细黑" pitchFamily="2" charset="-122"/>
              </a:rPr>
              <a:t>乘客登录客户端系统自动对乘客所在的方位进行定位，同时能够通过在线地图实时显示所在方位</a:t>
            </a:r>
            <a:endParaRPr lang="zh-CN" altLang="en-US" sz="1400" dirty="0">
              <a:latin typeface="微软雅黑" pitchFamily="34" charset="-122"/>
              <a:ea typeface="微软雅黑" pitchFamily="34" charset="-122"/>
            </a:endParaRPr>
          </a:p>
        </p:txBody>
      </p:sp>
      <p:pic>
        <p:nvPicPr>
          <p:cNvPr id="16" name="图片 15" descr="发起实时订单3-默认.png"/>
          <p:cNvPicPr>
            <a:picLocks noChangeAspect="1"/>
          </p:cNvPicPr>
          <p:nvPr/>
        </p:nvPicPr>
        <p:blipFill>
          <a:blip r:embed="rId4"/>
          <a:stretch>
            <a:fillRect/>
          </a:stretch>
        </p:blipFill>
        <p:spPr>
          <a:xfrm>
            <a:off x="3586142" y="785794"/>
            <a:ext cx="2026285" cy="3857652"/>
          </a:xfrm>
          <a:prstGeom prst="rect">
            <a:avLst/>
          </a:prstGeom>
        </p:spPr>
      </p:pic>
      <p:sp>
        <p:nvSpPr>
          <p:cNvPr id="17" name="TextBox 16"/>
          <p:cNvSpPr txBox="1"/>
          <p:nvPr/>
        </p:nvSpPr>
        <p:spPr>
          <a:xfrm>
            <a:off x="3643306" y="4786322"/>
            <a:ext cx="2071702" cy="1800493"/>
          </a:xfrm>
          <a:prstGeom prst="rect">
            <a:avLst/>
          </a:prstGeom>
          <a:noFill/>
        </p:spPr>
        <p:txBody>
          <a:bodyPr wrap="square" rtlCol="0">
            <a:spAutoFit/>
          </a:bodyPr>
          <a:lstStyle/>
          <a:p>
            <a:pPr algn="ctr"/>
            <a:r>
              <a:rPr lang="zh-CN" altLang="en-US" b="1" dirty="0" smtClean="0">
                <a:latin typeface="微软雅黑" pitchFamily="34" charset="-122"/>
                <a:ea typeface="微软雅黑" pitchFamily="34" charset="-122"/>
              </a:rPr>
              <a:t>一键叫车</a:t>
            </a:r>
            <a:endParaRPr lang="en-US" altLang="zh-CN" b="1" dirty="0" smtClean="0">
              <a:latin typeface="微软雅黑" pitchFamily="34" charset="-122"/>
              <a:ea typeface="微软雅黑" pitchFamily="34" charset="-122"/>
            </a:endParaRPr>
          </a:p>
          <a:p>
            <a:pPr algn="ctr"/>
            <a:endParaRPr lang="en-US" altLang="zh-CN" sz="1000" b="1" dirty="0" smtClean="0">
              <a:latin typeface="微软雅黑" pitchFamily="34" charset="-122"/>
              <a:ea typeface="微软雅黑" pitchFamily="34" charset="-122"/>
            </a:endParaRPr>
          </a:p>
          <a:p>
            <a:r>
              <a:rPr lang="zh-CN" altLang="en-US" sz="1400" dirty="0" smtClean="0">
                <a:latin typeface="华文细黑" pitchFamily="2" charset="-122"/>
                <a:ea typeface="华文细黑" pitchFamily="2" charset="-122"/>
              </a:rPr>
              <a:t>乘客通过语音功能录制召车语音信息后发送，系统自动发送到周围所有在线空驶出租车司机</a:t>
            </a:r>
            <a:r>
              <a:rPr lang="en-US" altLang="zh-CN" sz="1400" dirty="0" smtClean="0">
                <a:latin typeface="华文细黑" pitchFamily="2" charset="-122"/>
                <a:ea typeface="华文细黑" pitchFamily="2" charset="-122"/>
              </a:rPr>
              <a:t>3G</a:t>
            </a:r>
            <a:r>
              <a:rPr lang="zh-CN" altLang="en-US" sz="1400" dirty="0" smtClean="0">
                <a:latin typeface="华文细黑" pitchFamily="2" charset="-122"/>
                <a:ea typeface="华文细黑" pitchFamily="2" charset="-122"/>
              </a:rPr>
              <a:t>手机客户端</a:t>
            </a:r>
            <a:endParaRPr lang="en-US" altLang="zh-CN" sz="1400" dirty="0" smtClean="0">
              <a:latin typeface="华文细黑" pitchFamily="2" charset="-122"/>
              <a:ea typeface="华文细黑" pitchFamily="2" charset="-122"/>
            </a:endParaRPr>
          </a:p>
          <a:p>
            <a:endParaRPr lang="zh-CN" altLang="en-US" sz="1400" dirty="0">
              <a:latin typeface="华文细黑" pitchFamily="2" charset="-122"/>
              <a:ea typeface="华文细黑" pitchFamily="2" charset="-122"/>
            </a:endParaRPr>
          </a:p>
        </p:txBody>
      </p:sp>
      <p:pic>
        <p:nvPicPr>
          <p:cNvPr id="18" name="图片 17" descr="11111.png"/>
          <p:cNvPicPr>
            <a:picLocks noChangeAspect="1"/>
          </p:cNvPicPr>
          <p:nvPr/>
        </p:nvPicPr>
        <p:blipFill>
          <a:blip r:embed="rId5" cstate="print"/>
          <a:stretch>
            <a:fillRect/>
          </a:stretch>
        </p:blipFill>
        <p:spPr>
          <a:xfrm>
            <a:off x="6357950" y="785794"/>
            <a:ext cx="2020445" cy="3786214"/>
          </a:xfrm>
          <a:prstGeom prst="rect">
            <a:avLst/>
          </a:prstGeom>
        </p:spPr>
      </p:pic>
      <p:sp>
        <p:nvSpPr>
          <p:cNvPr id="19" name="TextBox 18"/>
          <p:cNvSpPr txBox="1"/>
          <p:nvPr/>
        </p:nvSpPr>
        <p:spPr>
          <a:xfrm>
            <a:off x="6429388" y="4714884"/>
            <a:ext cx="2071702" cy="1877437"/>
          </a:xfrm>
          <a:prstGeom prst="rect">
            <a:avLst/>
          </a:prstGeom>
          <a:noFill/>
        </p:spPr>
        <p:txBody>
          <a:bodyPr wrap="square" rtlCol="0">
            <a:spAutoFit/>
          </a:bodyPr>
          <a:lstStyle/>
          <a:p>
            <a:pPr algn="ctr"/>
            <a:r>
              <a:rPr lang="zh-CN" altLang="en-US" b="1" dirty="0" smtClean="0">
                <a:latin typeface="微软雅黑" pitchFamily="34" charset="-122"/>
                <a:ea typeface="微软雅黑" pitchFamily="34" charset="-122"/>
              </a:rPr>
              <a:t>司机信息</a:t>
            </a:r>
            <a:endParaRPr lang="en-US" altLang="zh-CN" b="1" dirty="0" smtClean="0">
              <a:latin typeface="微软雅黑" pitchFamily="34" charset="-122"/>
              <a:ea typeface="微软雅黑" pitchFamily="34" charset="-122"/>
            </a:endParaRPr>
          </a:p>
          <a:p>
            <a:pPr algn="ctr"/>
            <a:endParaRPr lang="en-US" altLang="zh-CN" sz="1000" b="1" dirty="0" smtClean="0">
              <a:latin typeface="微软雅黑" pitchFamily="34" charset="-122"/>
              <a:ea typeface="微软雅黑" pitchFamily="34" charset="-122"/>
            </a:endParaRPr>
          </a:p>
          <a:p>
            <a:r>
              <a:rPr lang="zh-CN" altLang="en-US" sz="1400" dirty="0" smtClean="0">
                <a:latin typeface="华文细黑" pitchFamily="2" charset="-122"/>
                <a:ea typeface="华文细黑" pitchFamily="2" charset="-122"/>
              </a:rPr>
              <a:t>乘客通过客户端的地图可以随时查看标注位置的周边出租车的信息，包括每辆车的位置、车牌号、所属公司等</a:t>
            </a:r>
            <a:endParaRPr lang="en-US" altLang="zh-CN" sz="1400" dirty="0" smtClean="0">
              <a:latin typeface="华文细黑" pitchFamily="2" charset="-122"/>
              <a:ea typeface="华文细黑" pitchFamily="2" charset="-122"/>
            </a:endParaRPr>
          </a:p>
          <a:p>
            <a:endParaRPr lang="zh-CN" altLang="en-US" dirty="0">
              <a:latin typeface="微软雅黑" pitchFamily="34" charset="-122"/>
              <a:ea typeface="微软雅黑" pitchFamily="34" charset="-122"/>
            </a:endParaRPr>
          </a:p>
        </p:txBody>
      </p:sp>
    </p:spTree>
    <p:extLst>
      <p:ext uri="{BB962C8B-B14F-4D97-AF65-F5344CB8AC3E}">
        <p14:creationId xmlns:p14="http://schemas.microsoft.com/office/powerpoint/2010/main" xmlns="" val="12881567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11509</TotalTime>
  <Words>1513</Words>
  <Application>Microsoft Office PowerPoint</Application>
  <PresentationFormat>全屏显示(4:3)</PresentationFormat>
  <Paragraphs>347</Paragraphs>
  <Slides>20</Slides>
  <Notes>4</Notes>
  <HiddenSlides>0</HiddenSlides>
  <MMClips>0</MMClips>
  <ScaleCrop>false</ScaleCrop>
  <HeadingPairs>
    <vt:vector size="4" baseType="variant">
      <vt:variant>
        <vt:lpstr>主题</vt:lpstr>
      </vt:variant>
      <vt:variant>
        <vt:i4>1</vt:i4>
      </vt:variant>
      <vt:variant>
        <vt:lpstr>幻灯片标题</vt:lpstr>
      </vt:variant>
      <vt:variant>
        <vt:i4>20</vt:i4>
      </vt:variant>
    </vt:vector>
  </HeadingPairs>
  <TitlesOfParts>
    <vt:vector size="21" baseType="lpstr">
      <vt:lpstr>Office 主题</vt:lpstr>
      <vt:lpstr>移动互联网让出行更美好</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渠道政策—合作伙伴营收分析</vt:lpstr>
      <vt:lpstr>渠道政策—支持</vt:lpstr>
      <vt:lpstr>幻灯片 18</vt:lpstr>
      <vt:lpstr>加盟条件</vt:lpstr>
      <vt:lpstr> 移动互联让出行更美好</vt:lpstr>
    </vt:vector>
  </TitlesOfParts>
  <Company>XIAOJU TECHNOLOGY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ROCKY.CHENG</dc:creator>
  <cp:lastModifiedBy>微软用户</cp:lastModifiedBy>
  <cp:revision>855</cp:revision>
  <dcterms:created xsi:type="dcterms:W3CDTF">2013-04-27T08:25:09Z</dcterms:created>
  <dcterms:modified xsi:type="dcterms:W3CDTF">2013-10-24T07:13:00Z</dcterms:modified>
</cp:coreProperties>
</file>